
<file path=[Content_Types].xml><?xml version="1.0" encoding="utf-8"?>
<Types xmlns="http://schemas.openxmlformats.org/package/2006/content-types">
  <Default Extension="png" ContentType="image/png"/>
  <Default Extension="wdp" ContentType="image/vnd.ms-photo"/>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1.svg" ContentType="image/svg+xml"/>
  <Override PartName="/ppt/media/image13.svg" ContentType="image/svg+xml"/>
  <Override PartName="/ppt/media/image15.svg" ContentType="image/svg+xml"/>
  <Override PartName="/ppt/media/image21.svg" ContentType="image/svg+xml"/>
  <Override PartName="/ppt/media/image23.svg" ContentType="image/svg+xml"/>
  <Override PartName="/ppt/media/image25.svg" ContentType="image/svg+xml"/>
  <Override PartName="/ppt/media/image27.svg" ContentType="image/svg+xml"/>
  <Override PartName="/ppt/media/image29.svg" ContentType="image/svg+xml"/>
  <Override PartName="/ppt/media/image46.svg" ContentType="image/svg+xml"/>
  <Override PartName="/ppt/media/image48.svg" ContentType="image/svg+xml"/>
  <Override PartName="/ppt/media/image50.svg" ContentType="image/svg+xml"/>
  <Override PartName="/ppt/media/image52.svg" ContentType="image/svg+xml"/>
  <Override PartName="/ppt/media/image54.svg" ContentType="image/svg+xml"/>
  <Override PartName="/ppt/media/image56.svg" ContentType="image/svg+xml"/>
  <Override PartName="/ppt/media/image58.svg" ContentType="image/svg+xml"/>
  <Override PartName="/ppt/media/image60.svg" ContentType="image/svg+xml"/>
  <Override PartName="/ppt/media/image62.svg" ContentType="image/svg+xml"/>
  <Override PartName="/ppt/media/image64.svg" ContentType="image/svg+xml"/>
  <Override PartName="/ppt/media/image66.svg" ContentType="image/svg+xml"/>
  <Override PartName="/ppt/media/image68.svg" ContentType="image/svg+xml"/>
  <Override PartName="/ppt/media/image7.svg" ContentType="image/svg+xml"/>
  <Override PartName="/ppt/media/image70.svg" ContentType="image/svg+xml"/>
  <Override PartName="/ppt/media/image72.svg" ContentType="image/svg+xml"/>
  <Override PartName="/ppt/media/image74.svg" ContentType="image/svg+xml"/>
  <Override PartName="/ppt/media/image76.svg" ContentType="image/svg+xml"/>
  <Override PartName="/ppt/media/image78.svg" ContentType="image/svg+xml"/>
  <Override PartName="/ppt/media/image81.svg" ContentType="image/svg+xml"/>
  <Override PartName="/ppt/media/image86.svg" ContentType="image/svg+xml"/>
  <Override PartName="/ppt/media/image87.svg" ContentType="image/svg+xml"/>
  <Override PartName="/ppt/media/image88.svg" ContentType="image/svg+xml"/>
  <Override PartName="/ppt/media/image89.svg" ContentType="image/svg+xml"/>
  <Override PartName="/ppt/media/image9.svg" ContentType="image/svg+xml"/>
  <Override PartName="/ppt/media/image90.svg" ContentType="image/svg+xml"/>
  <Override PartName="/ppt/media/image92.svg" ContentType="image/svg+xml"/>
  <Override PartName="/ppt/media/image9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256" r:id="rId4"/>
    <p:sldId id="317" r:id="rId6"/>
    <p:sldId id="318" r:id="rId7"/>
    <p:sldId id="377" r:id="rId8"/>
    <p:sldId id="504" r:id="rId9"/>
    <p:sldId id="339" r:id="rId10"/>
    <p:sldId id="509" r:id="rId11"/>
    <p:sldId id="449" r:id="rId12"/>
    <p:sldId id="508" r:id="rId13"/>
    <p:sldId id="480" r:id="rId14"/>
    <p:sldId id="481" r:id="rId15"/>
    <p:sldId id="477" r:id="rId16"/>
    <p:sldId id="341" r:id="rId17"/>
    <p:sldId id="346" r:id="rId18"/>
    <p:sldId id="507" r:id="rId19"/>
    <p:sldId id="479" r:id="rId20"/>
    <p:sldId id="483" r:id="rId21"/>
    <p:sldId id="426" r:id="rId22"/>
    <p:sldId id="462" r:id="rId23"/>
    <p:sldId id="474" r:id="rId24"/>
    <p:sldId id="487" r:id="rId25"/>
    <p:sldId id="510" r:id="rId26"/>
    <p:sldId id="505" r:id="rId27"/>
    <p:sldId id="485" r:id="rId28"/>
    <p:sldId id="478" r:id="rId29"/>
    <p:sldId id="469" r:id="rId30"/>
    <p:sldId id="486" r:id="rId31"/>
    <p:sldId id="287" r:id="rId32"/>
  </p:sldIdLst>
  <p:sldSz cx="12192000"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490C5A"/>
    <a:srgbClr val="511655"/>
    <a:srgbClr val="EB5F13"/>
    <a:srgbClr val="4F4F4F"/>
    <a:srgbClr val="F9EAFC"/>
    <a:srgbClr val="F5DDFB"/>
    <a:srgbClr val="7030A0"/>
    <a:srgbClr val="580C6E"/>
    <a:srgbClr val="9720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99A517A-61D1-4DD5-AD7A-42CBC3668579}" styleName="表样式 1 25">
    <a:wholeTbl>
      <a:tcTxStyle>
        <a:fontRef idx="none">
          <a:srgbClr val="000000"/>
        </a:fontRef>
      </a:tcTxStyle>
      <a:tcStyle>
        <a:tcBdr>
          <a:left>
            <a:ln w="9525" cmpd="sng">
              <a:solidFill>
                <a:schemeClr val="dk1"/>
              </a:solidFill>
            </a:ln>
          </a:left>
          <a:right>
            <a:ln w="9525" cmpd="sng">
              <a:solidFill>
                <a:schemeClr val="dk1"/>
              </a:solidFill>
            </a:ln>
          </a:right>
          <a:top>
            <a:ln w="9525" cmpd="sng">
              <a:solidFill>
                <a:schemeClr val="dk1"/>
              </a:solidFill>
            </a:ln>
          </a:top>
          <a:bottom>
            <a:ln w="9525" cmpd="sng">
              <a:solidFill>
                <a:schemeClr val="dk1"/>
              </a:solidFill>
            </a:ln>
          </a:bottom>
          <a:insideH>
            <a:ln w="9525" cmpd="sng">
              <a:solidFill>
                <a:schemeClr val="dk1">
                  <a:lumMod val="34000"/>
                  <a:lumOff val="66000"/>
                </a:schemeClr>
              </a:solidFill>
            </a:ln>
          </a:insideH>
          <a:insideV>
            <a:ln w="9525" cmpd="sng">
              <a:solidFill>
                <a:schemeClr val="dk1">
                  <a:lumMod val="34000"/>
                  <a:lumOff val="66000"/>
                </a:schemeClr>
              </a:solidFill>
            </a:ln>
          </a:insideV>
        </a:tcBdr>
        <a:fill>
          <a:solidFill>
            <a:srgbClr val="FFFFFF"/>
          </a:solidFill>
        </a:fill>
      </a:tcStyle>
    </a:wholeTbl>
    <a:band2H>
      <a:tcTxStyle>
        <a:fontRef idx="none">
          <a:srgbClr val="08090C"/>
        </a:fontRef>
      </a:tcTxStyle>
      <a:tcStyle>
        <a:tcBdr/>
        <a:fill>
          <a:solidFill>
            <a:schemeClr val="dk1">
              <a:lumMod val="10000"/>
              <a:lumOff val="90000"/>
            </a:schemeClr>
          </a:solidFill>
        </a:fill>
      </a:tcStyle>
    </a:band2H>
    <a:band1V>
      <a:tcStyle>
        <a:tcBdr>
          <a:left>
            <a:ln w="9525" cmpd="sng">
              <a:solidFill>
                <a:schemeClr val="dk1"/>
              </a:solidFill>
            </a:ln>
          </a:left>
          <a:right>
            <a:ln w="9525" cmpd="sng">
              <a:solidFill>
                <a:schemeClr val="dk1"/>
              </a:solidFill>
            </a:ln>
          </a:right>
          <a:top>
            <a:ln w="9525" cmpd="sng">
              <a:solidFill>
                <a:schemeClr val="dk1"/>
              </a:solidFill>
            </a:ln>
          </a:top>
          <a:bottom>
            <a:ln w="9525" cmpd="sng">
              <a:solidFill>
                <a:schemeClr val="dk1"/>
              </a:solidFill>
            </a:ln>
          </a:bottom>
          <a:insideH>
            <a:ln w="9525" cmpd="sng">
              <a:solidFill>
                <a:schemeClr val="dk1">
                  <a:lumMod val="40000"/>
                  <a:lumOff val="60000"/>
                </a:schemeClr>
              </a:solidFill>
            </a:ln>
          </a:insideH>
          <a:insideV>
            <a:ln w="9525" cmpd="sng">
              <a:solidFill>
                <a:schemeClr val="dk1">
                  <a:lumMod val="40000"/>
                  <a:lumOff val="60000"/>
                </a:schemeClr>
              </a:solidFill>
            </a:ln>
          </a:insideV>
        </a:tcBdr>
        <a:fill>
          <a:solidFill>
            <a:schemeClr val="dk1">
              <a:lumMod val="10000"/>
              <a:lumOff val="90000"/>
            </a:schemeClr>
          </a:solidFill>
        </a:fill>
      </a:tcStyle>
    </a:band1V>
    <a:band2V>
      <a:tcStyle>
        <a:tcBdr>
          <a:left>
            <a:ln w="9525" cmpd="sng">
              <a:solidFill>
                <a:schemeClr val="dk1">
                  <a:lumMod val="40000"/>
                  <a:lumOff val="60000"/>
                </a:schemeClr>
              </a:solidFill>
            </a:ln>
          </a:left>
          <a:right>
            <a:ln w="9525" cmpd="sng">
              <a:solidFill>
                <a:schemeClr val="dk1">
                  <a:lumMod val="40000"/>
                  <a:lumOff val="60000"/>
                </a:schemeClr>
              </a:solidFill>
            </a:ln>
          </a:right>
          <a:top>
            <a:ln w="9525" cmpd="sng">
              <a:solidFill>
                <a:schemeClr val="dk1"/>
              </a:solidFill>
            </a:ln>
          </a:top>
          <a:bottom>
            <a:ln w="9525" cmpd="sng">
              <a:solidFill>
                <a:schemeClr val="dk1"/>
              </a:solidFill>
            </a:ln>
          </a:bottom>
          <a:insideH>
            <a:ln w="9525" cmpd="sng">
              <a:solidFill>
                <a:schemeClr val="dk1">
                  <a:lumMod val="40000"/>
                  <a:lumOff val="60000"/>
                </a:schemeClr>
              </a:solidFill>
            </a:ln>
          </a:insideH>
          <a:insideV>
            <a:ln>
              <a:noFill/>
            </a:ln>
          </a:insideV>
        </a:tcBdr>
      </a:tcStyle>
    </a:band2V>
    <a:lastCol>
      <a:tcTxStyle b="on">
        <a:fontRef idx="none">
          <a:srgbClr val="08090C"/>
        </a:fontRef>
      </a:tcTxStyle>
      <a:tcStyle>
        <a:tcBdr>
          <a:left>
            <a:ln w="9525" cmpd="sng">
              <a:solidFill>
                <a:schemeClr val="dk1">
                  <a:lumMod val="34000"/>
                  <a:lumOff val="66000"/>
                </a:schemeClr>
              </a:solidFill>
            </a:ln>
          </a:left>
          <a:right>
            <a:ln w="9525" cmpd="sng">
              <a:solidFill>
                <a:schemeClr val="dk1"/>
              </a:solidFill>
            </a:ln>
          </a:right>
          <a:top>
            <a:ln w="9525" cmpd="sng">
              <a:solidFill>
                <a:schemeClr val="dk1">
                  <a:lumMod val="34000"/>
                  <a:lumOff val="66000"/>
                </a:schemeClr>
              </a:solidFill>
            </a:ln>
          </a:top>
          <a:bottom>
            <a:ln w="9525" cmpd="sng">
              <a:solidFill>
                <a:schemeClr val="dk1"/>
              </a:solidFill>
            </a:ln>
          </a:bottom>
          <a:insideH>
            <a:ln w="9525" cmpd="sng">
              <a:solidFill>
                <a:schemeClr val="dk1">
                  <a:lumMod val="34000"/>
                  <a:lumOff val="66000"/>
                </a:schemeClr>
              </a:solidFill>
            </a:ln>
          </a:insideH>
          <a:insideV>
            <a:ln>
              <a:noFill/>
            </a:ln>
          </a:insideV>
        </a:tcBdr>
        <a:fill>
          <a:solidFill>
            <a:srgbClr val="FFFFFF"/>
          </a:solidFill>
        </a:fill>
      </a:tcStyle>
    </a:lastCol>
    <a:firstCol>
      <a:tcTxStyle b="on">
        <a:fontRef idx="none">
          <a:srgbClr val="08090C"/>
        </a:fontRef>
      </a:tcTxStyle>
      <a:tcStyle>
        <a:tcBdr>
          <a:left>
            <a:ln w="9525" cmpd="sng">
              <a:solidFill>
                <a:schemeClr val="dk1"/>
              </a:solidFill>
            </a:ln>
          </a:left>
          <a:right>
            <a:ln w="9525" cmpd="sng">
              <a:solidFill>
                <a:schemeClr val="dk1">
                  <a:lumMod val="34000"/>
                  <a:lumOff val="66000"/>
                </a:schemeClr>
              </a:solidFill>
            </a:ln>
          </a:right>
          <a:top>
            <a:ln w="9525" cmpd="sng">
              <a:solidFill>
                <a:schemeClr val="dk1">
                  <a:lumMod val="34000"/>
                  <a:lumOff val="66000"/>
                </a:schemeClr>
              </a:solidFill>
            </a:ln>
          </a:top>
          <a:bottom>
            <a:ln w="9525" cmpd="sng">
              <a:solidFill>
                <a:schemeClr val="dk1"/>
              </a:solidFill>
            </a:ln>
          </a:bottom>
          <a:insideH>
            <a:ln w="9525" cmpd="sng">
              <a:solidFill>
                <a:schemeClr val="dk1">
                  <a:lumMod val="34000"/>
                  <a:lumOff val="66000"/>
                </a:schemeClr>
              </a:solidFill>
            </a:ln>
          </a:insideH>
          <a:insideV>
            <a:ln>
              <a:noFill/>
            </a:ln>
          </a:insideV>
        </a:tcBdr>
        <a:fill>
          <a:solidFill>
            <a:srgbClr val="FFFFFF"/>
          </a:solidFill>
        </a:fill>
      </a:tcStyle>
    </a:firstCol>
    <a:lastRow>
      <a:tcTxStyle b="on">
        <a:fontRef idx="none">
          <a:srgbClr val="08090C"/>
        </a:fontRef>
      </a:tcTxStyle>
      <a:tcStyle>
        <a:tcBdr>
          <a:left>
            <a:ln w="9525" cmpd="sng">
              <a:solidFill>
                <a:schemeClr val="dk1"/>
              </a:solidFill>
            </a:ln>
          </a:left>
          <a:right>
            <a:ln w="9525" cmpd="sng">
              <a:solidFill>
                <a:schemeClr val="dk1"/>
              </a:solidFill>
            </a:ln>
          </a:right>
          <a:top>
            <a:ln w="9525" cmpd="sng">
              <a:solidFill>
                <a:schemeClr val="dk1"/>
              </a:solidFill>
            </a:ln>
          </a:top>
          <a:bottom>
            <a:ln w="9525" cmpd="sng">
              <a:solidFill>
                <a:schemeClr val="dk1"/>
              </a:solidFill>
            </a:ln>
          </a:bottom>
          <a:insideH>
            <a:ln>
              <a:noFill/>
            </a:ln>
          </a:insideH>
          <a:insideV>
            <a:ln>
              <a:noFill/>
            </a:ln>
          </a:insideV>
        </a:tcBdr>
        <a:fill>
          <a:solidFill>
            <a:srgbClr val="FFFFFF"/>
          </a:solidFill>
        </a:fill>
      </a:tcStyle>
    </a:lastRow>
    <a:firstRow>
      <a:tcTxStyle b="on">
        <a:fontRef idx="none">
          <a:srgbClr val="08090C"/>
        </a:fontRef>
      </a:tcTxStyle>
      <a:tcStyle>
        <a:tcBdr>
          <a:left>
            <a:ln w="9525" cmpd="sng">
              <a:solidFill>
                <a:schemeClr val="dk1"/>
              </a:solidFill>
            </a:ln>
          </a:left>
          <a:right>
            <a:ln w="9525" cmpd="sng">
              <a:solidFill>
                <a:schemeClr val="dk1"/>
              </a:solidFill>
            </a:ln>
          </a:right>
          <a:top>
            <a:ln w="9525" cmpd="sng">
              <a:solidFill>
                <a:schemeClr val="dk1"/>
              </a:solidFill>
            </a:ln>
          </a:top>
          <a:bottom>
            <a:ln w="9525" cmpd="sng">
              <a:solidFill>
                <a:schemeClr val="dk1">
                  <a:lumMod val="34000"/>
                  <a:lumOff val="66000"/>
                </a:schemeClr>
              </a:solidFill>
            </a:ln>
          </a:bottom>
          <a:insideH>
            <a:ln>
              <a:noFill/>
            </a:ln>
          </a:insideH>
          <a:insideV>
            <a:ln w="9525" cmpd="sng">
              <a:solidFill>
                <a:srgbClr val="FFFFFF"/>
              </a:solidFill>
            </a:ln>
          </a:insideV>
        </a:tcBdr>
        <a:fill>
          <a:solidFill>
            <a:schemeClr val="dk1">
              <a:lumMod val="20000"/>
              <a:lumOff val="80000"/>
            </a:schemeClr>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4995" autoAdjust="0"/>
    <p:restoredTop sz="94660"/>
  </p:normalViewPr>
  <p:slideViewPr>
    <p:cSldViewPr snapToGrid="0">
      <p:cViewPr>
        <p:scale>
          <a:sx n="50" d="100"/>
          <a:sy n="50" d="100"/>
        </p:scale>
        <p:origin x="1212" y="240"/>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6" Type="http://schemas.openxmlformats.org/officeDocument/2006/relationships/tags" Target="tags/tag55.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各位老师、同学们，大家上午好，我是贾松林，欢迎大家今天来参加今天的开题报告。我的指导教师是王非老师，今天我要汇报的题目是：从活动到体验基于自然语言处理的幸福模型</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另一个对我们的研究有价值的工作是</a:t>
            </a:r>
            <a:r>
              <a:rPr lang="en-US" altLang="zh-CN"/>
              <a:t>HappyDB</a:t>
            </a:r>
            <a:r>
              <a:rPr lang="zh-CN" altLang="en-US"/>
              <a:t>，这是一个包含了</a:t>
            </a:r>
            <a:r>
              <a:rPr lang="en-US" altLang="zh-CN"/>
              <a:t>10</a:t>
            </a:r>
            <a:r>
              <a:rPr lang="zh-CN" altLang="en-US"/>
              <a:t>万条幸福时刻的众包数据库</a:t>
            </a:r>
            <a:br>
              <a:rPr lang="zh-CN" altLang="en-US"/>
            </a:br>
            <a:r>
              <a:rPr lang="zh-CN" altLang="en-US"/>
              <a:t>他的开发者在亚马逊众包平台上，要求用户去回答过去</a:t>
            </a:r>
            <a:r>
              <a:rPr lang="en-US" altLang="zh-CN"/>
              <a:t>24</a:t>
            </a:r>
            <a:r>
              <a:rPr lang="zh-CN" altLang="en-US"/>
              <a:t>小时或三个月内带给他们幸福感的事件。最后一共收集了</a:t>
            </a:r>
            <a:r>
              <a:rPr lang="en-US" altLang="zh-CN"/>
              <a:t>10</a:t>
            </a:r>
            <a:r>
              <a:rPr lang="zh-CN" altLang="en-US"/>
              <a:t>万条不同的数据，这些数据来自</a:t>
            </a:r>
            <a:r>
              <a:rPr lang="en-US" altLang="zh-CN"/>
              <a:t>1</a:t>
            </a:r>
            <a:r>
              <a:rPr lang="zh-CN" altLang="en-US"/>
              <a:t>万多不同的用户，分布在不同的性别、年龄、婚姻状态中</a:t>
            </a:r>
            <a:endParaRPr lang="zh-CN" altLang="en-US"/>
          </a:p>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我们拥有大量测量幸福感的</a:t>
            </a:r>
            <a:r>
              <a:rPr lang="zh-CN" altLang="en-US" b="1">
                <a:sym typeface="+mn-ea"/>
              </a:rPr>
              <a:t>理论，这是因为幸福感收到多个维度的影响，而不同的量表测量了不同的</a:t>
            </a:r>
            <a:r>
              <a:rPr lang="zh-CN" altLang="en-US" b="1">
                <a:sym typeface="+mn-ea"/>
              </a:rPr>
              <a:t>维度</a:t>
            </a:r>
            <a:endParaRPr lang="zh-CN" altLang="en-US" b="1"/>
          </a:p>
          <a:p>
            <a:r>
              <a:rPr lang="zh-CN" altLang="en-US">
                <a:sym typeface="+mn-ea"/>
              </a:rPr>
              <a:t>然而正是如此，单一测量量表难以完全测量人们真实的幸福</a:t>
            </a:r>
            <a:endParaRPr lang="zh-CN" altLang="en-US" b="1"/>
          </a:p>
          <a:p>
            <a:r>
              <a:rPr lang="zh-CN" altLang="en-US" b="1">
                <a:sym typeface="+mn-ea"/>
              </a:rPr>
              <a:t>如果同时测量多种量表，</a:t>
            </a:r>
            <a:r>
              <a:rPr lang="zh-CN" altLang="en-US">
                <a:sym typeface="+mn-ea"/>
              </a:rPr>
              <a:t>太多测量维度存在冗余，重复，为测量带来负担</a:t>
            </a:r>
            <a:endParaRPr lang="zh-CN" altLang="en-US">
              <a:sym typeface="+mn-ea"/>
            </a:endParaRPr>
          </a:p>
          <a:p>
            <a:r>
              <a:rPr lang="zh-CN" altLang="en-US"/>
              <a:t>那我们是否能对这些维度进行总结，知道幸福测量的核心维度有哪些？</a:t>
            </a:r>
            <a:br>
              <a:rPr lang="zh-CN" altLang="en-US"/>
            </a:br>
            <a:br>
              <a:rPr lang="zh-CN" altLang="en-US"/>
            </a:br>
            <a:endParaRPr lang="zh-CN" altLang="en-US"/>
          </a:p>
          <a:p>
            <a:r>
              <a:rPr lang="zh-CN" altLang="en-US"/>
              <a:t>另一方面，我们拥有了大规模幸福活动的数据，这个数据中隐含着人们幸福活动的规律，尚未被充分利用</a:t>
            </a:r>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在获得幸福测量的核心构念和幸福活动的主要类型后，本研究更希望获得他们两者的映射关系，即人们在哪些活动上获得了什么样的幸福体验。</a:t>
            </a:r>
            <a:br>
              <a:rPr lang="zh-CN" altLang="en-US">
                <a:sym typeface="+mn-ea"/>
              </a:rPr>
            </a:br>
            <a:r>
              <a:rPr lang="zh-CN" altLang="en-US">
                <a:sym typeface="+mn-ea"/>
              </a:rPr>
              <a:t>这种幸福活动</a:t>
            </a:r>
            <a:r>
              <a:rPr lang="en-US" altLang="zh-CN">
                <a:sym typeface="+mn-ea"/>
              </a:rPr>
              <a:t>-</a:t>
            </a:r>
            <a:r>
              <a:rPr lang="zh-CN" altLang="en-US">
                <a:sym typeface="+mn-ea"/>
              </a:rPr>
              <a:t>体验模型可以反映出不同文化下人们对幸福的理解，对于幸福的有效干预至关重要。</a:t>
            </a:r>
            <a:endParaRPr lang="zh-CN" altLang="en-US">
              <a:sym typeface="+mn-ea"/>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a:t>
            </a:r>
            <a:r>
              <a:rPr lang="en-US" altLang="zh-CN">
                <a:sym typeface="+mn-ea"/>
              </a:rPr>
              <a:t>1</a:t>
            </a:r>
            <a:r>
              <a:rPr lang="zh-CN" altLang="en-US">
                <a:sym typeface="+mn-ea"/>
              </a:rPr>
              <a:t>]孔繁昌. (2012). 限制性饮食者对食物线索注意偏向的神经机制(博士学位论文). 西南大学, 重庆.</a:t>
            </a:r>
            <a:endParaRPr lang="zh-CN" altLang="en-US">
              <a:sym typeface="+mn-ea"/>
            </a:endParaRPr>
          </a:p>
          <a:p>
            <a:r>
              <a:rPr lang="zh-CN" altLang="en-US">
                <a:sym typeface="+mn-ea"/>
              </a:rPr>
              <a:t>[</a:t>
            </a:r>
            <a:r>
              <a:rPr lang="en-US" altLang="zh-CN">
                <a:sym typeface="+mn-ea"/>
              </a:rPr>
              <a:t>2</a:t>
            </a:r>
            <a:r>
              <a:rPr lang="zh-CN" altLang="en-US">
                <a:sym typeface="+mn-ea"/>
              </a:rPr>
              <a:t>]陆遥, 朱虹, 何金波, 蔡太生, 吴思遥. (2015). 生活事件与应对方式对青少年情绪性进食的影响. 中国临床心理学杂志, (4), 725-728.</a:t>
            </a:r>
            <a:endParaRPr lang="zh-CN" altLang="en-US">
              <a:sym typeface="+mn-ea"/>
            </a:endParaRPr>
          </a:p>
          <a:p>
            <a:r>
              <a:rPr lang="zh-CN" altLang="en-US">
                <a:sym typeface="+mn-ea"/>
              </a:rPr>
              <a:t>【</a:t>
            </a:r>
            <a:r>
              <a:rPr lang="en-US" altLang="zh-CN">
                <a:sym typeface="+mn-ea"/>
              </a:rPr>
              <a:t>3</a:t>
            </a:r>
            <a:r>
              <a:rPr lang="zh-CN" altLang="en-US">
                <a:sym typeface="+mn-ea"/>
              </a:rPr>
              <a:t>】宫火良, 贾会丽, 郭天满, 邹璐璐. (2014). 青少年自我同情量表的修订及其信效度检验. 心理研 究, (01), 36-40+79</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通过</a:t>
            </a:r>
            <a:r>
              <a:rPr lang="en-US" altLang="zh-CN"/>
              <a:t>bertopic</a:t>
            </a:r>
            <a:r>
              <a:rPr lang="zh-CN" altLang="en-US"/>
              <a:t>主题建模，提取了</a:t>
            </a:r>
            <a:r>
              <a:rPr lang="en-US" altLang="zh-CN"/>
              <a:t>192</a:t>
            </a:r>
            <a:r>
              <a:rPr lang="zh-CN" altLang="en-US"/>
              <a:t>个测量维度的</a:t>
            </a:r>
            <a:r>
              <a:rPr lang="en-US" altLang="zh-CN"/>
              <a:t>12</a:t>
            </a:r>
            <a:r>
              <a:rPr lang="zh-CN" altLang="en-US"/>
              <a:t>个主题，代表了幸福感测量的核心构念，</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a:p>
            <a:endParaRPr lang="zh-CN" altLang="en-US"/>
          </a:p>
          <a:p>
            <a:r>
              <a:rPr lang="zh-CN" altLang="en-US"/>
              <a:t>接下来，我将从研究背景、文献综述、问题提出、研究设计与进展四个方面来介绍我的报告</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什么是幸福，这是一个一个伴随人类文明已久的终极追问</a:t>
            </a:r>
            <a:br>
              <a:rPr lang="zh-CN" altLang="en-US"/>
            </a:br>
            <a:r>
              <a:rPr lang="zh-CN" altLang="en-US"/>
              <a:t>不同文化的思想家对幸福的理解并不相同，这为我们今天的研究奠定了丰富的理论根基。</a:t>
            </a:r>
            <a:endParaRPr lang="zh-CN" altLang="en-US"/>
          </a:p>
          <a:p>
            <a:endParaRPr lang="zh-CN" altLang="en-US"/>
          </a:p>
          <a:p>
            <a:r>
              <a:rPr lang="zh-CN" altLang="en-US"/>
              <a:t>古希腊贤者亚里士多德曾在他的著作《尼各马可伦理学》中指出，</a:t>
            </a:r>
            <a:r>
              <a:rPr lang="en-US" altLang="zh-CN"/>
              <a:t>“</a:t>
            </a:r>
            <a:r>
              <a:rPr lang="zh-CN" altLang="en-US"/>
              <a:t>幸福（</a:t>
            </a:r>
            <a:r>
              <a:rPr lang="en-US" altLang="zh-CN"/>
              <a:t>Eudaimonia</a:t>
            </a:r>
            <a:r>
              <a:rPr lang="zh-CN" altLang="en-US"/>
              <a:t>）即是灵魂依德性而行的活动</a:t>
            </a:r>
            <a:r>
              <a:rPr lang="en-US" altLang="zh-CN"/>
              <a:t>”</a:t>
            </a:r>
            <a:r>
              <a:rPr lang="zh-CN" altLang="en-US"/>
              <a:t>。</a:t>
            </a:r>
            <a:endParaRPr lang="zh-CN" altLang="en-US"/>
          </a:p>
          <a:p>
            <a:r>
              <a:rPr lang="zh-CN" altLang="en-US"/>
              <a:t>西方古点幸福观</a:t>
            </a:r>
            <a:r>
              <a:rPr lang="zh-CN" altLang="en-US">
                <a:sym typeface="+mn-ea"/>
              </a:rPr>
              <a:t>将幸福视为个体理性的完善和德性的实现，幸福是一种个体的、以理性自我完善为核心的活动状态。</a:t>
            </a:r>
            <a:br>
              <a:rPr lang="zh-CN" altLang="en-US">
                <a:sym typeface="+mn-ea"/>
              </a:rPr>
            </a:br>
            <a:r>
              <a:rPr lang="zh-CN" altLang="en-US"/>
              <a:t>个体主义：幸福首先是个人层面的追求；</a:t>
            </a:r>
            <a:endParaRPr lang="en-US" altLang="zh-CN"/>
          </a:p>
          <a:p>
            <a:r>
              <a:rPr lang="zh-CN" altLang="en-US"/>
              <a:t>理性主义：通过理性思考选择合乎善的行为；</a:t>
            </a:r>
            <a:endParaRPr lang="en-US" altLang="zh-CN"/>
          </a:p>
          <a:p>
            <a:r>
              <a:rPr lang="zh-CN" altLang="en-US"/>
              <a:t>自我实现：持续实践德性，达到</a:t>
            </a:r>
            <a:r>
              <a:rPr lang="en-US" altLang="zh-CN"/>
              <a:t>“</a:t>
            </a:r>
            <a:r>
              <a:rPr lang="zh-CN" altLang="en-US"/>
              <a:t>人生至善</a:t>
            </a:r>
            <a:r>
              <a:rPr lang="en-US" altLang="zh-CN"/>
              <a:t>”</a:t>
            </a:r>
            <a:r>
              <a:rPr lang="zh-CN" altLang="en-US"/>
              <a:t>。</a:t>
            </a:r>
            <a:br>
              <a:rPr lang="zh-CN" altLang="en-US"/>
            </a:br>
            <a:r>
              <a:rPr lang="zh-CN" altLang="en-US"/>
              <a:t>说明，东方传统更关注人与人、人与社会的和谐关系，幸福不仅是心境，更是社会德性的体现。</a:t>
            </a:r>
            <a:endParaRPr lang="zh-CN" altLang="en-US"/>
          </a:p>
          <a:p>
            <a:r>
              <a:rPr lang="zh-CN" altLang="en-US"/>
              <a:t>核心特征是</a:t>
            </a:r>
            <a:r>
              <a:rPr lang="zh-CN" altLang="en-US" b="1">
                <a:sym typeface="+mn-ea"/>
              </a:rPr>
              <a:t>核心特征：</a:t>
            </a:r>
            <a:r>
              <a:rPr lang="zh-CN" altLang="en-US" b="1">
                <a:solidFill>
                  <a:schemeClr val="accent2">
                    <a:lumMod val="75000"/>
                  </a:schemeClr>
                </a:solidFill>
                <a:sym typeface="+mn-ea"/>
              </a:rPr>
              <a:t>集体主义、关系导向、道德修养</a:t>
            </a:r>
            <a:endParaRPr lang="zh-CN" altLang="en-US" b="1">
              <a:solidFill>
                <a:schemeClr val="accent2">
                  <a:lumMod val="75000"/>
                </a:schemeClr>
              </a:solidFill>
              <a:sym typeface="+mn-ea"/>
            </a:endParaRPr>
          </a:p>
          <a:p>
            <a:endParaRPr lang="zh-CN" altLang="en-US" b="1">
              <a:solidFill>
                <a:schemeClr val="accent2">
                  <a:lumMod val="75000"/>
                </a:schemeClr>
              </a:solidFill>
              <a:sym typeface="+mn-ea"/>
            </a:endParaRPr>
          </a:p>
          <a:p>
            <a:r>
              <a:rPr lang="zh-CN" altLang="en-US" b="1">
                <a:solidFill>
                  <a:schemeClr val="accent2">
                    <a:lumMod val="75000"/>
                  </a:schemeClr>
                </a:solidFill>
                <a:sym typeface="+mn-ea"/>
              </a:rPr>
              <a:t>因此，幸福感自古以来便是备受人们关注的问题</a:t>
            </a:r>
            <a:endParaRPr lang="zh-CN" altLang="en-US" b="1"/>
          </a:p>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在现代，随着积极心理学的发展，人们对幸福有了更加科学的研究，并发现，</a:t>
            </a:r>
            <a:r>
              <a:rPr lang="zh-CN" altLang="en-US" b="1">
                <a:latin typeface="Noto Sans"/>
                <a:ea typeface="Noto Sans"/>
                <a:sym typeface="+mn-ea"/>
              </a:rPr>
              <a:t>较高的幸福</a:t>
            </a:r>
            <a:r>
              <a:rPr lang="zh-CN" altLang="en-US">
                <a:latin typeface="Noto Sans"/>
                <a:ea typeface="Noto Sans"/>
                <a:sym typeface="+mn-ea"/>
              </a:rPr>
              <a:t>证对人们生活的方方面面积极的影响。</a:t>
            </a:r>
            <a:br>
              <a:rPr lang="zh-CN" altLang="en-US">
                <a:latin typeface="Noto Sans"/>
                <a:ea typeface="Noto Sans"/>
                <a:sym typeface="+mn-ea"/>
              </a:rPr>
            </a:br>
            <a:r>
              <a:rPr lang="zh-CN" altLang="en-US">
                <a:latin typeface="Noto Sans"/>
                <a:ea typeface="Noto Sans"/>
                <a:sym typeface="+mn-ea"/>
              </a:rPr>
              <a:t>例如</a:t>
            </a:r>
            <a:endParaRPr lang="zh-CN" altLang="en-US">
              <a:latin typeface="Noto Sans"/>
              <a:ea typeface="Noto Sans"/>
              <a:sym typeface="+mn-ea"/>
            </a:endParaRPr>
          </a:p>
          <a:p>
            <a:r>
              <a:rPr lang="zh-CN" altLang="en-US">
                <a:latin typeface="Noto Sans"/>
                <a:ea typeface="Noto Sans"/>
                <a:sym typeface="+mn-ea"/>
              </a:rPr>
              <a:t>这些重要性呼吁我们对幸福更深入的研究</a:t>
            </a:r>
            <a:endParaRPr lang="zh-CN" altLang="en-US">
              <a:latin typeface="Noto Sans"/>
              <a:ea typeface="Noto Sans"/>
              <a:sym typeface="+mn-ea"/>
            </a:endParaRPr>
          </a:p>
          <a:p>
            <a:r>
              <a:rPr lang="zh-CN" altLang="en-US"/>
              <a:t>既然幸福如此重要，我们该如何</a:t>
            </a:r>
            <a:r>
              <a:rPr lang="en-US" altLang="zh-CN"/>
              <a:t> </a:t>
            </a:r>
            <a:r>
              <a:rPr lang="zh-CN" altLang="en-US"/>
              <a:t>系统测量</a:t>
            </a:r>
            <a:r>
              <a:rPr lang="en-US" altLang="zh-CN"/>
              <a:t> </a:t>
            </a:r>
            <a:r>
              <a:rPr lang="zh-CN" altLang="en-US"/>
              <a:t>并</a:t>
            </a:r>
            <a:r>
              <a:rPr lang="en-US" altLang="zh-CN"/>
              <a:t> </a:t>
            </a:r>
            <a:r>
              <a:rPr lang="zh-CN" altLang="en-US"/>
              <a:t>精准干预？</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自上个世纪以来，幸福感理论得到了充分发展，这条时间线上分布着自上个世纪以来最有影响力的幸福感理论模型</a:t>
            </a:r>
            <a:endParaRPr lang="zh-CN" altLang="en-US"/>
          </a:p>
          <a:p>
            <a:r>
              <a:rPr lang="zh-CN" altLang="en-US"/>
              <a:t>例如，由丹尼尔提出的主观幸福感理论认为，幸福是个体对自身生活质量的主观评价。</a:t>
            </a:r>
            <a:endParaRPr lang="zh-CN" altLang="en-US"/>
          </a:p>
          <a:p>
            <a:r>
              <a:rPr lang="zh-CN" altLang="en-US"/>
              <a:t>它主要包括三点，生活满意度、积极情绪以及消极情绪的缺失。</a:t>
            </a:r>
            <a:endParaRPr lang="zh-CN" altLang="en-US"/>
          </a:p>
          <a:p>
            <a:r>
              <a:rPr lang="zh-CN" altLang="en-US"/>
              <a:t>为此开发了生活满意度量表、积极与消极情绪量表、正负面体验量表来测量幸福感</a:t>
            </a:r>
            <a:br>
              <a:rPr lang="zh-CN" altLang="en-US"/>
            </a:br>
            <a:br>
              <a:rPr lang="zh-CN" altLang="en-US"/>
            </a:br>
            <a:r>
              <a:rPr lang="zh-CN" altLang="en-US"/>
              <a:t>而自我决定理论则认为，幸福是人们的自主需求、胜任需求和关系需求得到满足时个体体验到的心理状态</a:t>
            </a:r>
            <a:br>
              <a:rPr lang="zh-CN" altLang="en-US"/>
            </a:br>
            <a:br>
              <a:rPr lang="zh-CN" altLang="en-US"/>
            </a:br>
            <a:r>
              <a:rPr lang="en-US" altLang="zh-CN"/>
              <a:t>RYff</a:t>
            </a:r>
            <a:r>
              <a:rPr lang="zh-CN" altLang="en-US"/>
              <a:t>的心理幸福感理论则认为，幸福是个体在追求自我实现的过程中所展现出的积极心理机能状态</a:t>
            </a:r>
            <a:endParaRPr lang="zh-CN" altLang="en-US"/>
          </a:p>
          <a:p>
            <a:r>
              <a:rPr lang="zh-CN" altLang="en-US"/>
              <a:t>他将幸福分为自我接纳、个人成长、生活目标、环境掌控、自主性和积极情绪</a:t>
            </a:r>
            <a:r>
              <a:rPr lang="en-US" altLang="zh-CN"/>
              <a:t>6</a:t>
            </a:r>
            <a:r>
              <a:rPr lang="zh-CN" altLang="en-US"/>
              <a:t>个维度，当他们都处于良好状态时，个体才达到了真正的心理幸福</a:t>
            </a:r>
            <a:br>
              <a:rPr lang="zh-CN" altLang="en-US"/>
            </a:br>
            <a:br>
              <a:rPr lang="zh-CN" altLang="en-US"/>
            </a:br>
            <a:r>
              <a:rPr lang="zh-CN" altLang="en-US"/>
              <a:t>在</a:t>
            </a:r>
            <a:r>
              <a:rPr lang="en-US" altLang="zh-CN"/>
              <a:t>2011</a:t>
            </a:r>
            <a:r>
              <a:rPr lang="zh-CN" altLang="en-US"/>
              <a:t>年，积极心理学的创始人塞利格曼提出了</a:t>
            </a:r>
            <a:r>
              <a:rPr lang="en-US" altLang="zh-CN"/>
              <a:t>perma</a:t>
            </a:r>
            <a:r>
              <a:rPr lang="zh-CN" altLang="en-US"/>
              <a:t>模型，将幸福分为了积极情绪，投入，关系，意义，成就五个维度。</a:t>
            </a:r>
            <a:br>
              <a:rPr lang="zh-CN" altLang="en-US"/>
            </a:br>
            <a:br>
              <a:rPr lang="zh-CN" altLang="en-US"/>
            </a:br>
            <a:r>
              <a:rPr lang="zh-CN" altLang="en-US"/>
              <a:t>由此可见</a:t>
            </a:r>
            <a:r>
              <a:rPr lang="zh-CN" altLang="en-US">
                <a:sym typeface="+mn-ea"/>
              </a:rPr>
              <a:t>，</a:t>
            </a:r>
            <a:r>
              <a:rPr lang="zh-CN" altLang="en-US">
                <a:sym typeface="+mn-ea"/>
              </a:rPr>
              <a:t>不同的模型对幸福的理解也不相同，</a:t>
            </a:r>
            <a:r>
              <a:rPr lang="zh-CN" altLang="en-US">
                <a:sym typeface="+mn-ea"/>
              </a:rPr>
              <a:t>幸福感理论研究繁荣的同时，始终缺乏统一的认识。</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a:p>
            <a:r>
              <a:rPr lang="en-US" altLang="zh-CN"/>
              <a:t>2016</a:t>
            </a:r>
            <a:r>
              <a:rPr lang="zh-CN" altLang="en-US"/>
              <a:t>年，</a:t>
            </a:r>
            <a:r>
              <a:rPr lang="en-US" altLang="zh-CN"/>
              <a:t>linton</a:t>
            </a:r>
            <a:r>
              <a:rPr lang="zh-CN" altLang="en-US"/>
              <a:t>等人在多种数据库上检索关于幸福感测量的文献，一共发现了</a:t>
            </a:r>
            <a:r>
              <a:rPr lang="en-US" altLang="zh-CN"/>
              <a:t>99</a:t>
            </a:r>
            <a:r>
              <a:rPr lang="zh-CN" altLang="en-US"/>
              <a:t>种不同的量表，这些量表的开发时间从</a:t>
            </a:r>
            <a:r>
              <a:rPr lang="en-US" altLang="zh-CN"/>
              <a:t>1961</a:t>
            </a:r>
            <a:r>
              <a:rPr lang="zh-CN" altLang="en-US"/>
              <a:t>年分布到</a:t>
            </a:r>
            <a:r>
              <a:rPr lang="en-US" altLang="zh-CN"/>
              <a:t>2015</a:t>
            </a:r>
            <a:r>
              <a:rPr lang="zh-CN" altLang="en-US"/>
              <a:t>年，令人惊讶的是，这些量表一共提出了</a:t>
            </a:r>
            <a:r>
              <a:rPr lang="en-US" altLang="zh-CN"/>
              <a:t>196</a:t>
            </a:r>
            <a:r>
              <a:rPr lang="zh-CN" altLang="en-US"/>
              <a:t>种测量幸福感的维度。为了对维度进行统一的理解。</a:t>
            </a:r>
            <a:r>
              <a:rPr lang="en-US" altLang="zh-CN"/>
              <a:t>LINTON</a:t>
            </a:r>
            <a:r>
              <a:rPr lang="zh-CN" altLang="en-US"/>
              <a:t>使用专家手工识别的方式，梳理出了幸福感</a:t>
            </a:r>
            <a:r>
              <a:rPr lang="en-US" altLang="zh-CN"/>
              <a:t>6</a:t>
            </a:r>
            <a:r>
              <a:rPr lang="zh-CN" altLang="en-US"/>
              <a:t>大维度主题</a:t>
            </a:r>
            <a:br>
              <a:rPr lang="zh-CN" altLang="en-US"/>
            </a:br>
            <a:r>
              <a:rPr lang="zh-CN" altLang="en-US">
                <a:sym typeface="+mn-ea"/>
              </a:rPr>
              <a:t>由于看待幸福感的视角不同，幸福感的测量方式也不同</a:t>
            </a:r>
            <a:endParaRPr lang="zh-CN" altLang="en-US"/>
          </a:p>
          <a:p>
            <a:r>
              <a:rPr lang="zh-CN" altLang="en-US"/>
              <a:t>这项研究进一步印证了幸福感理论爆炸带来的负面效果：测量的混乱使人们难以对幸福形成同一的理解。</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a:p>
            <a:r>
              <a:rPr lang="zh-CN" altLang="en-US"/>
              <a:t>例如，当一个使用者。想测量幸福时，他会面临多种测量问卷，会获得多种不一样的评分。这时，他会面临两个困难</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此外，大规模数据的收集也为幸福感的研究带来了新的机遇。大规模众包数据库的收集，将为心理学提供数以万计的文本用于分析。</a:t>
            </a:r>
            <a:br>
              <a:rPr lang="zh-CN" altLang="en-US"/>
            </a:br>
            <a:r>
              <a:rPr lang="zh-CN" altLang="en-US"/>
              <a:t>通过在线平台一次性收集数十万条文本。心理学家可以收集某一群体的预料信息，结合自然语言处理技术挖掘其中的趋势</a:t>
            </a:r>
            <a:endParaRPr lang="zh-CN" altLang="en-US"/>
          </a:p>
          <a:p>
            <a:r>
              <a:rPr lang="zh-CN" altLang="en-US"/>
              <a:t>这种数据库提供的数据是以往问卷研究难以企及的。</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心理学中一个常见的问题是概念混乱，及相同名字的量表测量的是不同的概念，或者不同名称的量表测量了相同的概念。</a:t>
            </a:r>
            <a:endParaRPr lang="zh-CN" altLang="en-US"/>
          </a:p>
          <a:p>
            <a:r>
              <a:rPr lang="zh-CN" altLang="en-US"/>
              <a:t>而在今年年初发表的</a:t>
            </a:r>
            <a:r>
              <a:rPr lang="en-US" altLang="zh-CN"/>
              <a:t>nature</a:t>
            </a:r>
            <a:r>
              <a:rPr lang="zh-CN" altLang="en-US"/>
              <a:t>，</a:t>
            </a:r>
            <a:r>
              <a:rPr lang="en-US" altLang="zh-CN"/>
              <a:t>human behavior</a:t>
            </a:r>
            <a:r>
              <a:rPr lang="zh-CN" altLang="en-US"/>
              <a:t>的一些研究中，作者使用了语义嵌入技术来解决这一问题。</a:t>
            </a:r>
            <a:endParaRPr lang="zh-CN" altLang="en-US"/>
          </a:p>
          <a:p>
            <a:r>
              <a:rPr lang="zh-CN" altLang="en-US"/>
              <a:t>他们大量收集人格测量的量表，并将其中的</a:t>
            </a:r>
            <a:r>
              <a:rPr lang="en-US" altLang="zh-CN"/>
              <a:t>4000</a:t>
            </a:r>
            <a:r>
              <a:rPr lang="zh-CN" altLang="en-US"/>
              <a:t>多个测量题目转变为语义嵌入，</a:t>
            </a:r>
            <a:endParaRPr lang="zh-CN" altLang="en-US"/>
          </a:p>
          <a:p>
            <a:r>
              <a:rPr lang="zh-CN" altLang="en-US"/>
              <a:t>同一个量表内的题目取平均值生成量表的嵌入，随后将</a:t>
            </a:r>
            <a:r>
              <a:rPr lang="en-US" altLang="zh-CN"/>
              <a:t>277</a:t>
            </a:r>
            <a:r>
              <a:rPr lang="zh-CN" altLang="en-US"/>
              <a:t>个测量标签转换成嵌入。</a:t>
            </a:r>
            <a:endParaRPr lang="zh-CN" altLang="en-US"/>
          </a:p>
          <a:p>
            <a:r>
              <a:rPr lang="zh-CN" altLang="en-US"/>
              <a:t>最后使用余弦相似度计算他们之间的量量相似性，如过两个量表的嵌入高度相似，但测量标签不同，则说明他们测量的内容相似，但名称不同，出现了异名谬误，反之则出现了同名谬误。</a:t>
            </a:r>
            <a:br>
              <a:rPr lang="zh-CN" altLang="en-US"/>
            </a:br>
            <a:r>
              <a:rPr lang="zh-CN" altLang="en-US"/>
              <a:t>这篇文章证明了</a:t>
            </a:r>
            <a:r>
              <a:rPr lang="en-US" altLang="zh-CN"/>
              <a:t> </a:t>
            </a:r>
            <a:r>
              <a:rPr lang="zh-CN" altLang="en-US" b="1">
                <a:sym typeface="+mn-ea"/>
              </a:rPr>
              <a:t>语义嵌入可以捕捉心理测量属性，为我们的研究提供了参考。</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r>
              <a:rPr lang="zh-CN" altLang="en-US"/>
              <a:t>1，2，3，……</a:t>
            </a:r>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r>
              <a:rPr lang="zh-CN" altLang="en-US"/>
              <a:t>1，2，3，……</a:t>
            </a:r>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r>
              <a:rPr lang="zh-CN" altLang="en-US"/>
              <a:t>1，2，3，……</a:t>
            </a:r>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r>
              <a:rPr lang="zh-CN" altLang="en-US"/>
              <a:t>1，2，3，……</a:t>
            </a:r>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r>
              <a:rPr lang="zh-CN" altLang="en-US"/>
              <a:t>1，2，3，……</a:t>
            </a:r>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r>
              <a:rPr lang="zh-CN" altLang="en-US"/>
              <a:t>1，2，3，……</a:t>
            </a:r>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r>
              <a:rPr lang="zh-CN" altLang="en-US"/>
              <a:t>1，2，3，……</a:t>
            </a:r>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r>
              <a:rPr lang="zh-CN" altLang="en-US"/>
              <a:t>1，2，3，……</a:t>
            </a:r>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r>
              <a:rPr lang="zh-CN" altLang="en-US"/>
              <a:t>1，2，3，……</a:t>
            </a:r>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r>
              <a:rPr lang="zh-CN" altLang="en-US"/>
              <a:t>1，2，3，……</a:t>
            </a:r>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r>
              <a:rPr lang="zh-CN" altLang="en-US"/>
              <a:t>1，2，3，……</a:t>
            </a:r>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r>
              <a:rPr lang="zh-CN" altLang="en-US"/>
              <a:t>1，2，3，……</a:t>
            </a:r>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r>
              <a:rPr lang="zh-CN" altLang="en-US"/>
              <a:t>1，2，3，……</a:t>
            </a:r>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r>
              <a:rPr lang="zh-CN" altLang="en-US"/>
              <a:t>1，2，3，……</a:t>
            </a:r>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r>
              <a:rPr lang="zh-CN" altLang="en-US"/>
              <a:t>1，2，3，……</a:t>
            </a:r>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r>
              <a:rPr lang="zh-CN" altLang="en-US"/>
              <a:t>1，2，3，……</a:t>
            </a:r>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r>
              <a:rPr lang="zh-CN" altLang="en-US"/>
              <a:t>1，2，3，……</a:t>
            </a:r>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r>
              <a:rPr lang="zh-CN" altLang="en-US"/>
              <a:t>1，2，3，……</a:t>
            </a:r>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r>
              <a:rPr lang="zh-CN" altLang="en-US"/>
              <a:t>1，2，3，……</a:t>
            </a:r>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r>
              <a:rPr lang="zh-CN" altLang="en-US"/>
              <a:t>1，2，3，……</a:t>
            </a:r>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r>
              <a:rPr lang="zh-CN" altLang="en-US"/>
              <a:t>1，2，3，……</a:t>
            </a:r>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A9A20EA-8362-4E9C-B645-B721ECF0B417}"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r>
              <a:rPr lang="zh-CN" altLang="en-US"/>
              <a:t>1，2，3，……</a:t>
            </a:r>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6574A2-176D-4D82-B53C-6806CB91D59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580C6E">
                <a:alpha val="5000"/>
              </a:srgbClr>
            </a:gs>
            <a:gs pos="0">
              <a:srgbClr val="580C6E">
                <a:alpha val="5000"/>
              </a:srgbClr>
            </a:gs>
          </a:gsLst>
          <a:lin ang="0" scaled="1"/>
          <a:tileRect/>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580C6E">
                <a:alpha val="5000"/>
              </a:srgbClr>
            </a:gs>
            <a:gs pos="0">
              <a:srgbClr val="580C6E">
                <a:alpha val="5000"/>
              </a:srgbClr>
            </a:gs>
          </a:gsLst>
          <a:lin ang="0" scaled="1"/>
          <a:tileRect/>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image" Target="../media/image37.png"/><Relationship Id="rId8" Type="http://schemas.openxmlformats.org/officeDocument/2006/relationships/image" Target="../media/image36.png"/><Relationship Id="rId7" Type="http://schemas.openxmlformats.org/officeDocument/2006/relationships/image" Target="../media/image35.png"/><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5.png"/><Relationship Id="rId3" Type="http://schemas.microsoft.com/office/2007/relationships/hdphoto" Target="../media/image2.wdp"/><Relationship Id="rId2" Type="http://schemas.openxmlformats.org/officeDocument/2006/relationships/image" Target="../media/image1.png"/><Relationship Id="rId16" Type="http://schemas.openxmlformats.org/officeDocument/2006/relationships/notesSlide" Target="../notesSlides/notesSlide8.xml"/><Relationship Id="rId15" Type="http://schemas.openxmlformats.org/officeDocument/2006/relationships/slideLayout" Target="../slideLayouts/slideLayout7.xml"/><Relationship Id="rId14" Type="http://schemas.openxmlformats.org/officeDocument/2006/relationships/tags" Target="../tags/tag33.xml"/><Relationship Id="rId13" Type="http://schemas.openxmlformats.org/officeDocument/2006/relationships/tags" Target="../tags/tag32.xml"/><Relationship Id="rId12" Type="http://schemas.openxmlformats.org/officeDocument/2006/relationships/image" Target="../media/image41.png"/><Relationship Id="rId11" Type="http://schemas.openxmlformats.org/officeDocument/2006/relationships/tags" Target="../tags/tag31.xml"/><Relationship Id="rId10" Type="http://schemas.openxmlformats.org/officeDocument/2006/relationships/image" Target="../media/image40.pn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9" Type="http://schemas.openxmlformats.org/officeDocument/2006/relationships/image" Target="../media/image37.png"/><Relationship Id="rId8" Type="http://schemas.openxmlformats.org/officeDocument/2006/relationships/image" Target="../media/image36.png"/><Relationship Id="rId7" Type="http://schemas.openxmlformats.org/officeDocument/2006/relationships/image" Target="../media/image35.png"/><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5.png"/><Relationship Id="rId3" Type="http://schemas.microsoft.com/office/2007/relationships/hdphoto" Target="../media/image2.wdp"/><Relationship Id="rId2" Type="http://schemas.openxmlformats.org/officeDocument/2006/relationships/image" Target="../media/image1.png"/><Relationship Id="rId13" Type="http://schemas.openxmlformats.org/officeDocument/2006/relationships/notesSlide" Target="../notesSlides/notesSlide9.xml"/><Relationship Id="rId12" Type="http://schemas.openxmlformats.org/officeDocument/2006/relationships/slideLayout" Target="../slideLayouts/slideLayout7.xml"/><Relationship Id="rId11" Type="http://schemas.openxmlformats.org/officeDocument/2006/relationships/tags" Target="../tags/tag34.xml"/><Relationship Id="rId10" Type="http://schemas.openxmlformats.org/officeDocument/2006/relationships/image" Target="../media/image42.pn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9" Type="http://schemas.openxmlformats.org/officeDocument/2006/relationships/image" Target="../media/image37.png"/><Relationship Id="rId8" Type="http://schemas.openxmlformats.org/officeDocument/2006/relationships/image" Target="../media/image36.png"/><Relationship Id="rId7" Type="http://schemas.openxmlformats.org/officeDocument/2006/relationships/image" Target="../media/image35.png"/><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5.png"/><Relationship Id="rId3" Type="http://schemas.microsoft.com/office/2007/relationships/hdphoto" Target="../media/image2.wdp"/><Relationship Id="rId2" Type="http://schemas.openxmlformats.org/officeDocument/2006/relationships/image" Target="../media/image1.png"/><Relationship Id="rId13" Type="http://schemas.openxmlformats.org/officeDocument/2006/relationships/notesSlide" Target="../notesSlides/notesSlide10.xml"/><Relationship Id="rId12" Type="http://schemas.openxmlformats.org/officeDocument/2006/relationships/slideLayout" Target="../slideLayouts/slideLayout7.xml"/><Relationship Id="rId11" Type="http://schemas.openxmlformats.org/officeDocument/2006/relationships/tags" Target="../tags/tag35.xml"/><Relationship Id="rId10" Type="http://schemas.openxmlformats.org/officeDocument/2006/relationships/image" Target="../media/image43.pn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microsoft.com/office/2007/relationships/hdphoto" Target="../media/image17.wdp"/><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9" Type="http://schemas.openxmlformats.org/officeDocument/2006/relationships/image" Target="../media/image36.png"/><Relationship Id="rId8" Type="http://schemas.openxmlformats.org/officeDocument/2006/relationships/image" Target="../media/image46.svg"/><Relationship Id="rId7" Type="http://schemas.openxmlformats.org/officeDocument/2006/relationships/image" Target="../media/image45.png"/><Relationship Id="rId6" Type="http://schemas.openxmlformats.org/officeDocument/2006/relationships/image" Target="../media/image44.png"/><Relationship Id="rId5" Type="http://schemas.openxmlformats.org/officeDocument/2006/relationships/image" Target="../media/image33.png"/><Relationship Id="rId4" Type="http://schemas.openxmlformats.org/officeDocument/2006/relationships/image" Target="../media/image5.png"/><Relationship Id="rId37" Type="http://schemas.openxmlformats.org/officeDocument/2006/relationships/notesSlide" Target="../notesSlides/notesSlide11.xml"/><Relationship Id="rId36" Type="http://schemas.openxmlformats.org/officeDocument/2006/relationships/slideLayout" Target="../slideLayouts/slideLayout13.xml"/><Relationship Id="rId35" Type="http://schemas.openxmlformats.org/officeDocument/2006/relationships/image" Target="../media/image62.svg"/><Relationship Id="rId34" Type="http://schemas.openxmlformats.org/officeDocument/2006/relationships/image" Target="../media/image61.png"/><Relationship Id="rId33" Type="http://schemas.openxmlformats.org/officeDocument/2006/relationships/image" Target="../media/image60.svg"/><Relationship Id="rId32" Type="http://schemas.openxmlformats.org/officeDocument/2006/relationships/image" Target="../media/image59.png"/><Relationship Id="rId31" Type="http://schemas.openxmlformats.org/officeDocument/2006/relationships/image" Target="../media/image58.svg"/><Relationship Id="rId30" Type="http://schemas.openxmlformats.org/officeDocument/2006/relationships/image" Target="../media/image57.png"/><Relationship Id="rId3" Type="http://schemas.microsoft.com/office/2007/relationships/hdphoto" Target="../media/image19.wdp"/><Relationship Id="rId29" Type="http://schemas.openxmlformats.org/officeDocument/2006/relationships/tags" Target="../tags/tag44.xml"/><Relationship Id="rId28" Type="http://schemas.openxmlformats.org/officeDocument/2006/relationships/image" Target="../media/image56.svg"/><Relationship Id="rId27" Type="http://schemas.openxmlformats.org/officeDocument/2006/relationships/image" Target="../media/image55.png"/><Relationship Id="rId26" Type="http://schemas.openxmlformats.org/officeDocument/2006/relationships/image" Target="../media/image54.svg"/><Relationship Id="rId25" Type="http://schemas.openxmlformats.org/officeDocument/2006/relationships/image" Target="../media/image53.png"/><Relationship Id="rId24" Type="http://schemas.openxmlformats.org/officeDocument/2006/relationships/image" Target="../media/image52.svg"/><Relationship Id="rId23" Type="http://schemas.openxmlformats.org/officeDocument/2006/relationships/image" Target="../media/image51.png"/><Relationship Id="rId22" Type="http://schemas.openxmlformats.org/officeDocument/2006/relationships/image" Target="../media/image50.svg"/><Relationship Id="rId21" Type="http://schemas.openxmlformats.org/officeDocument/2006/relationships/image" Target="../media/image49.png"/><Relationship Id="rId20" Type="http://schemas.openxmlformats.org/officeDocument/2006/relationships/image" Target="../media/image48.svg"/><Relationship Id="rId2" Type="http://schemas.openxmlformats.org/officeDocument/2006/relationships/image" Target="../media/image18.png"/><Relationship Id="rId19" Type="http://schemas.openxmlformats.org/officeDocument/2006/relationships/image" Target="../media/image47.png"/><Relationship Id="rId18" Type="http://schemas.openxmlformats.org/officeDocument/2006/relationships/tags" Target="../tags/tag43.xml"/><Relationship Id="rId17" Type="http://schemas.openxmlformats.org/officeDocument/2006/relationships/tags" Target="../tags/tag42.xml"/><Relationship Id="rId16" Type="http://schemas.openxmlformats.org/officeDocument/2006/relationships/tags" Target="../tags/tag41.xml"/><Relationship Id="rId15" Type="http://schemas.openxmlformats.org/officeDocument/2006/relationships/tags" Target="../tags/tag40.xml"/><Relationship Id="rId14" Type="http://schemas.openxmlformats.org/officeDocument/2006/relationships/tags" Target="../tags/tag39.xml"/><Relationship Id="rId13" Type="http://schemas.openxmlformats.org/officeDocument/2006/relationships/tags" Target="../tags/tag38.xml"/><Relationship Id="rId12" Type="http://schemas.openxmlformats.org/officeDocument/2006/relationships/tags" Target="../tags/tag37.xml"/><Relationship Id="rId11" Type="http://schemas.openxmlformats.org/officeDocument/2006/relationships/tags" Target="../tags/tag36.xml"/><Relationship Id="rId10" Type="http://schemas.openxmlformats.org/officeDocument/2006/relationships/image" Target="../media/image37.pn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9" Type="http://schemas.openxmlformats.org/officeDocument/2006/relationships/image" Target="../media/image36.png"/><Relationship Id="rId8" Type="http://schemas.openxmlformats.org/officeDocument/2006/relationships/image" Target="../media/image46.svg"/><Relationship Id="rId7" Type="http://schemas.openxmlformats.org/officeDocument/2006/relationships/image" Target="../media/image45.png"/><Relationship Id="rId6" Type="http://schemas.openxmlformats.org/officeDocument/2006/relationships/image" Target="../media/image44.png"/><Relationship Id="rId5" Type="http://schemas.openxmlformats.org/officeDocument/2006/relationships/image" Target="../media/image33.png"/><Relationship Id="rId4" Type="http://schemas.openxmlformats.org/officeDocument/2006/relationships/image" Target="../media/image5.png"/><Relationship Id="rId3" Type="http://schemas.microsoft.com/office/2007/relationships/hdphoto" Target="../media/image19.wdp"/><Relationship Id="rId24" Type="http://schemas.openxmlformats.org/officeDocument/2006/relationships/notesSlide" Target="../notesSlides/notesSlide12.xml"/><Relationship Id="rId23" Type="http://schemas.openxmlformats.org/officeDocument/2006/relationships/slideLayout" Target="../slideLayouts/slideLayout2.xml"/><Relationship Id="rId22" Type="http://schemas.openxmlformats.org/officeDocument/2006/relationships/image" Target="../media/image74.svg"/><Relationship Id="rId21" Type="http://schemas.openxmlformats.org/officeDocument/2006/relationships/image" Target="../media/image73.png"/><Relationship Id="rId20" Type="http://schemas.openxmlformats.org/officeDocument/2006/relationships/image" Target="../media/image72.svg"/><Relationship Id="rId2" Type="http://schemas.openxmlformats.org/officeDocument/2006/relationships/image" Target="../media/image18.png"/><Relationship Id="rId19" Type="http://schemas.openxmlformats.org/officeDocument/2006/relationships/image" Target="../media/image71.png"/><Relationship Id="rId18" Type="http://schemas.openxmlformats.org/officeDocument/2006/relationships/image" Target="../media/image70.svg"/><Relationship Id="rId17" Type="http://schemas.openxmlformats.org/officeDocument/2006/relationships/image" Target="../media/image69.png"/><Relationship Id="rId16" Type="http://schemas.openxmlformats.org/officeDocument/2006/relationships/image" Target="../media/image68.svg"/><Relationship Id="rId15" Type="http://schemas.openxmlformats.org/officeDocument/2006/relationships/image" Target="../media/image67.png"/><Relationship Id="rId14" Type="http://schemas.openxmlformats.org/officeDocument/2006/relationships/image" Target="../media/image66.svg"/><Relationship Id="rId13" Type="http://schemas.openxmlformats.org/officeDocument/2006/relationships/image" Target="../media/image65.png"/><Relationship Id="rId12" Type="http://schemas.openxmlformats.org/officeDocument/2006/relationships/image" Target="../media/image64.svg"/><Relationship Id="rId11" Type="http://schemas.openxmlformats.org/officeDocument/2006/relationships/image" Target="../media/image63.png"/><Relationship Id="rId10" Type="http://schemas.openxmlformats.org/officeDocument/2006/relationships/image" Target="../media/image37.png"/><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9" Type="http://schemas.openxmlformats.org/officeDocument/2006/relationships/image" Target="../media/image36.png"/><Relationship Id="rId8" Type="http://schemas.openxmlformats.org/officeDocument/2006/relationships/image" Target="../media/image46.svg"/><Relationship Id="rId7" Type="http://schemas.openxmlformats.org/officeDocument/2006/relationships/image" Target="../media/image45.png"/><Relationship Id="rId6" Type="http://schemas.openxmlformats.org/officeDocument/2006/relationships/image" Target="../media/image44.png"/><Relationship Id="rId5" Type="http://schemas.openxmlformats.org/officeDocument/2006/relationships/image" Target="../media/image33.png"/><Relationship Id="rId4" Type="http://schemas.openxmlformats.org/officeDocument/2006/relationships/image" Target="../media/image5.png"/><Relationship Id="rId3" Type="http://schemas.microsoft.com/office/2007/relationships/hdphoto" Target="../media/image19.wdp"/><Relationship Id="rId2" Type="http://schemas.openxmlformats.org/officeDocument/2006/relationships/image" Target="../media/image18.png"/><Relationship Id="rId12" Type="http://schemas.openxmlformats.org/officeDocument/2006/relationships/notesSlide" Target="../notesSlides/notesSlide13.xml"/><Relationship Id="rId11" Type="http://schemas.openxmlformats.org/officeDocument/2006/relationships/slideLayout" Target="../slideLayouts/slideLayout2.xml"/><Relationship Id="rId10" Type="http://schemas.openxmlformats.org/officeDocument/2006/relationships/image" Target="../media/image37.png"/><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9" Type="http://schemas.openxmlformats.org/officeDocument/2006/relationships/image" Target="../media/image81.svg"/><Relationship Id="rId8" Type="http://schemas.openxmlformats.org/officeDocument/2006/relationships/image" Target="../media/image80.png"/><Relationship Id="rId7" Type="http://schemas.openxmlformats.org/officeDocument/2006/relationships/image" Target="../media/image79.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8.svg"/><Relationship Id="rId3" Type="http://schemas.openxmlformats.org/officeDocument/2006/relationships/image" Target="../media/image77.png"/><Relationship Id="rId22" Type="http://schemas.openxmlformats.org/officeDocument/2006/relationships/slideLayout" Target="../slideLayouts/slideLayout2.xml"/><Relationship Id="rId21" Type="http://schemas.openxmlformats.org/officeDocument/2006/relationships/tags" Target="../tags/tag45.xml"/><Relationship Id="rId20" Type="http://schemas.openxmlformats.org/officeDocument/2006/relationships/image" Target="../media/image84.png"/><Relationship Id="rId2" Type="http://schemas.openxmlformats.org/officeDocument/2006/relationships/image" Target="../media/image76.svg"/><Relationship Id="rId19" Type="http://schemas.openxmlformats.org/officeDocument/2006/relationships/image" Target="../media/image83.png"/><Relationship Id="rId18" Type="http://schemas.openxmlformats.org/officeDocument/2006/relationships/image" Target="../media/image52.svg"/><Relationship Id="rId17" Type="http://schemas.openxmlformats.org/officeDocument/2006/relationships/image" Target="../media/image51.png"/><Relationship Id="rId16" Type="http://schemas.openxmlformats.org/officeDocument/2006/relationships/image" Target="../media/image50.svg"/><Relationship Id="rId15" Type="http://schemas.openxmlformats.org/officeDocument/2006/relationships/image" Target="../media/image49.png"/><Relationship Id="rId14" Type="http://schemas.openxmlformats.org/officeDocument/2006/relationships/image" Target="../media/image48.svg"/><Relationship Id="rId13" Type="http://schemas.openxmlformats.org/officeDocument/2006/relationships/image" Target="../media/image47.png"/><Relationship Id="rId12" Type="http://schemas.openxmlformats.org/officeDocument/2006/relationships/image" Target="../media/image74.svg"/><Relationship Id="rId11" Type="http://schemas.openxmlformats.org/officeDocument/2006/relationships/image" Target="../media/image73.png"/><Relationship Id="rId10" Type="http://schemas.openxmlformats.org/officeDocument/2006/relationships/image" Target="../media/image82.png"/><Relationship Id="rId1" Type="http://schemas.openxmlformats.org/officeDocument/2006/relationships/image" Target="../media/image75.png"/></Relationships>
</file>

<file path=ppt/slides/_rels/slide18.xml.rels><?xml version="1.0" encoding="UTF-8" standalone="yes"?>
<Relationships xmlns="http://schemas.openxmlformats.org/package/2006/relationships"><Relationship Id="rId9" Type="http://schemas.openxmlformats.org/officeDocument/2006/relationships/image" Target="../media/image87.svg"/><Relationship Id="rId8" Type="http://schemas.openxmlformats.org/officeDocument/2006/relationships/image" Target="../media/image75.png"/><Relationship Id="rId7" Type="http://schemas.openxmlformats.org/officeDocument/2006/relationships/image" Target="../media/image37.png"/><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35.png"/><Relationship Id="rId3" Type="http://schemas.openxmlformats.org/officeDocument/2006/relationships/image" Target="../media/image44.png"/><Relationship Id="rId20" Type="http://schemas.openxmlformats.org/officeDocument/2006/relationships/notesSlide" Target="../notesSlides/notesSlide14.xml"/><Relationship Id="rId2" Type="http://schemas.openxmlformats.org/officeDocument/2006/relationships/image" Target="../media/image33.png"/><Relationship Id="rId19" Type="http://schemas.openxmlformats.org/officeDocument/2006/relationships/slideLayout" Target="../slideLayouts/slideLayout7.xml"/><Relationship Id="rId18" Type="http://schemas.openxmlformats.org/officeDocument/2006/relationships/tags" Target="../tags/tag46.xml"/><Relationship Id="rId17" Type="http://schemas.openxmlformats.org/officeDocument/2006/relationships/image" Target="../media/image5.png"/><Relationship Id="rId16" Type="http://schemas.microsoft.com/office/2007/relationships/hdphoto" Target="../media/image19.wdp"/><Relationship Id="rId15" Type="http://schemas.openxmlformats.org/officeDocument/2006/relationships/image" Target="../media/image18.png"/><Relationship Id="rId14" Type="http://schemas.openxmlformats.org/officeDocument/2006/relationships/image" Target="../media/image92.svg"/><Relationship Id="rId13" Type="http://schemas.openxmlformats.org/officeDocument/2006/relationships/image" Target="../media/image91.png"/><Relationship Id="rId12" Type="http://schemas.openxmlformats.org/officeDocument/2006/relationships/image" Target="../media/image90.svg"/><Relationship Id="rId11" Type="http://schemas.openxmlformats.org/officeDocument/2006/relationships/image" Target="../media/image89.svg"/><Relationship Id="rId10" Type="http://schemas.openxmlformats.org/officeDocument/2006/relationships/image" Target="../media/image88.svg"/><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openxmlformats.org/officeDocument/2006/relationships/image" Target="../media/image37.png"/><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35.png"/><Relationship Id="rId3" Type="http://schemas.openxmlformats.org/officeDocument/2006/relationships/image" Target="../media/image44.png"/><Relationship Id="rId20" Type="http://schemas.openxmlformats.org/officeDocument/2006/relationships/notesSlide" Target="../notesSlides/notesSlide15.xml"/><Relationship Id="rId2" Type="http://schemas.openxmlformats.org/officeDocument/2006/relationships/image" Target="../media/image33.png"/><Relationship Id="rId19" Type="http://schemas.openxmlformats.org/officeDocument/2006/relationships/slideLayout" Target="../slideLayouts/slideLayout7.xml"/><Relationship Id="rId18" Type="http://schemas.openxmlformats.org/officeDocument/2006/relationships/tags" Target="../tags/tag47.xml"/><Relationship Id="rId17" Type="http://schemas.openxmlformats.org/officeDocument/2006/relationships/image" Target="../media/image95.png"/><Relationship Id="rId16" Type="http://schemas.openxmlformats.org/officeDocument/2006/relationships/image" Target="../media/image94.png"/><Relationship Id="rId15" Type="http://schemas.openxmlformats.org/officeDocument/2006/relationships/image" Target="../media/image81.svg"/><Relationship Id="rId14" Type="http://schemas.openxmlformats.org/officeDocument/2006/relationships/image" Target="../media/image80.png"/><Relationship Id="rId13" Type="http://schemas.openxmlformats.org/officeDocument/2006/relationships/image" Target="../media/image76.svg"/><Relationship Id="rId12" Type="http://schemas.openxmlformats.org/officeDocument/2006/relationships/image" Target="../media/image75.png"/><Relationship Id="rId11" Type="http://schemas.openxmlformats.org/officeDocument/2006/relationships/image" Target="../media/image93.png"/><Relationship Id="rId10" Type="http://schemas.openxmlformats.org/officeDocument/2006/relationships/image" Target="../media/image5.png"/><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9" Type="http://schemas.openxmlformats.org/officeDocument/2006/relationships/tags" Target="../tags/tag3.xml"/><Relationship Id="rId8" Type="http://schemas.openxmlformats.org/officeDocument/2006/relationships/tags" Target="../tags/tag2.xml"/><Relationship Id="rId7" Type="http://schemas.openxmlformats.org/officeDocument/2006/relationships/tags" Target="../tags/tag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 Id="rId34" Type="http://schemas.openxmlformats.org/officeDocument/2006/relationships/notesSlide" Target="../notesSlides/notesSlide2.xml"/><Relationship Id="rId33" Type="http://schemas.openxmlformats.org/officeDocument/2006/relationships/slideLayout" Target="../slideLayouts/slideLayout7.xml"/><Relationship Id="rId32" Type="http://schemas.openxmlformats.org/officeDocument/2006/relationships/tags" Target="../tags/tag18.xml"/><Relationship Id="rId31" Type="http://schemas.openxmlformats.org/officeDocument/2006/relationships/image" Target="../media/image15.svg"/><Relationship Id="rId30" Type="http://schemas.openxmlformats.org/officeDocument/2006/relationships/image" Target="../media/image14.png"/><Relationship Id="rId3" Type="http://schemas.microsoft.com/office/2007/relationships/hdphoto" Target="../media/image2.wdp"/><Relationship Id="rId29" Type="http://schemas.openxmlformats.org/officeDocument/2006/relationships/tags" Target="../tags/tag17.xml"/><Relationship Id="rId28" Type="http://schemas.openxmlformats.org/officeDocument/2006/relationships/tags" Target="../tags/tag16.xml"/><Relationship Id="rId27" Type="http://schemas.openxmlformats.org/officeDocument/2006/relationships/tags" Target="../tags/tag15.xml"/><Relationship Id="rId26" Type="http://schemas.openxmlformats.org/officeDocument/2006/relationships/tags" Target="../tags/tag14.xml"/><Relationship Id="rId25" Type="http://schemas.openxmlformats.org/officeDocument/2006/relationships/tags" Target="../tags/tag13.xml"/><Relationship Id="rId24" Type="http://schemas.openxmlformats.org/officeDocument/2006/relationships/tags" Target="../tags/tag12.xml"/><Relationship Id="rId23" Type="http://schemas.openxmlformats.org/officeDocument/2006/relationships/tags" Target="../tags/tag11.xml"/><Relationship Id="rId22" Type="http://schemas.openxmlformats.org/officeDocument/2006/relationships/image" Target="../media/image13.svg"/><Relationship Id="rId21" Type="http://schemas.openxmlformats.org/officeDocument/2006/relationships/image" Target="../media/image12.png"/><Relationship Id="rId20" Type="http://schemas.openxmlformats.org/officeDocument/2006/relationships/tags" Target="../tags/tag10.xml"/><Relationship Id="rId2" Type="http://schemas.openxmlformats.org/officeDocument/2006/relationships/image" Target="../media/image1.png"/><Relationship Id="rId19" Type="http://schemas.openxmlformats.org/officeDocument/2006/relationships/tags" Target="../tags/tag9.xml"/><Relationship Id="rId18" Type="http://schemas.openxmlformats.org/officeDocument/2006/relationships/tags" Target="../tags/tag8.xml"/><Relationship Id="rId17" Type="http://schemas.openxmlformats.org/officeDocument/2006/relationships/image" Target="../media/image11.svg"/><Relationship Id="rId16" Type="http://schemas.openxmlformats.org/officeDocument/2006/relationships/image" Target="../media/image10.png"/><Relationship Id="rId15" Type="http://schemas.openxmlformats.org/officeDocument/2006/relationships/tags" Target="../tags/tag7.xml"/><Relationship Id="rId14" Type="http://schemas.openxmlformats.org/officeDocument/2006/relationships/tags" Target="../tags/tag6.xml"/><Relationship Id="rId13" Type="http://schemas.openxmlformats.org/officeDocument/2006/relationships/tags" Target="../tags/tag5.xml"/><Relationship Id="rId12" Type="http://schemas.openxmlformats.org/officeDocument/2006/relationships/image" Target="../media/image9.svg"/><Relationship Id="rId11" Type="http://schemas.openxmlformats.org/officeDocument/2006/relationships/image" Target="../media/image8.png"/><Relationship Id="rId10" Type="http://schemas.openxmlformats.org/officeDocument/2006/relationships/tags" Target="../tags/tag4.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microsoft.com/office/2007/relationships/hdphoto" Target="../media/image17.wdp"/><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9" Type="http://schemas.openxmlformats.org/officeDocument/2006/relationships/image" Target="../media/image5.png"/><Relationship Id="rId8" Type="http://schemas.microsoft.com/office/2007/relationships/hdphoto" Target="../media/image19.wdp"/><Relationship Id="rId7" Type="http://schemas.openxmlformats.org/officeDocument/2006/relationships/image" Target="../media/image18.png"/><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35.png"/><Relationship Id="rId3" Type="http://schemas.openxmlformats.org/officeDocument/2006/relationships/image" Target="../media/image44.png"/><Relationship Id="rId26" Type="http://schemas.openxmlformats.org/officeDocument/2006/relationships/notesSlide" Target="../notesSlides/notesSlide16.xml"/><Relationship Id="rId25" Type="http://schemas.openxmlformats.org/officeDocument/2006/relationships/slideLayout" Target="../slideLayouts/slideLayout7.xml"/><Relationship Id="rId24" Type="http://schemas.openxmlformats.org/officeDocument/2006/relationships/tags" Target="../tags/tag48.xml"/><Relationship Id="rId23" Type="http://schemas.openxmlformats.org/officeDocument/2006/relationships/image" Target="../media/image56.svg"/><Relationship Id="rId22" Type="http://schemas.openxmlformats.org/officeDocument/2006/relationships/image" Target="../media/image55.png"/><Relationship Id="rId21" Type="http://schemas.openxmlformats.org/officeDocument/2006/relationships/image" Target="../media/image52.svg"/><Relationship Id="rId20" Type="http://schemas.openxmlformats.org/officeDocument/2006/relationships/image" Target="../media/image51.png"/><Relationship Id="rId2" Type="http://schemas.openxmlformats.org/officeDocument/2006/relationships/image" Target="../media/image33.png"/><Relationship Id="rId19" Type="http://schemas.openxmlformats.org/officeDocument/2006/relationships/image" Target="../media/image50.svg"/><Relationship Id="rId18" Type="http://schemas.openxmlformats.org/officeDocument/2006/relationships/image" Target="../media/image49.png"/><Relationship Id="rId17" Type="http://schemas.openxmlformats.org/officeDocument/2006/relationships/image" Target="../media/image48.svg"/><Relationship Id="rId16" Type="http://schemas.openxmlformats.org/officeDocument/2006/relationships/image" Target="../media/image47.png"/><Relationship Id="rId15" Type="http://schemas.openxmlformats.org/officeDocument/2006/relationships/image" Target="../media/image84.png"/><Relationship Id="rId14" Type="http://schemas.openxmlformats.org/officeDocument/2006/relationships/image" Target="../media/image83.png"/><Relationship Id="rId13" Type="http://schemas.openxmlformats.org/officeDocument/2006/relationships/image" Target="../media/image76.svg"/><Relationship Id="rId12" Type="http://schemas.openxmlformats.org/officeDocument/2006/relationships/image" Target="../media/image75.png"/><Relationship Id="rId11" Type="http://schemas.openxmlformats.org/officeDocument/2006/relationships/image" Target="../media/image37.png"/><Relationship Id="rId10" Type="http://schemas.openxmlformats.org/officeDocument/2006/relationships/image" Target="../media/image96.png"/><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9" Type="http://schemas.openxmlformats.org/officeDocument/2006/relationships/image" Target="../media/image5.png"/><Relationship Id="rId8" Type="http://schemas.microsoft.com/office/2007/relationships/hdphoto" Target="../media/image19.wdp"/><Relationship Id="rId7" Type="http://schemas.openxmlformats.org/officeDocument/2006/relationships/image" Target="../media/image18.png"/><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35.png"/><Relationship Id="rId3" Type="http://schemas.openxmlformats.org/officeDocument/2006/relationships/image" Target="../media/image44.png"/><Relationship Id="rId2" Type="http://schemas.openxmlformats.org/officeDocument/2006/relationships/image" Target="../media/image33.png"/><Relationship Id="rId16" Type="http://schemas.openxmlformats.org/officeDocument/2006/relationships/notesSlide" Target="../notesSlides/notesSlide17.xml"/><Relationship Id="rId15" Type="http://schemas.openxmlformats.org/officeDocument/2006/relationships/slideLayout" Target="../slideLayouts/slideLayout7.xml"/><Relationship Id="rId14" Type="http://schemas.openxmlformats.org/officeDocument/2006/relationships/tags" Target="../tags/tag49.xml"/><Relationship Id="rId13" Type="http://schemas.openxmlformats.org/officeDocument/2006/relationships/image" Target="../media/image98.png"/><Relationship Id="rId12" Type="http://schemas.openxmlformats.org/officeDocument/2006/relationships/image" Target="../media/image97.png"/><Relationship Id="rId11" Type="http://schemas.openxmlformats.org/officeDocument/2006/relationships/image" Target="../media/image37.png"/><Relationship Id="rId10" Type="http://schemas.openxmlformats.org/officeDocument/2006/relationships/image" Target="../media/image96.png"/><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9" Type="http://schemas.openxmlformats.org/officeDocument/2006/relationships/image" Target="../media/image5.png"/><Relationship Id="rId8" Type="http://schemas.microsoft.com/office/2007/relationships/hdphoto" Target="../media/image19.wdp"/><Relationship Id="rId7" Type="http://schemas.openxmlformats.org/officeDocument/2006/relationships/image" Target="../media/image18.png"/><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35.png"/><Relationship Id="rId3" Type="http://schemas.openxmlformats.org/officeDocument/2006/relationships/image" Target="../media/image44.png"/><Relationship Id="rId22" Type="http://schemas.openxmlformats.org/officeDocument/2006/relationships/notesSlide" Target="../notesSlides/notesSlide18.xml"/><Relationship Id="rId21" Type="http://schemas.openxmlformats.org/officeDocument/2006/relationships/slideLayout" Target="../slideLayouts/slideLayout7.xml"/><Relationship Id="rId20" Type="http://schemas.openxmlformats.org/officeDocument/2006/relationships/tags" Target="../tags/tag50.xml"/><Relationship Id="rId2" Type="http://schemas.openxmlformats.org/officeDocument/2006/relationships/image" Target="../media/image33.png"/><Relationship Id="rId19" Type="http://schemas.openxmlformats.org/officeDocument/2006/relationships/image" Target="../media/image99.svg"/><Relationship Id="rId18" Type="http://schemas.openxmlformats.org/officeDocument/2006/relationships/image" Target="../media/image53.png"/><Relationship Id="rId17" Type="http://schemas.openxmlformats.org/officeDocument/2006/relationships/image" Target="../media/image78.svg"/><Relationship Id="rId16" Type="http://schemas.openxmlformats.org/officeDocument/2006/relationships/image" Target="../media/image77.png"/><Relationship Id="rId15" Type="http://schemas.openxmlformats.org/officeDocument/2006/relationships/image" Target="../media/image84.png"/><Relationship Id="rId14" Type="http://schemas.openxmlformats.org/officeDocument/2006/relationships/image" Target="../media/image83.png"/><Relationship Id="rId13" Type="http://schemas.openxmlformats.org/officeDocument/2006/relationships/image" Target="../media/image76.svg"/><Relationship Id="rId12" Type="http://schemas.openxmlformats.org/officeDocument/2006/relationships/image" Target="../media/image75.png"/><Relationship Id="rId11" Type="http://schemas.openxmlformats.org/officeDocument/2006/relationships/image" Target="../media/image37.png"/><Relationship Id="rId10" Type="http://schemas.openxmlformats.org/officeDocument/2006/relationships/image" Target="../media/image96.png"/><Relationship Id="rId1" Type="http://schemas.openxmlformats.org/officeDocument/2006/relationships/image" Target="../media/image4.png"/></Relationships>
</file>

<file path=ppt/slides/_rels/slide24.xml.rels><?xml version="1.0" encoding="UTF-8" standalone="yes"?>
<Relationships xmlns="http://schemas.openxmlformats.org/package/2006/relationships"><Relationship Id="rId9" Type="http://schemas.openxmlformats.org/officeDocument/2006/relationships/image" Target="../media/image5.png"/><Relationship Id="rId8" Type="http://schemas.microsoft.com/office/2007/relationships/hdphoto" Target="../media/image19.wdp"/><Relationship Id="rId7" Type="http://schemas.openxmlformats.org/officeDocument/2006/relationships/image" Target="../media/image18.png"/><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35.png"/><Relationship Id="rId3" Type="http://schemas.openxmlformats.org/officeDocument/2006/relationships/image" Target="../media/image44.png"/><Relationship Id="rId2" Type="http://schemas.openxmlformats.org/officeDocument/2006/relationships/image" Target="../media/image33.png"/><Relationship Id="rId15" Type="http://schemas.openxmlformats.org/officeDocument/2006/relationships/notesSlide" Target="../notesSlides/notesSlide19.xml"/><Relationship Id="rId14" Type="http://schemas.openxmlformats.org/officeDocument/2006/relationships/slideLayout" Target="../slideLayouts/slideLayout7.xml"/><Relationship Id="rId13" Type="http://schemas.openxmlformats.org/officeDocument/2006/relationships/tags" Target="../tags/tag51.xml"/><Relationship Id="rId12" Type="http://schemas.openxmlformats.org/officeDocument/2006/relationships/image" Target="../media/image100.png"/><Relationship Id="rId11" Type="http://schemas.openxmlformats.org/officeDocument/2006/relationships/image" Target="../media/image37.png"/><Relationship Id="rId10" Type="http://schemas.openxmlformats.org/officeDocument/2006/relationships/image" Target="../media/image96.png"/><Relationship Id="rId1" Type="http://schemas.openxmlformats.org/officeDocument/2006/relationships/image" Target="../media/image4.png"/></Relationships>
</file>

<file path=ppt/slides/_rels/slide25.xml.rels><?xml version="1.0" encoding="UTF-8" standalone="yes"?>
<Relationships xmlns="http://schemas.openxmlformats.org/package/2006/relationships"><Relationship Id="rId9" Type="http://schemas.openxmlformats.org/officeDocument/2006/relationships/image" Target="../media/image5.png"/><Relationship Id="rId8" Type="http://schemas.microsoft.com/office/2007/relationships/hdphoto" Target="../media/image19.wdp"/><Relationship Id="rId7" Type="http://schemas.openxmlformats.org/officeDocument/2006/relationships/image" Target="../media/image18.png"/><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35.png"/><Relationship Id="rId3" Type="http://schemas.openxmlformats.org/officeDocument/2006/relationships/image" Target="../media/image44.png"/><Relationship Id="rId2" Type="http://schemas.openxmlformats.org/officeDocument/2006/relationships/image" Target="../media/image33.png"/><Relationship Id="rId15" Type="http://schemas.openxmlformats.org/officeDocument/2006/relationships/notesSlide" Target="../notesSlides/notesSlide20.xml"/><Relationship Id="rId14" Type="http://schemas.openxmlformats.org/officeDocument/2006/relationships/slideLayout" Target="../slideLayouts/slideLayout7.xml"/><Relationship Id="rId13" Type="http://schemas.openxmlformats.org/officeDocument/2006/relationships/tags" Target="../tags/tag52.xml"/><Relationship Id="rId12" Type="http://schemas.openxmlformats.org/officeDocument/2006/relationships/image" Target="../media/image101.png"/><Relationship Id="rId11" Type="http://schemas.openxmlformats.org/officeDocument/2006/relationships/image" Target="../media/image37.png"/><Relationship Id="rId10" Type="http://schemas.openxmlformats.org/officeDocument/2006/relationships/image" Target="../media/image96.png"/><Relationship Id="rId1" Type="http://schemas.openxmlformats.org/officeDocument/2006/relationships/image" Target="../media/image4.png"/></Relationships>
</file>

<file path=ppt/slides/_rels/slide26.xml.rels><?xml version="1.0" encoding="UTF-8" standalone="yes"?>
<Relationships xmlns="http://schemas.openxmlformats.org/package/2006/relationships"><Relationship Id="rId9" Type="http://schemas.openxmlformats.org/officeDocument/2006/relationships/image" Target="../media/image37.png"/><Relationship Id="rId8" Type="http://schemas.openxmlformats.org/officeDocument/2006/relationships/image" Target="../media/image96.png"/><Relationship Id="rId7" Type="http://schemas.openxmlformats.org/officeDocument/2006/relationships/image" Target="../media/image5.png"/><Relationship Id="rId6" Type="http://schemas.microsoft.com/office/2007/relationships/hdphoto" Target="../media/image19.wdp"/><Relationship Id="rId5" Type="http://schemas.openxmlformats.org/officeDocument/2006/relationships/image" Target="../media/image18.png"/><Relationship Id="rId4" Type="http://schemas.openxmlformats.org/officeDocument/2006/relationships/image" Target="../media/image35.png"/><Relationship Id="rId3" Type="http://schemas.openxmlformats.org/officeDocument/2006/relationships/image" Target="../media/image44.png"/><Relationship Id="rId20" Type="http://schemas.openxmlformats.org/officeDocument/2006/relationships/notesSlide" Target="../notesSlides/notesSlide21.xml"/><Relationship Id="rId2" Type="http://schemas.openxmlformats.org/officeDocument/2006/relationships/image" Target="../media/image33.png"/><Relationship Id="rId19" Type="http://schemas.openxmlformats.org/officeDocument/2006/relationships/slideLayout" Target="../slideLayouts/slideLayout7.xml"/><Relationship Id="rId18" Type="http://schemas.openxmlformats.org/officeDocument/2006/relationships/tags" Target="../tags/tag53.xml"/><Relationship Id="rId17" Type="http://schemas.openxmlformats.org/officeDocument/2006/relationships/image" Target="../media/image74.svg"/><Relationship Id="rId16" Type="http://schemas.openxmlformats.org/officeDocument/2006/relationships/image" Target="../media/image73.png"/><Relationship Id="rId15" Type="http://schemas.openxmlformats.org/officeDocument/2006/relationships/image" Target="../media/image82.png"/><Relationship Id="rId14" Type="http://schemas.openxmlformats.org/officeDocument/2006/relationships/image" Target="../media/image81.svg"/><Relationship Id="rId13" Type="http://schemas.openxmlformats.org/officeDocument/2006/relationships/image" Target="../media/image80.png"/><Relationship Id="rId12" Type="http://schemas.openxmlformats.org/officeDocument/2006/relationships/image" Target="../media/image79.png"/><Relationship Id="rId11" Type="http://schemas.openxmlformats.org/officeDocument/2006/relationships/image" Target="../media/image72.svg"/><Relationship Id="rId10" Type="http://schemas.openxmlformats.org/officeDocument/2006/relationships/image" Target="../media/image71.png"/><Relationship Id="rId1" Type="http://schemas.openxmlformats.org/officeDocument/2006/relationships/image" Target="../media/image4.png"/></Relationships>
</file>

<file path=ppt/slides/_rels/slide27.xml.rels><?xml version="1.0" encoding="UTF-8" standalone="yes"?>
<Relationships xmlns="http://schemas.openxmlformats.org/package/2006/relationships"><Relationship Id="rId9" Type="http://schemas.openxmlformats.org/officeDocument/2006/relationships/tags" Target="../tags/tag54.xml"/><Relationship Id="rId8" Type="http://schemas.openxmlformats.org/officeDocument/2006/relationships/image" Target="../media/image37.png"/><Relationship Id="rId7" Type="http://schemas.openxmlformats.org/officeDocument/2006/relationships/image" Target="../media/image96.png"/><Relationship Id="rId6" Type="http://schemas.openxmlformats.org/officeDocument/2006/relationships/image" Target="../media/image5.png"/><Relationship Id="rId5" Type="http://schemas.microsoft.com/office/2007/relationships/hdphoto" Target="../media/image19.wdp"/><Relationship Id="rId4" Type="http://schemas.openxmlformats.org/officeDocument/2006/relationships/image" Target="../media/image18.png"/><Relationship Id="rId3" Type="http://schemas.openxmlformats.org/officeDocument/2006/relationships/image" Target="../media/image44.png"/><Relationship Id="rId2" Type="http://schemas.openxmlformats.org/officeDocument/2006/relationships/image" Target="../media/image33.png"/><Relationship Id="rId11" Type="http://schemas.openxmlformats.org/officeDocument/2006/relationships/notesSlide" Target="../notesSlides/notesSlide22.xml"/><Relationship Id="rId10" Type="http://schemas.openxmlformats.org/officeDocument/2006/relationships/slideLayout" Target="../slideLayouts/slideLayout7.xml"/><Relationship Id="rId1" Type="http://schemas.openxmlformats.org/officeDocument/2006/relationships/image" Target="../media/image4.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microsoft.com/office/2007/relationships/hdphoto" Target="../media/image17.wdp"/><Relationship Id="rId1" Type="http://schemas.openxmlformats.org/officeDocument/2006/relationships/image" Target="../media/image16.png"/></Relationships>
</file>

<file path=ppt/slides/_rels/slide4.xml.rels><?xml version="1.0" encoding="UTF-8" standalone="yes"?>
<Relationships xmlns="http://schemas.openxmlformats.org/package/2006/relationships"><Relationship Id="rId9" Type="http://schemas.openxmlformats.org/officeDocument/2006/relationships/image" Target="../media/image24.png"/><Relationship Id="rId8" Type="http://schemas.openxmlformats.org/officeDocument/2006/relationships/image" Target="../media/image23.svg"/><Relationship Id="rId7" Type="http://schemas.openxmlformats.org/officeDocument/2006/relationships/image" Target="../media/image22.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5.png"/><Relationship Id="rId3" Type="http://schemas.microsoft.com/office/2007/relationships/hdphoto" Target="../media/image19.wdp"/><Relationship Id="rId2" Type="http://schemas.openxmlformats.org/officeDocument/2006/relationships/image" Target="../media/image18.png"/><Relationship Id="rId18" Type="http://schemas.openxmlformats.org/officeDocument/2006/relationships/notesSlide" Target="../notesSlides/notesSlide3.xml"/><Relationship Id="rId17" Type="http://schemas.openxmlformats.org/officeDocument/2006/relationships/slideLayout" Target="../slideLayouts/slideLayout2.xml"/><Relationship Id="rId16" Type="http://schemas.openxmlformats.org/officeDocument/2006/relationships/image" Target="../media/image31.jpeg"/><Relationship Id="rId15" Type="http://schemas.openxmlformats.org/officeDocument/2006/relationships/image" Target="../media/image30.jpeg"/><Relationship Id="rId14" Type="http://schemas.openxmlformats.org/officeDocument/2006/relationships/image" Target="../media/image29.svg"/><Relationship Id="rId13" Type="http://schemas.openxmlformats.org/officeDocument/2006/relationships/image" Target="../media/image28.png"/><Relationship Id="rId12" Type="http://schemas.openxmlformats.org/officeDocument/2006/relationships/image" Target="../media/image27.svg"/><Relationship Id="rId11" Type="http://schemas.openxmlformats.org/officeDocument/2006/relationships/image" Target="../media/image26.png"/><Relationship Id="rId10" Type="http://schemas.openxmlformats.org/officeDocument/2006/relationships/image" Target="../media/image25.sv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9" Type="http://schemas.openxmlformats.org/officeDocument/2006/relationships/image" Target="../media/image24.png"/><Relationship Id="rId8" Type="http://schemas.openxmlformats.org/officeDocument/2006/relationships/image" Target="../media/image23.svg"/><Relationship Id="rId7" Type="http://schemas.openxmlformats.org/officeDocument/2006/relationships/image" Target="../media/image22.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5.png"/><Relationship Id="rId3" Type="http://schemas.microsoft.com/office/2007/relationships/hdphoto" Target="../media/image19.wdp"/><Relationship Id="rId2" Type="http://schemas.openxmlformats.org/officeDocument/2006/relationships/image" Target="../media/image18.png"/><Relationship Id="rId17" Type="http://schemas.openxmlformats.org/officeDocument/2006/relationships/notesSlide" Target="../notesSlides/notesSlide4.xml"/><Relationship Id="rId16" Type="http://schemas.openxmlformats.org/officeDocument/2006/relationships/slideLayout" Target="../slideLayouts/slideLayout2.xml"/><Relationship Id="rId15" Type="http://schemas.openxmlformats.org/officeDocument/2006/relationships/image" Target="../media/image32.jpeg"/><Relationship Id="rId14" Type="http://schemas.openxmlformats.org/officeDocument/2006/relationships/image" Target="../media/image29.svg"/><Relationship Id="rId13" Type="http://schemas.openxmlformats.org/officeDocument/2006/relationships/image" Target="../media/image28.png"/><Relationship Id="rId12" Type="http://schemas.openxmlformats.org/officeDocument/2006/relationships/image" Target="../media/image27.svg"/><Relationship Id="rId11" Type="http://schemas.openxmlformats.org/officeDocument/2006/relationships/image" Target="../media/image26.png"/><Relationship Id="rId10" Type="http://schemas.openxmlformats.org/officeDocument/2006/relationships/image" Target="../media/image25.sv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microsoft.com/office/2007/relationships/hdphoto" Target="../media/image17.wdp"/><Relationship Id="rId1" Type="http://schemas.openxmlformats.org/officeDocument/2006/relationships/image" Target="../media/image16.png"/></Relationships>
</file>

<file path=ppt/slides/_rels/slide7.xml.rels><?xml version="1.0" encoding="UTF-8" standalone="yes"?>
<Relationships xmlns="http://schemas.openxmlformats.org/package/2006/relationships"><Relationship Id="rId9" Type="http://schemas.openxmlformats.org/officeDocument/2006/relationships/image" Target="../media/image37.png"/><Relationship Id="rId8" Type="http://schemas.openxmlformats.org/officeDocument/2006/relationships/image" Target="../media/image36.png"/><Relationship Id="rId7" Type="http://schemas.openxmlformats.org/officeDocument/2006/relationships/image" Target="../media/image35.png"/><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5.png"/><Relationship Id="rId3" Type="http://schemas.microsoft.com/office/2007/relationships/hdphoto" Target="../media/image2.wdp"/><Relationship Id="rId2" Type="http://schemas.openxmlformats.org/officeDocument/2006/relationships/image" Target="../media/image1.png"/><Relationship Id="rId12" Type="http://schemas.openxmlformats.org/officeDocument/2006/relationships/notesSlide" Target="../notesSlides/notesSlide5.xml"/><Relationship Id="rId11" Type="http://schemas.openxmlformats.org/officeDocument/2006/relationships/slideLayout" Target="../slideLayouts/slideLayout7.xml"/><Relationship Id="rId10" Type="http://schemas.openxmlformats.org/officeDocument/2006/relationships/tags" Target="../tags/tag19.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9" Type="http://schemas.openxmlformats.org/officeDocument/2006/relationships/image" Target="../media/image37.png"/><Relationship Id="rId8" Type="http://schemas.openxmlformats.org/officeDocument/2006/relationships/image" Target="../media/image36.png"/><Relationship Id="rId7" Type="http://schemas.openxmlformats.org/officeDocument/2006/relationships/image" Target="../media/image35.png"/><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5.png"/><Relationship Id="rId3" Type="http://schemas.microsoft.com/office/2007/relationships/hdphoto" Target="../media/image2.wdp"/><Relationship Id="rId2" Type="http://schemas.openxmlformats.org/officeDocument/2006/relationships/image" Target="../media/image1.png"/><Relationship Id="rId12" Type="http://schemas.openxmlformats.org/officeDocument/2006/relationships/notesSlide" Target="../notesSlides/notesSlide6.xml"/><Relationship Id="rId11" Type="http://schemas.openxmlformats.org/officeDocument/2006/relationships/slideLayout" Target="../slideLayouts/slideLayout7.xml"/><Relationship Id="rId10" Type="http://schemas.openxmlformats.org/officeDocument/2006/relationships/tags" Target="../tags/tag20.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9" Type="http://schemas.openxmlformats.org/officeDocument/2006/relationships/image" Target="../media/image37.png"/><Relationship Id="rId8" Type="http://schemas.openxmlformats.org/officeDocument/2006/relationships/image" Target="../media/image36.png"/><Relationship Id="rId7" Type="http://schemas.openxmlformats.org/officeDocument/2006/relationships/image" Target="../media/image35.png"/><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5.png"/><Relationship Id="rId3" Type="http://schemas.microsoft.com/office/2007/relationships/hdphoto" Target="../media/image2.wdp"/><Relationship Id="rId23" Type="http://schemas.openxmlformats.org/officeDocument/2006/relationships/notesSlide" Target="../notesSlides/notesSlide7.xml"/><Relationship Id="rId22" Type="http://schemas.openxmlformats.org/officeDocument/2006/relationships/slideLayout" Target="../slideLayouts/slideLayout7.xml"/><Relationship Id="rId21" Type="http://schemas.openxmlformats.org/officeDocument/2006/relationships/tags" Target="../tags/tag30.xml"/><Relationship Id="rId20" Type="http://schemas.openxmlformats.org/officeDocument/2006/relationships/tags" Target="../tags/tag29.xml"/><Relationship Id="rId2" Type="http://schemas.openxmlformats.org/officeDocument/2006/relationships/image" Target="../media/image1.png"/><Relationship Id="rId19" Type="http://schemas.openxmlformats.org/officeDocument/2006/relationships/tags" Target="../tags/tag28.xml"/><Relationship Id="rId18" Type="http://schemas.openxmlformats.org/officeDocument/2006/relationships/tags" Target="../tags/tag27.xml"/><Relationship Id="rId17" Type="http://schemas.openxmlformats.org/officeDocument/2006/relationships/tags" Target="../tags/tag26.xml"/><Relationship Id="rId16" Type="http://schemas.openxmlformats.org/officeDocument/2006/relationships/tags" Target="../tags/tag25.xml"/><Relationship Id="rId15" Type="http://schemas.openxmlformats.org/officeDocument/2006/relationships/tags" Target="../tags/tag24.xml"/><Relationship Id="rId14" Type="http://schemas.openxmlformats.org/officeDocument/2006/relationships/image" Target="../media/image39.png"/><Relationship Id="rId13" Type="http://schemas.openxmlformats.org/officeDocument/2006/relationships/image" Target="../media/image38.png"/><Relationship Id="rId12" Type="http://schemas.openxmlformats.org/officeDocument/2006/relationships/tags" Target="../tags/tag23.xml"/><Relationship Id="rId11" Type="http://schemas.openxmlformats.org/officeDocument/2006/relationships/tags" Target="../tags/tag22.xml"/><Relationship Id="rId10" Type="http://schemas.openxmlformats.org/officeDocument/2006/relationships/tags" Target="../tags/tag21.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5" name="矩形 34"/>
          <p:cNvSpPr/>
          <p:nvPr/>
        </p:nvSpPr>
        <p:spPr>
          <a:xfrm>
            <a:off x="0" y="0"/>
            <a:ext cx="12227495" cy="6858000"/>
          </a:xfrm>
          <a:prstGeom prst="rect">
            <a:avLst/>
          </a:prstGeom>
          <a:gradFill flip="none" rotWithShape="1">
            <a:gsLst>
              <a:gs pos="100000">
                <a:srgbClr val="901E68"/>
              </a:gs>
              <a:gs pos="100000">
                <a:srgbClr val="992164"/>
              </a:gs>
              <a:gs pos="0">
                <a:srgbClr val="580C6E">
                  <a:lumMod val="96000"/>
                  <a:lumOff val="4000"/>
                </a:srgbClr>
              </a:gs>
              <a:gs pos="100000">
                <a:srgbClr val="AC2761">
                  <a:lumMod val="99000"/>
                  <a:lumOff val="1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6" name="图片 35"/>
          <p:cNvPicPr>
            <a:picLocks noChangeAspect="1"/>
          </p:cNvPicPr>
          <p:nvPr/>
        </p:nvPicPr>
        <p:blipFill>
          <a:blip r:embed="rId1" cstate="print">
            <a:lum bright="70000" contrast="-70000"/>
            <a:extLst>
              <a:ext uri="{BEBA8EAE-BF5A-486C-A8C5-ECC9F3942E4B}">
                <a14:imgProps xmlns:a14="http://schemas.microsoft.com/office/drawing/2010/main">
                  <a14:imgLayer r:embed="rId2">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5324856" y="780058"/>
            <a:ext cx="1569425" cy="1546265"/>
          </a:xfrm>
          <a:prstGeom prst="rect">
            <a:avLst/>
          </a:prstGeom>
        </p:spPr>
      </p:pic>
      <p:pic>
        <p:nvPicPr>
          <p:cNvPr id="8" name="图片 7"/>
          <p:cNvPicPr>
            <a:picLocks noChangeAspect="1"/>
          </p:cNvPicPr>
          <p:nvPr/>
        </p:nvPicPr>
        <p:blipFill>
          <a:blip r:embed="rId3"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5663439" y="4337244"/>
            <a:ext cx="733042" cy="491584"/>
          </a:xfrm>
          <a:prstGeom prst="rect">
            <a:avLst/>
          </a:prstGeom>
        </p:spPr>
      </p:pic>
      <p:cxnSp>
        <p:nvCxnSpPr>
          <p:cNvPr id="43" name="直接连接符 42"/>
          <p:cNvCxnSpPr/>
          <p:nvPr/>
        </p:nvCxnSpPr>
        <p:spPr bwMode="auto">
          <a:xfrm flipH="1">
            <a:off x="6579758" y="4635500"/>
            <a:ext cx="4126342" cy="0"/>
          </a:xfrm>
          <a:prstGeom prst="line">
            <a:avLst/>
          </a:prstGeom>
          <a:noFill/>
          <a:ln w="25400" cap="flat" cmpd="sng" algn="ctr">
            <a:gradFill flip="none" rotWithShape="1">
              <a:gsLst>
                <a:gs pos="100000">
                  <a:srgbClr val="FFFFFF"/>
                </a:gs>
                <a:gs pos="47000">
                  <a:sysClr val="window" lastClr="FFFFFF"/>
                </a:gs>
                <a:gs pos="0">
                  <a:sysClr val="window" lastClr="FFFFFF">
                    <a:alpha val="0"/>
                  </a:sysClr>
                </a:gs>
              </a:gsLst>
              <a:lin ang="0" scaled="1"/>
              <a:tileRect/>
            </a:gradFill>
            <a:prstDash val="solid"/>
            <a:miter lim="800000"/>
          </a:ln>
          <a:effectLst/>
          <a:extLst>
            <a:ext uri="{909E8E84-426E-40DD-AFC4-6F175D3DCCD1}">
              <a14:hiddenFill xmlns:a14="http://schemas.microsoft.com/office/drawing/2010/main">
                <a:noFill/>
              </a14:hiddenFill>
            </a:ext>
          </a:extLst>
        </p:spPr>
      </p:cxnSp>
      <p:cxnSp>
        <p:nvCxnSpPr>
          <p:cNvPr id="48" name="直接连接符 47"/>
          <p:cNvCxnSpPr/>
          <p:nvPr/>
        </p:nvCxnSpPr>
        <p:spPr bwMode="auto">
          <a:xfrm>
            <a:off x="1491295" y="4635500"/>
            <a:ext cx="4126342" cy="0"/>
          </a:xfrm>
          <a:prstGeom prst="line">
            <a:avLst/>
          </a:prstGeom>
          <a:noFill/>
          <a:ln w="25400" cap="flat" cmpd="sng" algn="ctr">
            <a:gradFill flip="none" rotWithShape="1">
              <a:gsLst>
                <a:gs pos="100000">
                  <a:srgbClr val="FFFFFF"/>
                </a:gs>
                <a:gs pos="47000">
                  <a:sysClr val="window" lastClr="FFFFFF"/>
                </a:gs>
                <a:gs pos="0">
                  <a:sysClr val="window" lastClr="FFFFFF">
                    <a:alpha val="0"/>
                  </a:sysClr>
                </a:gs>
              </a:gsLst>
              <a:lin ang="0" scaled="1"/>
              <a:tileRect/>
            </a:gradFill>
            <a:prstDash val="solid"/>
            <a:miter lim="800000"/>
          </a:ln>
          <a:effectLst/>
          <a:extLst>
            <a:ext uri="{909E8E84-426E-40DD-AFC4-6F175D3DCCD1}">
              <a14:hiddenFill xmlns:a14="http://schemas.microsoft.com/office/drawing/2010/main">
                <a:noFill/>
              </a14:hiddenFill>
            </a:ext>
          </a:extLst>
        </p:spPr>
      </p:cxnSp>
      <p:sp>
        <p:nvSpPr>
          <p:cNvPr id="116" name="文本框 115"/>
          <p:cNvSpPr txBox="1"/>
          <p:nvPr/>
        </p:nvSpPr>
        <p:spPr>
          <a:xfrm>
            <a:off x="1419225" y="2696845"/>
            <a:ext cx="9874885" cy="1568450"/>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800" b="1" dirty="0">
                <a:solidFill>
                  <a:prstClr val="white"/>
                </a:solidFill>
                <a:latin typeface="微软雅黑" panose="020B0503020204020204" charset="-122"/>
                <a:ea typeface="微软雅黑" panose="020B0503020204020204" charset="-122"/>
                <a:cs typeface="+mj-cs"/>
              </a:rPr>
              <a:t>从活动到体验：</a:t>
            </a:r>
            <a:endParaRPr lang="zh-CN" altLang="en-US" sz="4800" b="1" dirty="0">
              <a:solidFill>
                <a:prstClr val="white"/>
              </a:solidFill>
              <a:latin typeface="微软雅黑" panose="020B0503020204020204" charset="-122"/>
              <a:ea typeface="微软雅黑" panose="020B0503020204020204" charset="-122"/>
              <a:cs typeface="+mj-cs"/>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800" b="1" dirty="0">
                <a:solidFill>
                  <a:prstClr val="white"/>
                </a:solidFill>
                <a:latin typeface="微软雅黑" panose="020B0503020204020204" charset="-122"/>
                <a:ea typeface="微软雅黑" panose="020B0503020204020204" charset="-122"/>
                <a:cs typeface="+mj-cs"/>
              </a:rPr>
              <a:t>基于自然语言处理的幸福感模型</a:t>
            </a:r>
            <a:endParaRPr lang="zh-CN" altLang="en-US" sz="4800" b="1" dirty="0">
              <a:solidFill>
                <a:prstClr val="white"/>
              </a:solidFill>
              <a:latin typeface="微软雅黑" panose="020B0503020204020204" charset="-122"/>
              <a:ea typeface="微软雅黑" panose="020B0503020204020204" charset="-122"/>
              <a:cs typeface="+mj-cs"/>
            </a:endParaRPr>
          </a:p>
        </p:txBody>
      </p:sp>
      <p:sp>
        <p:nvSpPr>
          <p:cNvPr id="2" name="文本框 1"/>
          <p:cNvSpPr txBox="1"/>
          <p:nvPr/>
        </p:nvSpPr>
        <p:spPr>
          <a:xfrm>
            <a:off x="4810760" y="5269230"/>
            <a:ext cx="2886075" cy="922020"/>
          </a:xfrm>
          <a:prstGeom prst="rect">
            <a:avLst/>
          </a:prstGeom>
          <a:noFill/>
        </p:spPr>
        <p:txBody>
          <a:bodyPr wrap="square" rtlCol="0">
            <a:spAutoFit/>
          </a:bodyPr>
          <a:p>
            <a:pPr algn="ctr"/>
            <a:r>
              <a:rPr lang="zh-CN" altLang="en-US">
                <a:solidFill>
                  <a:schemeClr val="bg1"/>
                </a:solidFill>
                <a:latin typeface="微软雅黑" panose="020B0503020204020204" charset="-122"/>
                <a:ea typeface="微软雅黑" panose="020B0503020204020204" charset="-122"/>
                <a:cs typeface="微软雅黑" panose="020B0503020204020204" charset="-122"/>
              </a:rPr>
              <a:t>负责人：庄凌云</a:t>
            </a:r>
            <a:r>
              <a:rPr lang="en-US" altLang="zh-CN">
                <a:solidFill>
                  <a:schemeClr val="bg1"/>
                </a:solidFill>
                <a:latin typeface="微软雅黑" panose="020B0503020204020204" charset="-122"/>
                <a:ea typeface="微软雅黑" panose="020B0503020204020204" charset="-122"/>
                <a:cs typeface="微软雅黑" panose="020B0503020204020204" charset="-122"/>
              </a:rPr>
              <a:t> </a:t>
            </a:r>
            <a:r>
              <a:rPr lang="zh-CN" altLang="en-US">
                <a:solidFill>
                  <a:schemeClr val="bg1"/>
                </a:solidFill>
                <a:latin typeface="微软雅黑" panose="020B0503020204020204" charset="-122"/>
                <a:ea typeface="微软雅黑" panose="020B0503020204020204" charset="-122"/>
                <a:cs typeface="微软雅黑" panose="020B0503020204020204" charset="-122"/>
              </a:rPr>
              <a:t>贾松霖</a:t>
            </a:r>
            <a:endParaRPr lang="zh-CN" altLang="en-US">
              <a:solidFill>
                <a:schemeClr val="bg1"/>
              </a:solidFill>
              <a:latin typeface="微软雅黑" panose="020B0503020204020204" charset="-122"/>
              <a:ea typeface="微软雅黑" panose="020B0503020204020204" charset="-122"/>
              <a:cs typeface="微软雅黑" panose="020B0503020204020204" charset="-122"/>
            </a:endParaRPr>
          </a:p>
          <a:p>
            <a:pPr algn="ctr"/>
            <a:r>
              <a:rPr lang="zh-CN" altLang="en-US">
                <a:solidFill>
                  <a:schemeClr val="bg1"/>
                </a:solidFill>
                <a:latin typeface="微软雅黑" panose="020B0503020204020204" charset="-122"/>
                <a:ea typeface="微软雅黑" panose="020B0503020204020204" charset="-122"/>
                <a:cs typeface="微软雅黑" panose="020B0503020204020204" charset="-122"/>
              </a:rPr>
              <a:t>指导教师：王非</a:t>
            </a:r>
            <a:endParaRPr lang="zh-CN" altLang="en-US">
              <a:solidFill>
                <a:schemeClr val="bg1"/>
              </a:solidFill>
              <a:latin typeface="微软雅黑" panose="020B0503020204020204" charset="-122"/>
              <a:ea typeface="微软雅黑" panose="020B0503020204020204" charset="-122"/>
              <a:cs typeface="微软雅黑" panose="020B0503020204020204" charset="-122"/>
            </a:endParaRPr>
          </a:p>
          <a:p>
            <a:pPr algn="ctr"/>
            <a:r>
              <a:rPr lang="en-US" altLang="zh-CN">
                <a:solidFill>
                  <a:schemeClr val="bg1"/>
                </a:solidFill>
                <a:latin typeface="微软雅黑" panose="020B0503020204020204" charset="-122"/>
                <a:ea typeface="微软雅黑" panose="020B0503020204020204" charset="-122"/>
                <a:cs typeface="微软雅黑" panose="020B0503020204020204" charset="-122"/>
              </a:rPr>
              <a:t>2025.06.12</a:t>
            </a:r>
            <a:endParaRPr lang="en-US" altLang="zh-CN">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3" name="矩形 102"/>
          <p:cNvSpPr/>
          <p:nvPr/>
        </p:nvSpPr>
        <p:spPr>
          <a:xfrm>
            <a:off x="9410" y="-5704"/>
            <a:ext cx="12217288" cy="995306"/>
          </a:xfrm>
          <a:prstGeom prst="rect">
            <a:avLst/>
          </a:prstGeom>
          <a:gradFill flip="none" rotWithShape="1">
            <a:gsLst>
              <a:gs pos="79000">
                <a:srgbClr val="692266">
                  <a:alpha val="80000"/>
                </a:srgbClr>
              </a:gs>
              <a:gs pos="46000">
                <a:srgbClr val="580C6E">
                  <a:alpha val="80000"/>
                </a:srgbClr>
              </a:gs>
              <a:gs pos="0">
                <a:srgbClr val="580C6E">
                  <a:lumMod val="100000"/>
                  <a:alpha val="80000"/>
                </a:srgbClr>
              </a:gs>
              <a:gs pos="100000">
                <a:srgbClr val="AC2761">
                  <a:alpha val="80000"/>
                </a:srgb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grpSp>
        <p:nvGrpSpPr>
          <p:cNvPr id="34" name="组合 33"/>
          <p:cNvGrpSpPr/>
          <p:nvPr/>
        </p:nvGrpSpPr>
        <p:grpSpPr>
          <a:xfrm>
            <a:off x="158182" y="168355"/>
            <a:ext cx="2369202" cy="728961"/>
            <a:chOff x="9730702" y="211219"/>
            <a:chExt cx="2374282" cy="701101"/>
          </a:xfrm>
        </p:grpSpPr>
        <p:pic>
          <p:nvPicPr>
            <p:cNvPr id="35" name="图片 34"/>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36" name="图片 35"/>
            <p:cNvPicPr>
              <a:picLocks noChangeAspect="1"/>
            </p:cNvPicPr>
            <p:nvPr/>
          </p:nvPicPr>
          <p:blipFill rotWithShape="1">
            <a:blip r:embed="rId4">
              <a:biLevel thresh="25000"/>
            </a:blip>
            <a:srcRect l="30188"/>
            <a:stretch>
              <a:fillRect/>
            </a:stretch>
          </p:blipFill>
          <p:spPr>
            <a:xfrm>
              <a:off x="10483399" y="211219"/>
              <a:ext cx="1621585" cy="701101"/>
            </a:xfrm>
            <a:prstGeom prst="rect">
              <a:avLst/>
            </a:prstGeom>
          </p:spPr>
        </p:pic>
      </p:grpSp>
      <p:sp>
        <p:nvSpPr>
          <p:cNvPr id="90" name="矩形: 圆角 89"/>
          <p:cNvSpPr/>
          <p:nvPr/>
        </p:nvSpPr>
        <p:spPr>
          <a:xfrm>
            <a:off x="4709583" y="303059"/>
            <a:ext cx="1619140" cy="400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1" name="图形 90" descr="铅笔"/>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92" name="图形 91" descr="烧瓶"/>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93" name="图形 92" descr="显微镜"/>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94" name="图形 93" descr="望远镜"/>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67251" y="348131"/>
            <a:ext cx="307332" cy="307332"/>
          </a:xfrm>
          <a:prstGeom prst="rect">
            <a:avLst/>
          </a:prstGeom>
        </p:spPr>
      </p:pic>
      <p:pic>
        <p:nvPicPr>
          <p:cNvPr id="95" name="图形 94" descr="放大"/>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6" name="文本框 95"/>
          <p:cNvSpPr txBox="1"/>
          <p:nvPr/>
        </p:nvSpPr>
        <p:spPr>
          <a:xfrm>
            <a:off x="3223506" y="303059"/>
            <a:ext cx="1407518" cy="400110"/>
          </a:xfrm>
          <a:prstGeom prst="rect">
            <a:avLst/>
          </a:prstGeom>
          <a:noFill/>
        </p:spPr>
        <p:txBody>
          <a:bodyPr wrap="square" rtlCol="0">
            <a:spAutoFit/>
          </a:bodyPr>
          <a:lstStyle/>
          <a:p>
            <a:pPr>
              <a:defRPr/>
            </a:pPr>
            <a:r>
              <a:rPr lang="zh-CN" altLang="en-US" sz="2000" dirty="0">
                <a:solidFill>
                  <a:schemeClr val="bg1"/>
                </a:solidFill>
                <a:ea typeface="思源黑体 CN Bold" panose="020B0800000000000000" pitchFamily="34" charset="-122"/>
                <a:cs typeface="+mj-cs"/>
              </a:rPr>
              <a:t>研究背景</a:t>
            </a:r>
            <a:endParaRPr lang="zh-CN" altLang="en-US" sz="2000" dirty="0">
              <a:solidFill>
                <a:schemeClr val="bg1"/>
              </a:solidFill>
              <a:ea typeface="思源黑体 CN Bold" panose="020B0800000000000000" pitchFamily="34" charset="-122"/>
              <a:cs typeface="+mj-cs"/>
            </a:endParaRPr>
          </a:p>
        </p:txBody>
      </p:sp>
      <p:sp>
        <p:nvSpPr>
          <p:cNvPr id="97" name="文本框 96"/>
          <p:cNvSpPr txBox="1"/>
          <p:nvPr/>
        </p:nvSpPr>
        <p:spPr>
          <a:xfrm>
            <a:off x="5017646" y="303059"/>
            <a:ext cx="1407518" cy="398780"/>
          </a:xfrm>
          <a:prstGeom prst="rect">
            <a:avLst/>
          </a:prstGeom>
          <a:noFill/>
        </p:spPr>
        <p:txBody>
          <a:bodyPr wrap="square" rtlCol="0">
            <a:spAutoFit/>
          </a:bodyPr>
          <a:lstStyle/>
          <a:p>
            <a:pPr>
              <a:defRPr/>
            </a:pPr>
            <a:r>
              <a:rPr lang="zh-CN" altLang="en-US" sz="2000" dirty="0">
                <a:solidFill>
                  <a:srgbClr val="580C6E"/>
                </a:solidFill>
                <a:ea typeface="思源黑体 CN Bold" panose="020B0800000000000000" pitchFamily="34" charset="-122"/>
                <a:cs typeface="+mj-cs"/>
              </a:rPr>
              <a:t>文献综述</a:t>
            </a:r>
            <a:endParaRPr lang="zh-CN" altLang="en-US" sz="2000" dirty="0">
              <a:solidFill>
                <a:srgbClr val="580C6E"/>
              </a:solidFill>
              <a:ea typeface="思源黑体 CN Bold" panose="020B0800000000000000" pitchFamily="34" charset="-122"/>
              <a:cs typeface="+mj-cs"/>
            </a:endParaRPr>
          </a:p>
        </p:txBody>
      </p:sp>
      <p:sp>
        <p:nvSpPr>
          <p:cNvPr id="98" name="文本框 97"/>
          <p:cNvSpPr txBox="1"/>
          <p:nvPr/>
        </p:nvSpPr>
        <p:spPr>
          <a:xfrm>
            <a:off x="6811786" y="303059"/>
            <a:ext cx="1407518" cy="398780"/>
          </a:xfrm>
          <a:prstGeom prst="rect">
            <a:avLst/>
          </a:prstGeom>
          <a:noFill/>
        </p:spPr>
        <p:txBody>
          <a:bodyPr wrap="square" rtlCol="0">
            <a:spAutoFit/>
          </a:bodyPr>
          <a:lstStyle/>
          <a:p>
            <a:pPr>
              <a:defRPr/>
            </a:pPr>
            <a:r>
              <a:rPr lang="zh-CN" altLang="en-US" sz="2000" dirty="0">
                <a:solidFill>
                  <a:prstClr val="white"/>
                </a:solidFill>
                <a:ea typeface="思源黑体 CN Bold" panose="020B0800000000000000" pitchFamily="34" charset="-122"/>
                <a:cs typeface="+mj-cs"/>
              </a:rPr>
              <a:t>问题提出</a:t>
            </a:r>
            <a:endParaRPr lang="zh-CN" altLang="en-US" sz="2000" dirty="0">
              <a:solidFill>
                <a:prstClr val="white"/>
              </a:solidFill>
              <a:ea typeface="思源黑体 CN Bold" panose="020B0800000000000000" pitchFamily="34" charset="-122"/>
              <a:cs typeface="+mj-cs"/>
            </a:endParaRPr>
          </a:p>
        </p:txBody>
      </p:sp>
      <p:sp>
        <p:nvSpPr>
          <p:cNvPr id="99" name="文本框 98"/>
          <p:cNvSpPr txBox="1"/>
          <p:nvPr/>
        </p:nvSpPr>
        <p:spPr>
          <a:xfrm>
            <a:off x="8605926" y="303059"/>
            <a:ext cx="1407518" cy="398780"/>
          </a:xfrm>
          <a:prstGeom prst="rect">
            <a:avLst/>
          </a:prstGeom>
          <a:noFill/>
        </p:spPr>
        <p:txBody>
          <a:bodyPr wrap="square" rtlCol="0">
            <a:spAutoFit/>
          </a:bodyPr>
          <a:lstStyle/>
          <a:p>
            <a:pPr>
              <a:defRPr/>
            </a:pPr>
            <a:r>
              <a:rPr lang="zh-CN" altLang="en-US" sz="2000" dirty="0">
                <a:solidFill>
                  <a:prstClr val="white"/>
                </a:solidFill>
                <a:ea typeface="思源黑体 CN Bold" panose="020B0800000000000000" pitchFamily="34" charset="-122"/>
                <a:cs typeface="+mj-cs"/>
              </a:rPr>
              <a:t>研究设计</a:t>
            </a:r>
            <a:endParaRPr lang="zh-CN" altLang="en-US" sz="2000" dirty="0">
              <a:solidFill>
                <a:prstClr val="white"/>
              </a:solidFill>
              <a:ea typeface="思源黑体 CN Bold" panose="020B0800000000000000" pitchFamily="34" charset="-122"/>
              <a:cs typeface="+mj-cs"/>
            </a:endParaRPr>
          </a:p>
        </p:txBody>
      </p:sp>
      <p:sp>
        <p:nvSpPr>
          <p:cNvPr id="100" name="文本框 99"/>
          <p:cNvSpPr txBox="1"/>
          <p:nvPr/>
        </p:nvSpPr>
        <p:spPr>
          <a:xfrm>
            <a:off x="10400065" y="303059"/>
            <a:ext cx="1407518" cy="398780"/>
          </a:xfrm>
          <a:prstGeom prst="rect">
            <a:avLst/>
          </a:prstGeom>
          <a:noFill/>
        </p:spPr>
        <p:txBody>
          <a:bodyPr wrap="square" rtlCol="0">
            <a:spAutoFit/>
          </a:bodyPr>
          <a:lstStyle/>
          <a:p>
            <a:pPr>
              <a:defRPr/>
            </a:pPr>
            <a:r>
              <a:rPr lang="zh-CN" altLang="en-US" sz="2000" dirty="0">
                <a:solidFill>
                  <a:prstClr val="white"/>
                </a:solidFill>
                <a:ea typeface="思源黑体 CN Bold" panose="020B0800000000000000" pitchFamily="34" charset="-122"/>
                <a:cs typeface="+mj-cs"/>
              </a:rPr>
              <a:t>研究进展</a:t>
            </a:r>
            <a:endParaRPr lang="zh-CN" altLang="en-US" sz="2000" dirty="0">
              <a:solidFill>
                <a:prstClr val="white"/>
              </a:solidFill>
              <a:ea typeface="思源黑体 CN Bold" panose="020B0800000000000000" pitchFamily="34" charset="-122"/>
              <a:cs typeface="+mj-cs"/>
            </a:endParaRPr>
          </a:p>
        </p:txBody>
      </p:sp>
      <p:sp>
        <p:nvSpPr>
          <p:cNvPr id="101" name="箭头: V 形 100"/>
          <p:cNvSpPr/>
          <p:nvPr/>
        </p:nvSpPr>
        <p:spPr>
          <a:xfrm rot="5400000">
            <a:off x="5427894" y="741296"/>
            <a:ext cx="139368" cy="225295"/>
          </a:xfrm>
          <a:prstGeom prst="chevron">
            <a:avLst>
              <a:gd name="adj" fmla="val 736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43" name="组合 42"/>
          <p:cNvGrpSpPr/>
          <p:nvPr/>
        </p:nvGrpSpPr>
        <p:grpSpPr>
          <a:xfrm>
            <a:off x="909273" y="1141871"/>
            <a:ext cx="10203532" cy="398780"/>
            <a:chOff x="4940300" y="3513623"/>
            <a:chExt cx="13484028" cy="526989"/>
          </a:xfrm>
        </p:grpSpPr>
        <p:grpSp>
          <p:nvGrpSpPr>
            <p:cNvPr id="44" name="组合 43"/>
            <p:cNvGrpSpPr/>
            <p:nvPr/>
          </p:nvGrpSpPr>
          <p:grpSpPr>
            <a:xfrm>
              <a:off x="4940300" y="3581780"/>
              <a:ext cx="361950" cy="254002"/>
              <a:chOff x="4940300" y="3428999"/>
              <a:chExt cx="457202" cy="254002"/>
            </a:xfrm>
          </p:grpSpPr>
          <p:sp>
            <p:nvSpPr>
              <p:cNvPr id="17" name="箭头: V 形 46"/>
              <p:cNvSpPr/>
              <p:nvPr/>
            </p:nvSpPr>
            <p:spPr>
              <a:xfrm>
                <a:off x="4940300" y="3429000"/>
                <a:ext cx="254001" cy="254001"/>
              </a:xfrm>
              <a:prstGeom prst="chevron">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tx1"/>
                  </a:solidFill>
                </a:endParaRPr>
              </a:p>
            </p:txBody>
          </p:sp>
          <p:sp>
            <p:nvSpPr>
              <p:cNvPr id="18" name="箭头: V 形 47"/>
              <p:cNvSpPr/>
              <p:nvPr/>
            </p:nvSpPr>
            <p:spPr>
              <a:xfrm>
                <a:off x="5143501" y="3428999"/>
                <a:ext cx="254001" cy="254001"/>
              </a:xfrm>
              <a:prstGeom prst="chevron">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tx1"/>
                  </a:solidFill>
                </a:endParaRPr>
              </a:p>
            </p:txBody>
          </p:sp>
        </p:grpSp>
        <p:cxnSp>
          <p:nvCxnSpPr>
            <p:cNvPr id="19" name="直接连接符 18"/>
            <p:cNvCxnSpPr/>
            <p:nvPr/>
          </p:nvCxnSpPr>
          <p:spPr>
            <a:xfrm>
              <a:off x="4940300" y="3962782"/>
              <a:ext cx="13484028" cy="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5302250" y="3513623"/>
              <a:ext cx="1584327" cy="526989"/>
            </a:xfrm>
            <a:prstGeom prst="rect">
              <a:avLst/>
            </a:prstGeom>
          </p:spPr>
          <p:txBody>
            <a:bodyPr wrap="none">
              <a:spAutoFit/>
            </a:bodyPr>
            <a:p>
              <a:r>
                <a:rPr lang="zh-CN" altLang="en-US" sz="2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文献综述</a:t>
              </a:r>
              <a:endParaRPr lang="zh-CN" altLang="en-US" sz="2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2" name="矩形 1"/>
          <p:cNvSpPr/>
          <p:nvPr/>
        </p:nvSpPr>
        <p:spPr>
          <a:xfrm>
            <a:off x="1061720" y="1677670"/>
            <a:ext cx="9761220" cy="439293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lnSpc>
                <a:spcPct val="100000"/>
              </a:lnSpc>
              <a:buClrTx/>
              <a:buSzTx/>
              <a:buFont typeface="Wingdings" panose="05000000000000000000" pitchFamily="2" charset="2"/>
              <a:buNone/>
            </a:pPr>
            <a:endParaRPr lang="en-US" altLang="zh-CN" sz="2000">
              <a:solidFill>
                <a:schemeClr val="tx1"/>
              </a:solidFill>
              <a:latin typeface="宋体" panose="02010600030101010101" pitchFamily="2" charset="-122"/>
              <a:ea typeface="宋体" panose="02010600030101010101" pitchFamily="2" charset="-122"/>
              <a:cs typeface="宋体" panose="02010600030101010101" pitchFamily="2" charset="-122"/>
            </a:endParaRPr>
          </a:p>
          <a:p>
            <a:pPr indent="0" algn="l" fontAlgn="auto">
              <a:lnSpc>
                <a:spcPct val="150000"/>
              </a:lnSpc>
              <a:buClrTx/>
              <a:buSzTx/>
              <a:buFont typeface="Wingdings" panose="05000000000000000000" pitchFamily="2" charset="2"/>
              <a:buNone/>
            </a:pPr>
            <a:r>
              <a:rPr lang="en-US" altLang="zh-CN" sz="2000">
                <a:solidFill>
                  <a:schemeClr val="tx1"/>
                </a:solidFill>
                <a:latin typeface="宋体" panose="02010600030101010101" pitchFamily="2" charset="-122"/>
                <a:ea typeface="宋体" panose="02010600030101010101" pitchFamily="2" charset="-122"/>
                <a:cs typeface="宋体" panose="02010600030101010101" pitchFamily="2" charset="-122"/>
              </a:rPr>
              <a:t>       </a:t>
            </a:r>
            <a:endPar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5" name="圆角矩形 4"/>
          <p:cNvSpPr/>
          <p:nvPr/>
        </p:nvSpPr>
        <p:spPr>
          <a:xfrm>
            <a:off x="327025" y="2188845"/>
            <a:ext cx="5636895" cy="4420870"/>
          </a:xfrm>
          <a:prstGeom prst="roundRect">
            <a:avLst>
              <a:gd name="adj" fmla="val 9588"/>
            </a:avLst>
          </a:prstGeom>
          <a:gradFill>
            <a:gsLst>
              <a:gs pos="100000">
                <a:schemeClr val="accent2">
                  <a:lumMod val="40000"/>
                  <a:lumOff val="60000"/>
                </a:schemeClr>
              </a:gs>
              <a:gs pos="0">
                <a:schemeClr val="accent1">
                  <a:lumMod val="20000"/>
                  <a:lumOff val="80000"/>
                </a:schemeClr>
              </a:gs>
            </a:gsLst>
            <a:lin ang="36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7" name="图片 6" descr="自然语言处理"/>
          <p:cNvPicPr>
            <a:picLocks noChangeAspect="1"/>
          </p:cNvPicPr>
          <p:nvPr/>
        </p:nvPicPr>
        <p:blipFill>
          <a:blip r:embed="rId10"/>
          <a:stretch>
            <a:fillRect/>
          </a:stretch>
        </p:blipFill>
        <p:spPr>
          <a:xfrm>
            <a:off x="4932680" y="1851025"/>
            <a:ext cx="1172845" cy="1172845"/>
          </a:xfrm>
          <a:prstGeom prst="rect">
            <a:avLst/>
          </a:prstGeom>
        </p:spPr>
      </p:pic>
      <p:sp>
        <p:nvSpPr>
          <p:cNvPr id="9" name="文本框 8"/>
          <p:cNvSpPr txBox="1"/>
          <p:nvPr/>
        </p:nvSpPr>
        <p:spPr>
          <a:xfrm>
            <a:off x="988060" y="2346960"/>
            <a:ext cx="4029710" cy="460375"/>
          </a:xfrm>
          <a:prstGeom prst="rect">
            <a:avLst/>
          </a:prstGeom>
          <a:noFill/>
        </p:spPr>
        <p:txBody>
          <a:bodyPr wrap="square" rtlCol="0" anchor="t">
            <a:spAutoFit/>
          </a:bodyPr>
          <a:p>
            <a:r>
              <a:rPr lang="zh-CN" altLang="en-US" sz="2400" b="1">
                <a:latin typeface="幼圆" panose="02010509060101010101" charset="-122"/>
                <a:ea typeface="幼圆" panose="02010509060101010101" charset="-122"/>
                <a:sym typeface="+mn-ea"/>
              </a:rPr>
              <a:t>自然语言处理技术革新</a:t>
            </a:r>
            <a:endParaRPr lang="zh-CN" altLang="en-US" sz="2400" b="1">
              <a:latin typeface="幼圆" panose="02010509060101010101" charset="-122"/>
              <a:ea typeface="幼圆" panose="02010509060101010101" charset="-122"/>
              <a:sym typeface="+mn-ea"/>
            </a:endParaRPr>
          </a:p>
        </p:txBody>
      </p:sp>
      <p:graphicFrame>
        <p:nvGraphicFramePr>
          <p:cNvPr id="12" name="表格 11"/>
          <p:cNvGraphicFramePr/>
          <p:nvPr>
            <p:custDataLst>
              <p:tags r:id="rId11"/>
            </p:custDataLst>
          </p:nvPr>
        </p:nvGraphicFramePr>
        <p:xfrm>
          <a:off x="1322705" y="5197475"/>
          <a:ext cx="3739515" cy="1280160"/>
        </p:xfrm>
        <a:graphic>
          <a:graphicData uri="http://schemas.openxmlformats.org/drawingml/2006/table">
            <a:tbl>
              <a:tblPr firstRow="1">
                <a:tableStyleId>{199A517A-61D1-4DD5-AD7A-42CBC3668579}</a:tableStyleId>
              </a:tblPr>
              <a:tblGrid>
                <a:gridCol w="1144905"/>
                <a:gridCol w="1262380"/>
                <a:gridCol w="1332230"/>
              </a:tblGrid>
              <a:tr h="226060">
                <a:tc>
                  <a:txBody>
                    <a:bodyPr/>
                    <a:p>
                      <a:pPr algn="ctr">
                        <a:buNone/>
                      </a:pPr>
                      <a:endParaRPr lang="zh-CN" altLang="en-US"/>
                    </a:p>
                  </a:txBody>
                  <a:tcPr anchor="ctr" anchorCtr="0">
                    <a:solidFill>
                      <a:schemeClr val="accent2">
                        <a:lumMod val="60000"/>
                        <a:lumOff val="40000"/>
                      </a:schemeClr>
                    </a:solidFill>
                  </a:tcPr>
                </a:tc>
                <a:tc>
                  <a:txBody>
                    <a:bodyPr/>
                    <a:p>
                      <a:pPr algn="ctr">
                        <a:buNone/>
                      </a:pPr>
                      <a:r>
                        <a:rPr lang="zh-CN" altLang="en-US" sz="1400"/>
                        <a:t>传统文本分析</a:t>
                      </a:r>
                      <a:endParaRPr lang="zh-CN" altLang="en-US" sz="1400"/>
                    </a:p>
                  </a:txBody>
                  <a:tcPr anchor="ctr" anchorCtr="0">
                    <a:solidFill>
                      <a:schemeClr val="accent2">
                        <a:lumMod val="60000"/>
                        <a:lumOff val="40000"/>
                      </a:schemeClr>
                    </a:solidFill>
                  </a:tcPr>
                </a:tc>
                <a:tc>
                  <a:txBody>
                    <a:bodyPr/>
                    <a:p>
                      <a:pPr algn="ctr">
                        <a:buNone/>
                      </a:pPr>
                      <a:r>
                        <a:rPr lang="zh-CN" altLang="en-US" sz="1400">
                          <a:solidFill>
                            <a:srgbClr val="08090C"/>
                          </a:solidFill>
                        </a:rPr>
                        <a:t>词嵌入技术</a:t>
                      </a:r>
                      <a:endParaRPr lang="zh-CN" altLang="en-US" sz="1400">
                        <a:solidFill>
                          <a:srgbClr val="08090C"/>
                        </a:solidFill>
                      </a:endParaRPr>
                    </a:p>
                  </a:txBody>
                  <a:tcPr anchor="ctr" anchorCtr="0">
                    <a:solidFill>
                      <a:schemeClr val="accent2">
                        <a:lumMod val="60000"/>
                        <a:lumOff val="40000"/>
                      </a:schemeClr>
                    </a:solidFill>
                  </a:tcPr>
                </a:tc>
              </a:tr>
              <a:tr h="288000">
                <a:tc>
                  <a:txBody>
                    <a:bodyPr/>
                    <a:p>
                      <a:pPr algn="ctr">
                        <a:buNone/>
                      </a:pPr>
                      <a:r>
                        <a:rPr lang="zh-CN" altLang="en-US" sz="1400" b="1">
                          <a:solidFill>
                            <a:srgbClr val="08090C"/>
                          </a:solidFill>
                        </a:rPr>
                        <a:t>概念表征</a:t>
                      </a:r>
                      <a:endParaRPr lang="zh-CN" altLang="en-US" sz="1400" b="1">
                        <a:solidFill>
                          <a:srgbClr val="08090C"/>
                        </a:solidFill>
                      </a:endParaRPr>
                    </a:p>
                  </a:txBody>
                  <a:tcPr/>
                </a:tc>
                <a:tc>
                  <a:txBody>
                    <a:bodyPr/>
                    <a:p>
                      <a:pPr algn="ctr">
                        <a:buNone/>
                      </a:pPr>
                      <a:r>
                        <a:rPr lang="en-US" altLang="zh-CN" sz="1400"/>
                        <a:t>离散类别标签</a:t>
                      </a:r>
                      <a:endParaRPr lang="en-US" altLang="zh-CN" sz="1400"/>
                    </a:p>
                  </a:txBody>
                  <a:tcPr/>
                </a:tc>
                <a:tc>
                  <a:txBody>
                    <a:bodyPr/>
                    <a:p>
                      <a:pPr algn="ctr">
                        <a:buNone/>
                      </a:pPr>
                      <a:r>
                        <a:rPr lang="en-US" altLang="zh-CN" sz="1400"/>
                        <a:t>连续向量空间</a:t>
                      </a:r>
                      <a:endParaRPr lang="en-US" altLang="zh-CN" sz="1400"/>
                    </a:p>
                  </a:txBody>
                  <a:tcPr/>
                </a:tc>
              </a:tr>
              <a:tr h="288000">
                <a:tc>
                  <a:txBody>
                    <a:bodyPr/>
                    <a:p>
                      <a:pPr algn="ctr">
                        <a:buNone/>
                      </a:pPr>
                      <a:r>
                        <a:rPr lang="zh-CN" altLang="en-US" sz="1400" b="1">
                          <a:solidFill>
                            <a:srgbClr val="08090C"/>
                          </a:solidFill>
                        </a:rPr>
                        <a:t>客观性</a:t>
                      </a:r>
                      <a:endParaRPr lang="zh-CN" altLang="en-US" sz="1400" b="1">
                        <a:solidFill>
                          <a:srgbClr val="08090C"/>
                        </a:solidFill>
                      </a:endParaRPr>
                    </a:p>
                  </a:txBody>
                  <a:tcPr/>
                </a:tc>
                <a:tc>
                  <a:txBody>
                    <a:bodyPr/>
                    <a:p>
                      <a:pPr algn="ctr">
                        <a:buNone/>
                      </a:pPr>
                      <a:r>
                        <a:rPr lang="zh-CN" altLang="en-US" sz="1400"/>
                        <a:t>存在主观差异</a:t>
                      </a:r>
                      <a:endParaRPr lang="zh-CN" altLang="en-US" sz="1400"/>
                    </a:p>
                  </a:txBody>
                  <a:tcPr/>
                </a:tc>
                <a:tc>
                  <a:txBody>
                    <a:bodyPr/>
                    <a:p>
                      <a:pPr algn="ctr">
                        <a:buNone/>
                      </a:pPr>
                      <a:r>
                        <a:rPr lang="zh-CN" altLang="en-US" sz="1400"/>
                        <a:t>结果可复现</a:t>
                      </a:r>
                      <a:endParaRPr lang="zh-CN" altLang="en-US" sz="1400"/>
                    </a:p>
                  </a:txBody>
                  <a:tcPr/>
                </a:tc>
              </a:tr>
              <a:tr h="288000">
                <a:tc>
                  <a:txBody>
                    <a:bodyPr/>
                    <a:p>
                      <a:pPr algn="ctr">
                        <a:buNone/>
                      </a:pPr>
                      <a:r>
                        <a:rPr lang="zh-CN" altLang="en-US" sz="1400" b="1">
                          <a:solidFill>
                            <a:srgbClr val="08090C"/>
                          </a:solidFill>
                        </a:rPr>
                        <a:t>维度发现</a:t>
                      </a:r>
                      <a:endParaRPr lang="zh-CN" altLang="en-US" sz="1400" b="1">
                        <a:solidFill>
                          <a:srgbClr val="08090C"/>
                        </a:solidFill>
                      </a:endParaRPr>
                    </a:p>
                  </a:txBody>
                  <a:tcPr/>
                </a:tc>
                <a:tc>
                  <a:txBody>
                    <a:bodyPr/>
                    <a:p>
                      <a:pPr algn="ctr">
                        <a:buNone/>
                      </a:pPr>
                      <a:r>
                        <a:rPr lang="zh-CN" altLang="en-US" sz="1400"/>
                        <a:t>预设理论维度</a:t>
                      </a:r>
                      <a:endParaRPr lang="zh-CN" altLang="en-US" sz="1400"/>
                    </a:p>
                  </a:txBody>
                  <a:tcPr/>
                </a:tc>
                <a:tc>
                  <a:txBody>
                    <a:bodyPr/>
                    <a:p>
                      <a:pPr algn="ctr">
                        <a:buNone/>
                      </a:pPr>
                      <a:r>
                        <a:rPr lang="zh-CN" altLang="en-US" sz="1400"/>
                        <a:t>自动降维聚类</a:t>
                      </a:r>
                      <a:endParaRPr lang="zh-CN" altLang="en-US" sz="1400"/>
                    </a:p>
                  </a:txBody>
                  <a:tcPr/>
                </a:tc>
              </a:tr>
            </a:tbl>
          </a:graphicData>
        </a:graphic>
      </p:graphicFrame>
      <p:sp>
        <p:nvSpPr>
          <p:cNvPr id="13" name="文本框 12"/>
          <p:cNvSpPr txBox="1"/>
          <p:nvPr/>
        </p:nvSpPr>
        <p:spPr>
          <a:xfrm>
            <a:off x="656590" y="2878455"/>
            <a:ext cx="5137150" cy="2306955"/>
          </a:xfrm>
          <a:prstGeom prst="rect">
            <a:avLst/>
          </a:prstGeom>
          <a:noFill/>
        </p:spPr>
        <p:txBody>
          <a:bodyPr wrap="square" rtlCol="0">
            <a:spAutoFit/>
          </a:bodyPr>
          <a:p>
            <a:r>
              <a:rPr lang="zh-CN" altLang="en-US" sz="1600" b="1"/>
              <a:t>语义嵌入</a:t>
            </a:r>
            <a:r>
              <a:rPr lang="zh-CN" altLang="en-US" sz="1600"/>
              <a:t>作为大多数 NLP 应用背后的基础技术，正成为当代心理学研究的关键工具</a:t>
            </a:r>
            <a:endParaRPr lang="zh-CN" altLang="en-US" sz="1600"/>
          </a:p>
          <a:p>
            <a:r>
              <a:rPr lang="zh-CN" altLang="en-US" sz="1600" b="1"/>
              <a:t>基本原理：</a:t>
            </a:r>
            <a:r>
              <a:rPr lang="zh-CN" altLang="en-US" sz="1600"/>
              <a:t>通过在大规模语料中让模型预测词与其上下文的共现关系，将离散词语映射为稠密向量</a:t>
            </a:r>
            <a:endParaRPr lang="zh-CN" altLang="en-US" sz="1600"/>
          </a:p>
          <a:p>
            <a:r>
              <a:rPr lang="zh-CN" altLang="en-US" sz="1600" b="1"/>
              <a:t>开放式问卷量化：</a:t>
            </a:r>
            <a:endParaRPr lang="zh-CN" altLang="en-US" sz="1600" b="1"/>
          </a:p>
          <a:p>
            <a:r>
              <a:rPr lang="zh-CN" altLang="en-US" sz="1600"/>
              <a:t>将受试者回答变为语义嵌入→识别受试者的语义信息</a:t>
            </a:r>
            <a:endParaRPr lang="zh-CN" altLang="en-US" sz="1600"/>
          </a:p>
          <a:p>
            <a:r>
              <a:rPr lang="zh-CN" altLang="en-US" sz="1600" b="1"/>
              <a:t>主题建模研究：</a:t>
            </a:r>
            <a:endParaRPr lang="en-US" altLang="zh-CN" sz="1600" b="1"/>
          </a:p>
          <a:p>
            <a:r>
              <a:rPr lang="zh-CN" altLang="en-US" sz="1600"/>
              <a:t>通过对嵌入进行降维聚类，实现对大规模语料库的总结和归纳</a:t>
            </a:r>
            <a:endParaRPr lang="zh-CN" altLang="en-US" sz="1600"/>
          </a:p>
        </p:txBody>
      </p:sp>
      <p:sp>
        <p:nvSpPr>
          <p:cNvPr id="14" name="文本框 13"/>
          <p:cNvSpPr txBox="1"/>
          <p:nvPr/>
        </p:nvSpPr>
        <p:spPr>
          <a:xfrm>
            <a:off x="713740" y="1587818"/>
            <a:ext cx="5080000" cy="398780"/>
          </a:xfrm>
          <a:prstGeom prst="rect">
            <a:avLst/>
          </a:prstGeom>
        </p:spPr>
        <p:txBody>
          <a:bodyPr>
            <a:spAutoFit/>
          </a:bodyPr>
          <a:p>
            <a:r>
              <a:rPr lang="en-US" altLang="zh-CN" sz="2000" b="1">
                <a:latin typeface="微软雅黑" panose="020B0503020204020204" charset="-122"/>
                <a:ea typeface="微软雅黑" panose="020B0503020204020204" charset="-122"/>
              </a:rPr>
              <a:t>AI</a:t>
            </a:r>
            <a:r>
              <a:rPr lang="zh-CN" altLang="en-US" sz="2000" b="1">
                <a:latin typeface="微软雅黑" panose="020B0503020204020204" charset="-122"/>
                <a:ea typeface="微软雅黑" panose="020B0503020204020204" charset="-122"/>
              </a:rPr>
              <a:t>时代的幸福感研究新机遇</a:t>
            </a:r>
            <a:endParaRPr lang="zh-CN" altLang="en-US" sz="2000" b="1">
              <a:latin typeface="微软雅黑" panose="020B0503020204020204" charset="-122"/>
              <a:ea typeface="微软雅黑" panose="020B0503020204020204" charset="-122"/>
            </a:endParaRPr>
          </a:p>
        </p:txBody>
      </p:sp>
      <p:sp>
        <p:nvSpPr>
          <p:cNvPr id="16" name="圆角矩形 15"/>
          <p:cNvSpPr/>
          <p:nvPr/>
        </p:nvSpPr>
        <p:spPr>
          <a:xfrm>
            <a:off x="6328410" y="2219960"/>
            <a:ext cx="5410200" cy="4421505"/>
          </a:xfrm>
          <a:prstGeom prst="roundRect">
            <a:avLst>
              <a:gd name="adj" fmla="val 8955"/>
            </a:avLst>
          </a:prstGeom>
          <a:gradFill>
            <a:gsLst>
              <a:gs pos="100000">
                <a:schemeClr val="accent5">
                  <a:lumMod val="40000"/>
                  <a:lumOff val="60000"/>
                </a:schemeClr>
              </a:gs>
              <a:gs pos="0">
                <a:schemeClr val="accent6">
                  <a:lumMod val="20000"/>
                  <a:lumOff val="80000"/>
                </a:schemeClr>
              </a:gs>
            </a:gsLst>
            <a:lin ang="396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45" name="图片 44" descr="大数据"/>
          <p:cNvPicPr>
            <a:picLocks noChangeAspect="1"/>
          </p:cNvPicPr>
          <p:nvPr/>
        </p:nvPicPr>
        <p:blipFill>
          <a:blip r:embed="rId12"/>
          <a:stretch>
            <a:fillRect/>
          </a:stretch>
        </p:blipFill>
        <p:spPr>
          <a:xfrm>
            <a:off x="6308090" y="1973580"/>
            <a:ext cx="1076325" cy="927735"/>
          </a:xfrm>
          <a:prstGeom prst="rect">
            <a:avLst/>
          </a:prstGeom>
        </p:spPr>
      </p:pic>
      <p:sp>
        <p:nvSpPr>
          <p:cNvPr id="46" name="文本框 45"/>
          <p:cNvSpPr txBox="1"/>
          <p:nvPr/>
        </p:nvSpPr>
        <p:spPr>
          <a:xfrm>
            <a:off x="8674735" y="2346960"/>
            <a:ext cx="2765425" cy="460375"/>
          </a:xfrm>
          <a:prstGeom prst="rect">
            <a:avLst/>
          </a:prstGeom>
          <a:noFill/>
        </p:spPr>
        <p:txBody>
          <a:bodyPr wrap="square" rtlCol="0">
            <a:spAutoFit/>
          </a:bodyPr>
          <a:p>
            <a:r>
              <a:rPr lang="zh-CN" altLang="en-US" sz="2400" b="1">
                <a:latin typeface="幼圆" panose="02010509060101010101" charset="-122"/>
                <a:ea typeface="幼圆" panose="02010509060101010101" charset="-122"/>
                <a:sym typeface="+mn-ea"/>
              </a:rPr>
              <a:t>大规模数据的收集</a:t>
            </a:r>
            <a:endParaRPr lang="zh-CN" altLang="en-US" sz="2400" b="1">
              <a:latin typeface="幼圆" panose="02010509060101010101" charset="-122"/>
              <a:ea typeface="幼圆" panose="02010509060101010101" charset="-122"/>
            </a:endParaRPr>
          </a:p>
        </p:txBody>
      </p:sp>
      <p:graphicFrame>
        <p:nvGraphicFramePr>
          <p:cNvPr id="47" name="表格 46"/>
          <p:cNvGraphicFramePr/>
          <p:nvPr>
            <p:custDataLst>
              <p:tags r:id="rId13"/>
            </p:custDataLst>
          </p:nvPr>
        </p:nvGraphicFramePr>
        <p:xfrm>
          <a:off x="7094855" y="5228590"/>
          <a:ext cx="3739515" cy="1283970"/>
        </p:xfrm>
        <a:graphic>
          <a:graphicData uri="http://schemas.openxmlformats.org/drawingml/2006/table">
            <a:tbl>
              <a:tblPr firstRow="1">
                <a:tableStyleId>{199A517A-61D1-4DD5-AD7A-42CBC3668579}</a:tableStyleId>
              </a:tblPr>
              <a:tblGrid>
                <a:gridCol w="1144905"/>
                <a:gridCol w="1262380"/>
                <a:gridCol w="1332230"/>
              </a:tblGrid>
              <a:tr h="365760">
                <a:tc>
                  <a:txBody>
                    <a:bodyPr/>
                    <a:p>
                      <a:pPr algn="ctr">
                        <a:buNone/>
                      </a:pPr>
                      <a:endParaRPr lang="zh-CN" altLang="en-US"/>
                    </a:p>
                  </a:txBody>
                  <a:tcPr anchor="ctr" anchorCtr="0">
                    <a:solidFill>
                      <a:schemeClr val="accent6">
                        <a:lumMod val="40000"/>
                        <a:lumOff val="60000"/>
                      </a:schemeClr>
                    </a:solidFill>
                  </a:tcPr>
                </a:tc>
                <a:tc>
                  <a:txBody>
                    <a:bodyPr/>
                    <a:p>
                      <a:pPr algn="ctr">
                        <a:buNone/>
                      </a:pPr>
                      <a:r>
                        <a:rPr lang="zh-CN" altLang="en-US" sz="1400"/>
                        <a:t>传统问卷研究</a:t>
                      </a:r>
                      <a:endParaRPr lang="zh-CN" altLang="en-US" sz="1400"/>
                    </a:p>
                  </a:txBody>
                  <a:tcPr anchor="ctr" anchorCtr="0">
                    <a:solidFill>
                      <a:schemeClr val="accent6">
                        <a:lumMod val="40000"/>
                        <a:lumOff val="60000"/>
                      </a:schemeClr>
                    </a:solidFill>
                  </a:tcPr>
                </a:tc>
                <a:tc>
                  <a:txBody>
                    <a:bodyPr/>
                    <a:p>
                      <a:pPr algn="ctr">
                        <a:buNone/>
                      </a:pPr>
                      <a:r>
                        <a:rPr lang="zh-CN" altLang="en-US" sz="1400">
                          <a:solidFill>
                            <a:srgbClr val="08090C"/>
                          </a:solidFill>
                        </a:rPr>
                        <a:t>大数据</a:t>
                      </a:r>
                      <a:endParaRPr lang="zh-CN" altLang="en-US"/>
                    </a:p>
                  </a:txBody>
                  <a:tcPr anchor="ctr" anchorCtr="0">
                    <a:solidFill>
                      <a:schemeClr val="accent6">
                        <a:lumMod val="40000"/>
                        <a:lumOff val="60000"/>
                      </a:schemeClr>
                    </a:solidFill>
                  </a:tcPr>
                </a:tc>
              </a:tr>
              <a:tr h="306000">
                <a:tc>
                  <a:txBody>
                    <a:bodyPr/>
                    <a:p>
                      <a:pPr algn="ctr">
                        <a:buNone/>
                      </a:pPr>
                      <a:r>
                        <a:rPr lang="zh-CN" altLang="en-US" sz="1400" b="1">
                          <a:solidFill>
                            <a:srgbClr val="08090C"/>
                          </a:solidFill>
                        </a:rPr>
                        <a:t>样本规模</a:t>
                      </a:r>
                      <a:endParaRPr lang="zh-CN" altLang="en-US" sz="1400" b="1">
                        <a:solidFill>
                          <a:srgbClr val="08090C"/>
                        </a:solidFill>
                      </a:endParaRPr>
                    </a:p>
                  </a:txBody>
                  <a:tcPr/>
                </a:tc>
                <a:tc>
                  <a:txBody>
                    <a:bodyPr/>
                    <a:p>
                      <a:pPr algn="ctr">
                        <a:buNone/>
                      </a:pPr>
                      <a:r>
                        <a:rPr lang="en-US" altLang="zh-CN" sz="1400"/>
                        <a:t>100+</a:t>
                      </a:r>
                      <a:endParaRPr lang="en-US" altLang="zh-CN" sz="1400"/>
                    </a:p>
                  </a:txBody>
                  <a:tcPr/>
                </a:tc>
                <a:tc>
                  <a:txBody>
                    <a:bodyPr/>
                    <a:p>
                      <a:pPr algn="ctr">
                        <a:buNone/>
                      </a:pPr>
                      <a:r>
                        <a:rPr lang="en-US" altLang="zh-CN" sz="1400"/>
                        <a:t>10000+</a:t>
                      </a:r>
                      <a:endParaRPr lang="en-US" altLang="zh-CN" sz="1400"/>
                    </a:p>
                  </a:txBody>
                  <a:tcPr/>
                </a:tc>
              </a:tr>
              <a:tr h="306000">
                <a:tc>
                  <a:txBody>
                    <a:bodyPr/>
                    <a:p>
                      <a:pPr algn="ctr">
                        <a:buNone/>
                      </a:pPr>
                      <a:r>
                        <a:rPr lang="zh-CN" altLang="en-US" sz="1400" b="1">
                          <a:solidFill>
                            <a:srgbClr val="08090C"/>
                          </a:solidFill>
                        </a:rPr>
                        <a:t>数据类型</a:t>
                      </a:r>
                      <a:endParaRPr lang="zh-CN" altLang="en-US" sz="1400" b="1">
                        <a:solidFill>
                          <a:srgbClr val="08090C"/>
                        </a:solidFill>
                      </a:endParaRPr>
                    </a:p>
                  </a:txBody>
                  <a:tcPr/>
                </a:tc>
                <a:tc>
                  <a:txBody>
                    <a:bodyPr/>
                    <a:p>
                      <a:pPr algn="ctr">
                        <a:buNone/>
                      </a:pPr>
                      <a:r>
                        <a:rPr lang="zh-CN" altLang="en-US" sz="1400"/>
                        <a:t>量表评分数据</a:t>
                      </a:r>
                      <a:endParaRPr lang="zh-CN" altLang="en-US" sz="1400"/>
                    </a:p>
                  </a:txBody>
                  <a:tcPr/>
                </a:tc>
                <a:tc>
                  <a:txBody>
                    <a:bodyPr/>
                    <a:p>
                      <a:pPr algn="ctr">
                        <a:buNone/>
                      </a:pPr>
                      <a:r>
                        <a:rPr lang="zh-CN" altLang="en-US" sz="1400"/>
                        <a:t>自然语言</a:t>
                      </a:r>
                      <a:endParaRPr lang="zh-CN" altLang="en-US" sz="1400"/>
                    </a:p>
                  </a:txBody>
                  <a:tcPr/>
                </a:tc>
              </a:tr>
              <a:tr h="306000">
                <a:tc>
                  <a:txBody>
                    <a:bodyPr/>
                    <a:p>
                      <a:pPr algn="ctr">
                        <a:buNone/>
                      </a:pPr>
                      <a:r>
                        <a:rPr lang="zh-CN" altLang="en-US" sz="1400" b="1">
                          <a:solidFill>
                            <a:srgbClr val="08090C"/>
                          </a:solidFill>
                        </a:rPr>
                        <a:t>生态效度</a:t>
                      </a:r>
                      <a:endParaRPr lang="zh-CN" altLang="en-US" sz="1400" b="1">
                        <a:solidFill>
                          <a:srgbClr val="08090C"/>
                        </a:solidFill>
                      </a:endParaRPr>
                    </a:p>
                  </a:txBody>
                  <a:tcPr/>
                </a:tc>
                <a:tc>
                  <a:txBody>
                    <a:bodyPr/>
                    <a:p>
                      <a:pPr algn="ctr">
                        <a:buNone/>
                      </a:pPr>
                      <a:r>
                        <a:rPr lang="zh-CN" altLang="en-US" sz="1400"/>
                        <a:t>实验室/问卷</a:t>
                      </a:r>
                      <a:endParaRPr lang="zh-CN" altLang="en-US" sz="1400"/>
                    </a:p>
                  </a:txBody>
                  <a:tcPr/>
                </a:tc>
                <a:tc>
                  <a:txBody>
                    <a:bodyPr/>
                    <a:p>
                      <a:pPr algn="ctr">
                        <a:buNone/>
                      </a:pPr>
                      <a:r>
                        <a:rPr lang="zh-CN" altLang="en-US" sz="1400"/>
                        <a:t>真实生活场景</a:t>
                      </a:r>
                      <a:endParaRPr lang="zh-CN" altLang="en-US" sz="1400"/>
                    </a:p>
                  </a:txBody>
                  <a:tcPr/>
                </a:tc>
              </a:tr>
            </a:tbl>
          </a:graphicData>
        </a:graphic>
      </p:graphicFrame>
      <p:sp>
        <p:nvSpPr>
          <p:cNvPr id="48" name="文本框 47"/>
          <p:cNvSpPr txBox="1"/>
          <p:nvPr/>
        </p:nvSpPr>
        <p:spPr>
          <a:xfrm>
            <a:off x="6656070" y="2894330"/>
            <a:ext cx="4853940" cy="2306955"/>
          </a:xfrm>
          <a:prstGeom prst="rect">
            <a:avLst/>
          </a:prstGeom>
          <a:noFill/>
        </p:spPr>
        <p:txBody>
          <a:bodyPr wrap="square" rtlCol="0">
            <a:spAutoFit/>
          </a:bodyPr>
          <a:p>
            <a:r>
              <a:rPr lang="zh-CN" altLang="en-US" sz="1600" b="1"/>
              <a:t>大数据众包语料分析</a:t>
            </a:r>
            <a:r>
              <a:rPr lang="zh-CN" altLang="en-US" sz="1600"/>
              <a:t>，为心理学提供数以万记的文本用于研究</a:t>
            </a:r>
            <a:endParaRPr lang="zh-CN" altLang="en-US" sz="1600"/>
          </a:p>
          <a:p>
            <a:r>
              <a:rPr lang="zh-CN" altLang="en-US" sz="1600" b="1"/>
              <a:t>核心思路：</a:t>
            </a:r>
            <a:r>
              <a:rPr lang="zh-CN" altLang="en-US" sz="1600"/>
              <a:t>面向真实世界场景，藉由众包平台或线上服务一次性收集数十万至百万条高生态效度文本</a:t>
            </a:r>
            <a:endParaRPr lang="zh-CN" altLang="en-US" sz="1600"/>
          </a:p>
          <a:p>
            <a:r>
              <a:rPr lang="zh-CN" altLang="en-US" sz="1600" b="1"/>
              <a:t>数字足迹量化：</a:t>
            </a:r>
            <a:endParaRPr lang="zh-CN" altLang="en-US" sz="1600" b="1"/>
          </a:p>
          <a:p>
            <a:r>
              <a:rPr lang="zh-CN" altLang="en-US" sz="1600"/>
              <a:t>收集某群体语料信息，结合</a:t>
            </a:r>
            <a:r>
              <a:rPr lang="en-US" altLang="zh-CN" sz="1600"/>
              <a:t>NLP</a:t>
            </a:r>
            <a:r>
              <a:rPr lang="zh-CN" altLang="en-US" sz="1600"/>
              <a:t>技术挖掘趋势</a:t>
            </a:r>
            <a:endParaRPr lang="zh-CN" altLang="en-US" sz="1600"/>
          </a:p>
          <a:p>
            <a:r>
              <a:rPr lang="zh-CN" altLang="en-US" sz="1600" b="1"/>
              <a:t>跨文化比较：</a:t>
            </a:r>
            <a:endParaRPr lang="zh-CN" altLang="en-US" sz="1600" b="1"/>
          </a:p>
          <a:p>
            <a:r>
              <a:rPr lang="zh-CN" altLang="en-US" sz="1600"/>
              <a:t>在多种文化情景收集数据，比较不同文化的情绪表达与价值观</a:t>
            </a:r>
            <a:endParaRPr lang="zh-CN" altLang="en-US" sz="1600"/>
          </a:p>
        </p:txBody>
      </p:sp>
      <p:sp>
        <p:nvSpPr>
          <p:cNvPr id="3" name="文本框 2"/>
          <p:cNvSpPr txBox="1"/>
          <p:nvPr/>
        </p:nvSpPr>
        <p:spPr>
          <a:xfrm>
            <a:off x="11500485" y="6436995"/>
            <a:ext cx="691515" cy="368300"/>
          </a:xfrm>
          <a:prstGeom prst="rect">
            <a:avLst/>
          </a:prstGeom>
          <a:noFill/>
        </p:spPr>
        <p:txBody>
          <a:bodyPr wrap="square" rtlCol="0" anchor="t">
            <a:spAutoFit/>
          </a:bodyPr>
          <a:p>
            <a:r>
              <a:rPr lang="en-US" altLang="zh-CN">
                <a:sym typeface="+mn-ea"/>
              </a:rPr>
              <a:t>6</a:t>
            </a:r>
            <a:endParaRPr lang="en-US" altLang="zh-CN">
              <a:sym typeface="+mn-ea"/>
            </a:endParaRPr>
          </a:p>
        </p:txBody>
      </p:sp>
    </p:spTree>
    <p:custDataLst>
      <p:tags r:id="rId14"/>
    </p:custData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圆角矩形 49"/>
          <p:cNvSpPr/>
          <p:nvPr/>
        </p:nvSpPr>
        <p:spPr>
          <a:xfrm>
            <a:off x="1123315" y="1743710"/>
            <a:ext cx="10118725" cy="4592320"/>
          </a:xfrm>
          <a:prstGeom prst="roundRect">
            <a:avLst>
              <a:gd name="adj" fmla="val 9588"/>
            </a:avLst>
          </a:prstGeom>
          <a:gradFill>
            <a:gsLst>
              <a:gs pos="100000">
                <a:schemeClr val="accent2">
                  <a:lumMod val="40000"/>
                  <a:lumOff val="60000"/>
                </a:schemeClr>
              </a:gs>
              <a:gs pos="0">
                <a:schemeClr val="accent1">
                  <a:lumMod val="20000"/>
                  <a:lumOff val="80000"/>
                </a:schemeClr>
              </a:gs>
            </a:gsLst>
            <a:lin ang="36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02"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3" name="矩形 102"/>
          <p:cNvSpPr/>
          <p:nvPr/>
        </p:nvSpPr>
        <p:spPr>
          <a:xfrm>
            <a:off x="9410" y="-5704"/>
            <a:ext cx="12217288" cy="995306"/>
          </a:xfrm>
          <a:prstGeom prst="rect">
            <a:avLst/>
          </a:prstGeom>
          <a:gradFill flip="none" rotWithShape="1">
            <a:gsLst>
              <a:gs pos="79000">
                <a:srgbClr val="692266">
                  <a:alpha val="80000"/>
                </a:srgbClr>
              </a:gs>
              <a:gs pos="46000">
                <a:srgbClr val="580C6E">
                  <a:alpha val="80000"/>
                </a:srgbClr>
              </a:gs>
              <a:gs pos="0">
                <a:srgbClr val="580C6E">
                  <a:lumMod val="100000"/>
                  <a:alpha val="80000"/>
                </a:srgbClr>
              </a:gs>
              <a:gs pos="100000">
                <a:srgbClr val="AC2761">
                  <a:alpha val="80000"/>
                </a:srgb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grpSp>
        <p:nvGrpSpPr>
          <p:cNvPr id="34" name="组合 33"/>
          <p:cNvGrpSpPr/>
          <p:nvPr/>
        </p:nvGrpSpPr>
        <p:grpSpPr>
          <a:xfrm>
            <a:off x="158182" y="168355"/>
            <a:ext cx="2369202" cy="728961"/>
            <a:chOff x="9730702" y="211219"/>
            <a:chExt cx="2374282" cy="701101"/>
          </a:xfrm>
        </p:grpSpPr>
        <p:pic>
          <p:nvPicPr>
            <p:cNvPr id="35" name="图片 34"/>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36" name="图片 35"/>
            <p:cNvPicPr>
              <a:picLocks noChangeAspect="1"/>
            </p:cNvPicPr>
            <p:nvPr/>
          </p:nvPicPr>
          <p:blipFill rotWithShape="1">
            <a:blip r:embed="rId4">
              <a:biLevel thresh="25000"/>
            </a:blip>
            <a:srcRect l="30188"/>
            <a:stretch>
              <a:fillRect/>
            </a:stretch>
          </p:blipFill>
          <p:spPr>
            <a:xfrm>
              <a:off x="10483399" y="211219"/>
              <a:ext cx="1621585" cy="701101"/>
            </a:xfrm>
            <a:prstGeom prst="rect">
              <a:avLst/>
            </a:prstGeom>
          </p:spPr>
        </p:pic>
      </p:grpSp>
      <p:sp>
        <p:nvSpPr>
          <p:cNvPr id="90" name="矩形: 圆角 89"/>
          <p:cNvSpPr/>
          <p:nvPr/>
        </p:nvSpPr>
        <p:spPr>
          <a:xfrm>
            <a:off x="4709583" y="303059"/>
            <a:ext cx="1619140" cy="400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1" name="图形 90" descr="铅笔"/>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92" name="图形 91" descr="烧瓶"/>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93" name="图形 92" descr="显微镜"/>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94" name="图形 93" descr="望远镜"/>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67251" y="348131"/>
            <a:ext cx="307332" cy="307332"/>
          </a:xfrm>
          <a:prstGeom prst="rect">
            <a:avLst/>
          </a:prstGeom>
        </p:spPr>
      </p:pic>
      <p:pic>
        <p:nvPicPr>
          <p:cNvPr id="95" name="图形 94" descr="放大"/>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6" name="文本框 95"/>
          <p:cNvSpPr txBox="1"/>
          <p:nvPr/>
        </p:nvSpPr>
        <p:spPr>
          <a:xfrm>
            <a:off x="3223506" y="303059"/>
            <a:ext cx="1407518" cy="400110"/>
          </a:xfrm>
          <a:prstGeom prst="rect">
            <a:avLst/>
          </a:prstGeom>
          <a:noFill/>
        </p:spPr>
        <p:txBody>
          <a:bodyPr wrap="square" rtlCol="0">
            <a:spAutoFit/>
          </a:bodyPr>
          <a:lstStyle/>
          <a:p>
            <a:pPr>
              <a:defRPr/>
            </a:pPr>
            <a:r>
              <a:rPr lang="zh-CN" altLang="en-US" sz="2000" dirty="0">
                <a:solidFill>
                  <a:schemeClr val="bg1"/>
                </a:solidFill>
                <a:ea typeface="思源黑体 CN Bold" panose="020B0800000000000000" pitchFamily="34" charset="-122"/>
                <a:cs typeface="+mj-cs"/>
              </a:rPr>
              <a:t>研究背景</a:t>
            </a:r>
            <a:endParaRPr lang="zh-CN" altLang="en-US" sz="2000" dirty="0">
              <a:solidFill>
                <a:schemeClr val="bg1"/>
              </a:solidFill>
              <a:ea typeface="思源黑体 CN Bold" panose="020B0800000000000000" pitchFamily="34" charset="-122"/>
              <a:cs typeface="+mj-cs"/>
            </a:endParaRPr>
          </a:p>
        </p:txBody>
      </p:sp>
      <p:sp>
        <p:nvSpPr>
          <p:cNvPr id="97" name="文本框 96"/>
          <p:cNvSpPr txBox="1"/>
          <p:nvPr/>
        </p:nvSpPr>
        <p:spPr>
          <a:xfrm>
            <a:off x="5017646" y="303059"/>
            <a:ext cx="1407518" cy="398780"/>
          </a:xfrm>
          <a:prstGeom prst="rect">
            <a:avLst/>
          </a:prstGeom>
          <a:noFill/>
        </p:spPr>
        <p:txBody>
          <a:bodyPr wrap="square" rtlCol="0">
            <a:spAutoFit/>
          </a:bodyPr>
          <a:lstStyle/>
          <a:p>
            <a:pPr>
              <a:defRPr/>
            </a:pPr>
            <a:r>
              <a:rPr lang="zh-CN" altLang="en-US" sz="2000" dirty="0">
                <a:solidFill>
                  <a:srgbClr val="580C6E"/>
                </a:solidFill>
                <a:ea typeface="思源黑体 CN Bold" panose="020B0800000000000000" pitchFamily="34" charset="-122"/>
                <a:cs typeface="+mj-cs"/>
              </a:rPr>
              <a:t>文献综述</a:t>
            </a:r>
            <a:endParaRPr lang="zh-CN" altLang="en-US" sz="2000" dirty="0">
              <a:solidFill>
                <a:srgbClr val="580C6E"/>
              </a:solidFill>
              <a:ea typeface="思源黑体 CN Bold" panose="020B0800000000000000" pitchFamily="34" charset="-122"/>
              <a:cs typeface="+mj-cs"/>
            </a:endParaRPr>
          </a:p>
        </p:txBody>
      </p:sp>
      <p:sp>
        <p:nvSpPr>
          <p:cNvPr id="98" name="文本框 97"/>
          <p:cNvSpPr txBox="1"/>
          <p:nvPr/>
        </p:nvSpPr>
        <p:spPr>
          <a:xfrm>
            <a:off x="6811786" y="303059"/>
            <a:ext cx="1407518" cy="398780"/>
          </a:xfrm>
          <a:prstGeom prst="rect">
            <a:avLst/>
          </a:prstGeom>
          <a:noFill/>
        </p:spPr>
        <p:txBody>
          <a:bodyPr wrap="square" rtlCol="0">
            <a:spAutoFit/>
          </a:bodyPr>
          <a:lstStyle/>
          <a:p>
            <a:pPr>
              <a:defRPr/>
            </a:pPr>
            <a:r>
              <a:rPr lang="zh-CN" altLang="en-US" sz="2000" dirty="0">
                <a:solidFill>
                  <a:prstClr val="white"/>
                </a:solidFill>
                <a:ea typeface="思源黑体 CN Bold" panose="020B0800000000000000" pitchFamily="34" charset="-122"/>
                <a:cs typeface="+mj-cs"/>
              </a:rPr>
              <a:t>问题提出</a:t>
            </a:r>
            <a:endParaRPr lang="zh-CN" altLang="en-US" sz="2000" dirty="0">
              <a:solidFill>
                <a:prstClr val="white"/>
              </a:solidFill>
              <a:ea typeface="思源黑体 CN Bold" panose="020B0800000000000000" pitchFamily="34" charset="-122"/>
              <a:cs typeface="+mj-cs"/>
            </a:endParaRPr>
          </a:p>
        </p:txBody>
      </p:sp>
      <p:sp>
        <p:nvSpPr>
          <p:cNvPr id="99" name="文本框 98"/>
          <p:cNvSpPr txBox="1"/>
          <p:nvPr/>
        </p:nvSpPr>
        <p:spPr>
          <a:xfrm>
            <a:off x="8605926" y="303059"/>
            <a:ext cx="1407518" cy="398780"/>
          </a:xfrm>
          <a:prstGeom prst="rect">
            <a:avLst/>
          </a:prstGeom>
          <a:noFill/>
        </p:spPr>
        <p:txBody>
          <a:bodyPr wrap="square" rtlCol="0">
            <a:spAutoFit/>
          </a:bodyPr>
          <a:lstStyle/>
          <a:p>
            <a:pPr>
              <a:defRPr/>
            </a:pPr>
            <a:r>
              <a:rPr lang="zh-CN" altLang="en-US" sz="2000" dirty="0">
                <a:solidFill>
                  <a:prstClr val="white"/>
                </a:solidFill>
                <a:ea typeface="思源黑体 CN Bold" panose="020B0800000000000000" pitchFamily="34" charset="-122"/>
                <a:cs typeface="+mj-cs"/>
              </a:rPr>
              <a:t>研究设计</a:t>
            </a:r>
            <a:endParaRPr lang="zh-CN" altLang="en-US" sz="2000" dirty="0">
              <a:solidFill>
                <a:prstClr val="white"/>
              </a:solidFill>
              <a:ea typeface="思源黑体 CN Bold" panose="020B0800000000000000" pitchFamily="34" charset="-122"/>
              <a:cs typeface="+mj-cs"/>
            </a:endParaRPr>
          </a:p>
        </p:txBody>
      </p:sp>
      <p:sp>
        <p:nvSpPr>
          <p:cNvPr id="100" name="文本框 99"/>
          <p:cNvSpPr txBox="1"/>
          <p:nvPr/>
        </p:nvSpPr>
        <p:spPr>
          <a:xfrm>
            <a:off x="10400065" y="303059"/>
            <a:ext cx="1407518" cy="398780"/>
          </a:xfrm>
          <a:prstGeom prst="rect">
            <a:avLst/>
          </a:prstGeom>
          <a:noFill/>
        </p:spPr>
        <p:txBody>
          <a:bodyPr wrap="square" rtlCol="0">
            <a:spAutoFit/>
          </a:bodyPr>
          <a:lstStyle/>
          <a:p>
            <a:pPr>
              <a:defRPr/>
            </a:pPr>
            <a:r>
              <a:rPr lang="zh-CN" altLang="en-US" sz="2000" dirty="0">
                <a:solidFill>
                  <a:prstClr val="white"/>
                </a:solidFill>
                <a:ea typeface="思源黑体 CN Bold" panose="020B0800000000000000" pitchFamily="34" charset="-122"/>
                <a:cs typeface="+mj-cs"/>
              </a:rPr>
              <a:t>研究进展</a:t>
            </a:r>
            <a:endParaRPr lang="zh-CN" altLang="en-US" sz="2000" dirty="0">
              <a:solidFill>
                <a:prstClr val="white"/>
              </a:solidFill>
              <a:ea typeface="思源黑体 CN Bold" panose="020B0800000000000000" pitchFamily="34" charset="-122"/>
              <a:cs typeface="+mj-cs"/>
            </a:endParaRPr>
          </a:p>
        </p:txBody>
      </p:sp>
      <p:sp>
        <p:nvSpPr>
          <p:cNvPr id="101" name="箭头: V 形 100"/>
          <p:cNvSpPr/>
          <p:nvPr/>
        </p:nvSpPr>
        <p:spPr>
          <a:xfrm rot="5400000">
            <a:off x="5427894" y="741296"/>
            <a:ext cx="139368" cy="225295"/>
          </a:xfrm>
          <a:prstGeom prst="chevron">
            <a:avLst>
              <a:gd name="adj" fmla="val 736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 name="组合 1"/>
          <p:cNvGrpSpPr/>
          <p:nvPr/>
        </p:nvGrpSpPr>
        <p:grpSpPr>
          <a:xfrm>
            <a:off x="909273" y="1141871"/>
            <a:ext cx="10203532" cy="706755"/>
            <a:chOff x="4940300" y="3513623"/>
            <a:chExt cx="13484028" cy="933979"/>
          </a:xfrm>
        </p:grpSpPr>
        <p:grpSp>
          <p:nvGrpSpPr>
            <p:cNvPr id="3" name="组合 2"/>
            <p:cNvGrpSpPr/>
            <p:nvPr/>
          </p:nvGrpSpPr>
          <p:grpSpPr>
            <a:xfrm>
              <a:off x="4940300" y="3581780"/>
              <a:ext cx="361950" cy="254002"/>
              <a:chOff x="4940300" y="3428999"/>
              <a:chExt cx="457202" cy="254002"/>
            </a:xfrm>
          </p:grpSpPr>
          <p:sp>
            <p:nvSpPr>
              <p:cNvPr id="47" name="箭头: V 形 46"/>
              <p:cNvSpPr/>
              <p:nvPr/>
            </p:nvSpPr>
            <p:spPr>
              <a:xfrm>
                <a:off x="4940300" y="3429000"/>
                <a:ext cx="254001" cy="254001"/>
              </a:xfrm>
              <a:prstGeom prst="chevron">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tx1"/>
                  </a:solidFill>
                </a:endParaRPr>
              </a:p>
            </p:txBody>
          </p:sp>
          <p:sp>
            <p:nvSpPr>
              <p:cNvPr id="48" name="箭头: V 形 47"/>
              <p:cNvSpPr/>
              <p:nvPr/>
            </p:nvSpPr>
            <p:spPr>
              <a:xfrm>
                <a:off x="5143501" y="3428999"/>
                <a:ext cx="254001" cy="254001"/>
              </a:xfrm>
              <a:prstGeom prst="chevron">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tx1"/>
                  </a:solidFill>
                </a:endParaRPr>
              </a:p>
            </p:txBody>
          </p:sp>
        </p:grpSp>
        <p:cxnSp>
          <p:nvCxnSpPr>
            <p:cNvPr id="45" name="直接连接符 44"/>
            <p:cNvCxnSpPr/>
            <p:nvPr/>
          </p:nvCxnSpPr>
          <p:spPr>
            <a:xfrm>
              <a:off x="4940300" y="3962782"/>
              <a:ext cx="13484028" cy="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5302250" y="3513623"/>
              <a:ext cx="4940952" cy="933979"/>
            </a:xfrm>
            <a:prstGeom prst="rect">
              <a:avLst/>
            </a:prstGeom>
          </p:spPr>
          <p:txBody>
            <a:bodyPr wrap="none">
              <a:spAutoFit/>
            </a:bodyPr>
            <a:p>
              <a:pPr algn="l"/>
              <a:r>
                <a:rPr lang="zh-CN" altLang="en-US" sz="2000">
                  <a:sym typeface="+mn-ea"/>
                </a:rPr>
                <a:t>语义嵌入可以捕捉心理测量属性</a:t>
              </a:r>
              <a:endParaRPr lang="zh-CN" altLang="en-US" sz="2000"/>
            </a:p>
            <a:p>
              <a:pPr algn="l"/>
              <a:endParaRPr lang="zh-CN" altLang="en-US" sz="2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49" name="文本框 48"/>
          <p:cNvSpPr txBox="1"/>
          <p:nvPr/>
        </p:nvSpPr>
        <p:spPr>
          <a:xfrm>
            <a:off x="1183005" y="3576955"/>
            <a:ext cx="9445625" cy="2245360"/>
          </a:xfrm>
          <a:prstGeom prst="rect">
            <a:avLst/>
          </a:prstGeom>
        </p:spPr>
        <p:txBody>
          <a:bodyPr wrap="square">
            <a:spAutoFit/>
          </a:bodyPr>
          <a:p>
            <a:pPr marL="171450" indent="-171450">
              <a:buFont typeface="Arial" panose="020B0604020202020204" pitchFamily="34" charset="0"/>
              <a:buChar char="•"/>
            </a:pPr>
            <a:r>
              <a:rPr lang="zh-CN" altLang="en-US" sz="1400" b="1"/>
              <a:t>研究背景：</a:t>
            </a:r>
            <a:r>
              <a:rPr lang="zh-CN" altLang="en-US" sz="1400"/>
              <a:t>心理学研究中常见的</a:t>
            </a:r>
            <a:r>
              <a:rPr lang="en-US" altLang="zh-CN" sz="1400"/>
              <a:t>“</a:t>
            </a:r>
            <a:r>
              <a:rPr lang="zh-CN" altLang="en-US" sz="1400"/>
              <a:t>概念杂乱</a:t>
            </a:r>
            <a:r>
              <a:rPr lang="en-US" altLang="zh-CN" sz="1400"/>
              <a:t>”</a:t>
            </a:r>
            <a:r>
              <a:rPr lang="zh-CN" sz="1400"/>
              <a:t>，</a:t>
            </a:r>
            <a:r>
              <a:rPr lang="zh-CN" altLang="en-US" sz="1400"/>
              <a:t>导致同名量表测量不同构念或异名量表测量相同构念</a:t>
            </a:r>
            <a:endParaRPr lang="zh-CN" altLang="en-US" sz="1400"/>
          </a:p>
          <a:p>
            <a:pPr indent="0">
              <a:buFont typeface="Arial" panose="020B0604020202020204" pitchFamily="34" charset="0"/>
              <a:buNone/>
            </a:pPr>
            <a:r>
              <a:rPr lang="zh-CN" altLang="en-US" sz="1400"/>
              <a:t> </a:t>
            </a:r>
            <a:endParaRPr lang="zh-CN" altLang="en-US" sz="1400"/>
          </a:p>
          <a:p>
            <a:pPr marL="171450" indent="-171450">
              <a:buFont typeface="Arial" panose="020B0604020202020204" pitchFamily="34" charset="0"/>
              <a:buChar char="•"/>
            </a:pPr>
            <a:r>
              <a:rPr lang="zh-CN" altLang="en-US" sz="1400" b="1"/>
              <a:t>方法：</a:t>
            </a:r>
            <a:endParaRPr lang="zh-CN" altLang="en-US" sz="1400" b="1"/>
          </a:p>
          <a:p>
            <a:pPr marL="628650" lvl="1" indent="-171450">
              <a:buFont typeface="Arial" panose="020B0604020202020204" pitchFamily="34" charset="0"/>
              <a:buChar char="•"/>
            </a:pPr>
            <a:r>
              <a:rPr lang="zh-CN" altLang="en-US" sz="1400" b="1"/>
              <a:t>语义嵌入构建：</a:t>
            </a:r>
            <a:r>
              <a:rPr lang="zh-CN" altLang="en-US" sz="1400"/>
              <a:t>收集人格测量量表</a:t>
            </a:r>
            <a:r>
              <a:rPr lang="zh-CN" altLang="en-US" sz="1400" b="1"/>
              <a:t>，</a:t>
            </a:r>
            <a:r>
              <a:rPr lang="zh-CN" altLang="en-US" sz="1400"/>
              <a:t>对</a:t>
            </a:r>
            <a:r>
              <a:rPr lang="en-US" altLang="zh-CN" sz="1400"/>
              <a:t> 4,452 </a:t>
            </a:r>
            <a:r>
              <a:rPr lang="zh-CN" altLang="en-US" sz="1400"/>
              <a:t>个题项、</a:t>
            </a:r>
            <a:r>
              <a:rPr lang="en-US" altLang="zh-CN" sz="1400"/>
              <a:t>459 </a:t>
            </a:r>
            <a:r>
              <a:rPr lang="zh-CN" altLang="en-US" sz="1400"/>
              <a:t>条量表和</a:t>
            </a:r>
            <a:r>
              <a:rPr lang="en-US" altLang="zh-CN" sz="1400"/>
              <a:t> 277 </a:t>
            </a:r>
            <a:r>
              <a:rPr lang="zh-CN" altLang="en-US" sz="1400"/>
              <a:t>个构念标签，使用微调的预训练模型生成题项、量表和标签三类向量表征</a:t>
            </a:r>
            <a:endParaRPr lang="zh-CN" altLang="en-US" sz="1400"/>
          </a:p>
          <a:p>
            <a:pPr marL="628650" lvl="1" indent="-171450">
              <a:buFont typeface="Arial" panose="020B0604020202020204" pitchFamily="34" charset="0"/>
              <a:buChar char="•"/>
            </a:pPr>
            <a:r>
              <a:rPr lang="zh-CN" altLang="en-US" sz="1400" b="1"/>
              <a:t>自动化诊断与重组：</a:t>
            </a:r>
            <a:r>
              <a:rPr lang="zh-CN" altLang="en-US" sz="1400"/>
              <a:t>基于题项、量表、标签两两余弦相似度，设定阈值识别概念混杂</a:t>
            </a:r>
            <a:endParaRPr lang="zh-CN" altLang="en-US" sz="1400"/>
          </a:p>
          <a:p>
            <a:pPr marL="171450" indent="-171450">
              <a:buFont typeface="Arial" panose="020B0604020202020204" pitchFamily="34" charset="0"/>
              <a:buChar char="•"/>
            </a:pPr>
            <a:endParaRPr lang="zh-CN" altLang="en-US" sz="1400"/>
          </a:p>
          <a:p>
            <a:pPr marL="171450" indent="-171450">
              <a:buFont typeface="Arial" panose="020B0604020202020204" pitchFamily="34" charset="0"/>
              <a:buChar char="•"/>
            </a:pPr>
            <a:r>
              <a:rPr lang="zh-CN" altLang="en-US" sz="1400" b="1"/>
              <a:t>核心结果：</a:t>
            </a:r>
            <a:r>
              <a:rPr lang="zh-CN" altLang="en-US" sz="1400"/>
              <a:t>据设定阈值识别</a:t>
            </a:r>
            <a:r>
              <a:rPr lang="en-US" altLang="zh-CN" sz="1400"/>
              <a:t> 340 </a:t>
            </a:r>
            <a:r>
              <a:rPr lang="zh-CN" altLang="en-US" sz="1400"/>
              <a:t>个同名谬误</a:t>
            </a:r>
            <a:r>
              <a:rPr lang="en-US" altLang="zh-CN" sz="1400"/>
              <a:t> </a:t>
            </a:r>
            <a:r>
              <a:rPr lang="zh-CN" altLang="en-US" sz="1400"/>
              <a:t>与</a:t>
            </a:r>
            <a:r>
              <a:rPr lang="en-US" altLang="zh-CN" sz="1400"/>
              <a:t> 164 </a:t>
            </a:r>
            <a:r>
              <a:rPr lang="zh-CN" altLang="en-US" sz="1400"/>
              <a:t>个</a:t>
            </a:r>
            <a:r>
              <a:rPr lang="zh-CN" sz="1400"/>
              <a:t>异名谬误</a:t>
            </a:r>
            <a:endParaRPr lang="zh-CN" sz="1400"/>
          </a:p>
          <a:p>
            <a:pPr marL="171450" indent="-171450">
              <a:buFont typeface="Arial" panose="020B0604020202020204" pitchFamily="34" charset="0"/>
              <a:buChar char="•"/>
            </a:pPr>
            <a:endParaRPr lang="zh-CN" altLang="en-US" sz="1400"/>
          </a:p>
          <a:p>
            <a:pPr marL="171450" indent="-171450">
              <a:buFont typeface="Arial" panose="020B0604020202020204" pitchFamily="34" charset="0"/>
              <a:buChar char="•"/>
            </a:pPr>
            <a:r>
              <a:rPr lang="zh-CN" altLang="en-US" sz="1400" b="1"/>
              <a:t>结论</a:t>
            </a:r>
            <a:r>
              <a:rPr lang="zh-CN" altLang="en-US" sz="1400"/>
              <a:t>：微调大语言模型生成的语义嵌入可以准确复现量表的经典心理计量属性，用于自动识别并</a:t>
            </a:r>
            <a:r>
              <a:rPr lang="zh-CN" sz="1400"/>
              <a:t>谬误。</a:t>
            </a:r>
            <a:endParaRPr lang="zh-CN" sz="1400"/>
          </a:p>
        </p:txBody>
      </p:sp>
      <p:pic>
        <p:nvPicPr>
          <p:cNvPr id="4" name="图片 3"/>
          <p:cNvPicPr>
            <a:picLocks noChangeAspect="1"/>
          </p:cNvPicPr>
          <p:nvPr/>
        </p:nvPicPr>
        <p:blipFill>
          <a:blip r:embed="rId10"/>
          <a:stretch>
            <a:fillRect/>
          </a:stretch>
        </p:blipFill>
        <p:spPr>
          <a:xfrm>
            <a:off x="1503680" y="1861185"/>
            <a:ext cx="5950585" cy="1539875"/>
          </a:xfrm>
          <a:prstGeom prst="rect">
            <a:avLst/>
          </a:prstGeom>
        </p:spPr>
      </p:pic>
      <p:sp>
        <p:nvSpPr>
          <p:cNvPr id="7" name="文本框 6"/>
          <p:cNvSpPr txBox="1"/>
          <p:nvPr/>
        </p:nvSpPr>
        <p:spPr>
          <a:xfrm>
            <a:off x="4290060" y="5910263"/>
            <a:ext cx="5080000" cy="398780"/>
          </a:xfrm>
          <a:prstGeom prst="rect">
            <a:avLst/>
          </a:prstGeom>
        </p:spPr>
        <p:txBody>
          <a:bodyPr>
            <a:spAutoFit/>
          </a:bodyPr>
          <a:p>
            <a:r>
              <a:rPr lang="zh-CN" altLang="en-US" sz="2000" b="1"/>
              <a:t>语义嵌入可以捕捉心理测量属性</a:t>
            </a:r>
            <a:endParaRPr lang="zh-CN" altLang="en-US" sz="2000" b="1"/>
          </a:p>
        </p:txBody>
      </p:sp>
      <p:sp>
        <p:nvSpPr>
          <p:cNvPr id="8" name="文本框 7"/>
          <p:cNvSpPr txBox="1"/>
          <p:nvPr/>
        </p:nvSpPr>
        <p:spPr>
          <a:xfrm>
            <a:off x="1162685" y="6397625"/>
            <a:ext cx="10079355" cy="460375"/>
          </a:xfrm>
          <a:prstGeom prst="rect">
            <a:avLst/>
          </a:prstGeom>
          <a:noFill/>
        </p:spPr>
        <p:txBody>
          <a:bodyPr wrap="square" rtlCol="0">
            <a:spAutoFit/>
          </a:bodyPr>
          <a:p>
            <a:r>
              <a:rPr lang="en-US" altLang="zh-CN" sz="1200"/>
              <a:t>Wulff, D. U., &amp; Mata, R. (2025). Semantic embeddings reveal and address taxonomic incommensurability in psychological measurement. Nature Human Behaviour, 1-11.</a:t>
            </a:r>
            <a:endParaRPr lang="en-US" altLang="zh-CN" sz="1200"/>
          </a:p>
        </p:txBody>
      </p:sp>
      <p:sp>
        <p:nvSpPr>
          <p:cNvPr id="9" name="文本框 8"/>
          <p:cNvSpPr txBox="1"/>
          <p:nvPr/>
        </p:nvSpPr>
        <p:spPr>
          <a:xfrm>
            <a:off x="11500485" y="6436995"/>
            <a:ext cx="691515" cy="368300"/>
          </a:xfrm>
          <a:prstGeom prst="rect">
            <a:avLst/>
          </a:prstGeom>
          <a:noFill/>
        </p:spPr>
        <p:txBody>
          <a:bodyPr wrap="square" rtlCol="0" anchor="t">
            <a:spAutoFit/>
          </a:bodyPr>
          <a:p>
            <a:r>
              <a:rPr lang="en-US" altLang="zh-CN">
                <a:sym typeface="+mn-ea"/>
              </a:rPr>
              <a:t>7</a:t>
            </a:r>
            <a:endParaRPr lang="en-US" altLang="zh-CN">
              <a:sym typeface="+mn-ea"/>
            </a:endParaRPr>
          </a:p>
        </p:txBody>
      </p:sp>
    </p:spTree>
    <p:custDataLst>
      <p:tags r:id="rId11"/>
    </p:custData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2516505" y="2224405"/>
            <a:ext cx="6451600" cy="4421505"/>
          </a:xfrm>
          <a:prstGeom prst="roundRect">
            <a:avLst>
              <a:gd name="adj" fmla="val 8955"/>
            </a:avLst>
          </a:prstGeom>
          <a:gradFill>
            <a:gsLst>
              <a:gs pos="100000">
                <a:schemeClr val="accent5">
                  <a:lumMod val="40000"/>
                  <a:lumOff val="60000"/>
                </a:schemeClr>
              </a:gs>
              <a:gs pos="0">
                <a:schemeClr val="accent6">
                  <a:lumMod val="20000"/>
                  <a:lumOff val="80000"/>
                </a:schemeClr>
              </a:gs>
            </a:gsLst>
            <a:lin ang="396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02"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3" name="矩形 102"/>
          <p:cNvSpPr/>
          <p:nvPr/>
        </p:nvSpPr>
        <p:spPr>
          <a:xfrm>
            <a:off x="9410" y="-5704"/>
            <a:ext cx="12217288" cy="995306"/>
          </a:xfrm>
          <a:prstGeom prst="rect">
            <a:avLst/>
          </a:prstGeom>
          <a:gradFill flip="none" rotWithShape="1">
            <a:gsLst>
              <a:gs pos="79000">
                <a:srgbClr val="692266">
                  <a:alpha val="80000"/>
                </a:srgbClr>
              </a:gs>
              <a:gs pos="46000">
                <a:srgbClr val="580C6E">
                  <a:alpha val="80000"/>
                </a:srgbClr>
              </a:gs>
              <a:gs pos="0">
                <a:srgbClr val="580C6E">
                  <a:lumMod val="100000"/>
                  <a:alpha val="80000"/>
                </a:srgbClr>
              </a:gs>
              <a:gs pos="100000">
                <a:srgbClr val="AC2761">
                  <a:alpha val="80000"/>
                </a:srgb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grpSp>
        <p:nvGrpSpPr>
          <p:cNvPr id="34" name="组合 33"/>
          <p:cNvGrpSpPr/>
          <p:nvPr/>
        </p:nvGrpSpPr>
        <p:grpSpPr>
          <a:xfrm>
            <a:off x="158182" y="168355"/>
            <a:ext cx="2369202" cy="728961"/>
            <a:chOff x="9730702" y="211219"/>
            <a:chExt cx="2374282" cy="701101"/>
          </a:xfrm>
        </p:grpSpPr>
        <p:pic>
          <p:nvPicPr>
            <p:cNvPr id="35" name="图片 34"/>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36" name="图片 35"/>
            <p:cNvPicPr>
              <a:picLocks noChangeAspect="1"/>
            </p:cNvPicPr>
            <p:nvPr/>
          </p:nvPicPr>
          <p:blipFill rotWithShape="1">
            <a:blip r:embed="rId4">
              <a:biLevel thresh="25000"/>
            </a:blip>
            <a:srcRect l="30188"/>
            <a:stretch>
              <a:fillRect/>
            </a:stretch>
          </p:blipFill>
          <p:spPr>
            <a:xfrm>
              <a:off x="10483399" y="211219"/>
              <a:ext cx="1621585" cy="701101"/>
            </a:xfrm>
            <a:prstGeom prst="rect">
              <a:avLst/>
            </a:prstGeom>
          </p:spPr>
        </p:pic>
      </p:grpSp>
      <p:sp>
        <p:nvSpPr>
          <p:cNvPr id="90" name="矩形: 圆角 89"/>
          <p:cNvSpPr/>
          <p:nvPr/>
        </p:nvSpPr>
        <p:spPr>
          <a:xfrm>
            <a:off x="4709583" y="303059"/>
            <a:ext cx="1619140" cy="400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1" name="图形 90" descr="铅笔"/>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92" name="图形 91" descr="烧瓶"/>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93" name="图形 92" descr="显微镜"/>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94" name="图形 93" descr="望远镜"/>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67251" y="348131"/>
            <a:ext cx="307332" cy="307332"/>
          </a:xfrm>
          <a:prstGeom prst="rect">
            <a:avLst/>
          </a:prstGeom>
        </p:spPr>
      </p:pic>
      <p:pic>
        <p:nvPicPr>
          <p:cNvPr id="95" name="图形 94" descr="放大"/>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6" name="文本框 95"/>
          <p:cNvSpPr txBox="1"/>
          <p:nvPr/>
        </p:nvSpPr>
        <p:spPr>
          <a:xfrm>
            <a:off x="3223506" y="303059"/>
            <a:ext cx="1407518" cy="400110"/>
          </a:xfrm>
          <a:prstGeom prst="rect">
            <a:avLst/>
          </a:prstGeom>
          <a:noFill/>
        </p:spPr>
        <p:txBody>
          <a:bodyPr wrap="square" rtlCol="0">
            <a:spAutoFit/>
          </a:bodyPr>
          <a:lstStyle/>
          <a:p>
            <a:pPr>
              <a:defRPr/>
            </a:pPr>
            <a:r>
              <a:rPr lang="zh-CN" altLang="en-US" sz="2000" dirty="0">
                <a:solidFill>
                  <a:schemeClr val="bg1"/>
                </a:solidFill>
                <a:ea typeface="思源黑体 CN Bold" panose="020B0800000000000000" pitchFamily="34" charset="-122"/>
                <a:cs typeface="+mj-cs"/>
              </a:rPr>
              <a:t>研究背景</a:t>
            </a:r>
            <a:endParaRPr lang="zh-CN" altLang="en-US" sz="2000" dirty="0">
              <a:solidFill>
                <a:schemeClr val="bg1"/>
              </a:solidFill>
              <a:ea typeface="思源黑体 CN Bold" panose="020B0800000000000000" pitchFamily="34" charset="-122"/>
              <a:cs typeface="+mj-cs"/>
            </a:endParaRPr>
          </a:p>
        </p:txBody>
      </p:sp>
      <p:sp>
        <p:nvSpPr>
          <p:cNvPr id="97" name="文本框 96"/>
          <p:cNvSpPr txBox="1"/>
          <p:nvPr/>
        </p:nvSpPr>
        <p:spPr>
          <a:xfrm>
            <a:off x="5017646" y="303059"/>
            <a:ext cx="1407518" cy="398780"/>
          </a:xfrm>
          <a:prstGeom prst="rect">
            <a:avLst/>
          </a:prstGeom>
          <a:noFill/>
        </p:spPr>
        <p:txBody>
          <a:bodyPr wrap="square" rtlCol="0">
            <a:spAutoFit/>
          </a:bodyPr>
          <a:lstStyle/>
          <a:p>
            <a:pPr>
              <a:defRPr/>
            </a:pPr>
            <a:r>
              <a:rPr lang="zh-CN" altLang="en-US" sz="2000" dirty="0">
                <a:solidFill>
                  <a:srgbClr val="580C6E"/>
                </a:solidFill>
                <a:ea typeface="思源黑体 CN Bold" panose="020B0800000000000000" pitchFamily="34" charset="-122"/>
                <a:cs typeface="+mj-cs"/>
              </a:rPr>
              <a:t>文献综述</a:t>
            </a:r>
            <a:endParaRPr lang="zh-CN" altLang="en-US" sz="2000" dirty="0">
              <a:solidFill>
                <a:srgbClr val="580C6E"/>
              </a:solidFill>
              <a:ea typeface="思源黑体 CN Bold" panose="020B0800000000000000" pitchFamily="34" charset="-122"/>
              <a:cs typeface="+mj-cs"/>
            </a:endParaRPr>
          </a:p>
        </p:txBody>
      </p:sp>
      <p:sp>
        <p:nvSpPr>
          <p:cNvPr id="98" name="文本框 97"/>
          <p:cNvSpPr txBox="1"/>
          <p:nvPr/>
        </p:nvSpPr>
        <p:spPr>
          <a:xfrm>
            <a:off x="6811786" y="303059"/>
            <a:ext cx="1407518" cy="398780"/>
          </a:xfrm>
          <a:prstGeom prst="rect">
            <a:avLst/>
          </a:prstGeom>
          <a:noFill/>
        </p:spPr>
        <p:txBody>
          <a:bodyPr wrap="square" rtlCol="0">
            <a:spAutoFit/>
          </a:bodyPr>
          <a:lstStyle/>
          <a:p>
            <a:pPr>
              <a:defRPr/>
            </a:pPr>
            <a:r>
              <a:rPr lang="zh-CN" altLang="en-US" sz="2000" dirty="0">
                <a:solidFill>
                  <a:prstClr val="white"/>
                </a:solidFill>
                <a:ea typeface="思源黑体 CN Bold" panose="020B0800000000000000" pitchFamily="34" charset="-122"/>
                <a:cs typeface="+mj-cs"/>
              </a:rPr>
              <a:t>问题提出</a:t>
            </a:r>
            <a:endParaRPr lang="zh-CN" altLang="en-US" sz="2000" dirty="0">
              <a:solidFill>
                <a:prstClr val="white"/>
              </a:solidFill>
              <a:ea typeface="思源黑体 CN Bold" panose="020B0800000000000000" pitchFamily="34" charset="-122"/>
              <a:cs typeface="+mj-cs"/>
            </a:endParaRPr>
          </a:p>
        </p:txBody>
      </p:sp>
      <p:sp>
        <p:nvSpPr>
          <p:cNvPr id="99" name="文本框 98"/>
          <p:cNvSpPr txBox="1"/>
          <p:nvPr/>
        </p:nvSpPr>
        <p:spPr>
          <a:xfrm>
            <a:off x="8605926" y="303059"/>
            <a:ext cx="1407518" cy="398780"/>
          </a:xfrm>
          <a:prstGeom prst="rect">
            <a:avLst/>
          </a:prstGeom>
          <a:noFill/>
        </p:spPr>
        <p:txBody>
          <a:bodyPr wrap="square" rtlCol="0">
            <a:spAutoFit/>
          </a:bodyPr>
          <a:lstStyle/>
          <a:p>
            <a:pPr>
              <a:defRPr/>
            </a:pPr>
            <a:r>
              <a:rPr lang="zh-CN" altLang="en-US" sz="2000" dirty="0">
                <a:solidFill>
                  <a:prstClr val="white"/>
                </a:solidFill>
                <a:ea typeface="思源黑体 CN Bold" panose="020B0800000000000000" pitchFamily="34" charset="-122"/>
                <a:cs typeface="+mj-cs"/>
              </a:rPr>
              <a:t>研究设计</a:t>
            </a:r>
            <a:endParaRPr lang="zh-CN" altLang="en-US" sz="2000" dirty="0">
              <a:solidFill>
                <a:prstClr val="white"/>
              </a:solidFill>
              <a:ea typeface="思源黑体 CN Bold" panose="020B0800000000000000" pitchFamily="34" charset="-122"/>
              <a:cs typeface="+mj-cs"/>
            </a:endParaRPr>
          </a:p>
        </p:txBody>
      </p:sp>
      <p:sp>
        <p:nvSpPr>
          <p:cNvPr id="100" name="文本框 99"/>
          <p:cNvSpPr txBox="1"/>
          <p:nvPr/>
        </p:nvSpPr>
        <p:spPr>
          <a:xfrm>
            <a:off x="10400065" y="303059"/>
            <a:ext cx="1407518" cy="398780"/>
          </a:xfrm>
          <a:prstGeom prst="rect">
            <a:avLst/>
          </a:prstGeom>
          <a:noFill/>
        </p:spPr>
        <p:txBody>
          <a:bodyPr wrap="square" rtlCol="0">
            <a:spAutoFit/>
          </a:bodyPr>
          <a:lstStyle/>
          <a:p>
            <a:pPr>
              <a:defRPr/>
            </a:pPr>
            <a:r>
              <a:rPr lang="zh-CN" altLang="en-US" sz="2000" dirty="0">
                <a:solidFill>
                  <a:prstClr val="white"/>
                </a:solidFill>
                <a:ea typeface="思源黑体 CN Bold" panose="020B0800000000000000" pitchFamily="34" charset="-122"/>
                <a:cs typeface="+mj-cs"/>
              </a:rPr>
              <a:t>研究进展</a:t>
            </a:r>
            <a:endParaRPr lang="zh-CN" altLang="en-US" sz="2000" dirty="0">
              <a:solidFill>
                <a:prstClr val="white"/>
              </a:solidFill>
              <a:ea typeface="思源黑体 CN Bold" panose="020B0800000000000000" pitchFamily="34" charset="-122"/>
              <a:cs typeface="+mj-cs"/>
            </a:endParaRPr>
          </a:p>
        </p:txBody>
      </p:sp>
      <p:sp>
        <p:nvSpPr>
          <p:cNvPr id="101" name="箭头: V 形 100"/>
          <p:cNvSpPr/>
          <p:nvPr/>
        </p:nvSpPr>
        <p:spPr>
          <a:xfrm rot="5400000">
            <a:off x="5427894" y="741296"/>
            <a:ext cx="139368" cy="225295"/>
          </a:xfrm>
          <a:prstGeom prst="chevron">
            <a:avLst>
              <a:gd name="adj" fmla="val 736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文本框 5"/>
          <p:cNvSpPr txBox="1"/>
          <p:nvPr/>
        </p:nvSpPr>
        <p:spPr>
          <a:xfrm>
            <a:off x="2694305" y="2293620"/>
            <a:ext cx="6848475" cy="509905"/>
          </a:xfrm>
          <a:prstGeom prst="rect">
            <a:avLst/>
          </a:prstGeom>
          <a:noFill/>
        </p:spPr>
        <p:txBody>
          <a:bodyPr wrap="square" rtlCol="0">
            <a:noAutofit/>
          </a:bodyPr>
          <a:lstStyle/>
          <a:p>
            <a:r>
              <a:rPr lang="zh-CN" altLang="en-US" sz="1600" b="1" dirty="0">
                <a:latin typeface="微软雅黑" panose="020B0503020204020204" charset="-122"/>
                <a:ea typeface="微软雅黑" panose="020B0503020204020204" charset="-122"/>
                <a:cs typeface="微软雅黑" panose="020B0503020204020204" charset="-122"/>
                <a:sym typeface="+mn-ea"/>
              </a:rPr>
              <a:t>HappyDB: </a:t>
            </a:r>
            <a:endParaRPr lang="zh-CN" altLang="en-US" sz="1600" b="1" dirty="0">
              <a:latin typeface="微软雅黑" panose="020B0503020204020204" charset="-122"/>
              <a:ea typeface="微软雅黑" panose="020B0503020204020204" charset="-122"/>
              <a:cs typeface="微软雅黑" panose="020B0503020204020204" charset="-122"/>
              <a:sym typeface="+mn-ea"/>
            </a:endParaRPr>
          </a:p>
          <a:p>
            <a:r>
              <a:rPr lang="zh-CN" altLang="en-US" sz="1600" b="1" dirty="0">
                <a:latin typeface="微软雅黑" panose="020B0503020204020204" charset="-122"/>
                <a:ea typeface="微软雅黑" panose="020B0503020204020204" charset="-122"/>
                <a:cs typeface="微软雅黑" panose="020B0503020204020204" charset="-122"/>
                <a:sym typeface="+mn-ea"/>
              </a:rPr>
              <a:t>十万条众包的幸福时刻数据库</a:t>
            </a:r>
            <a:endParaRPr lang="zh-CN" altLang="en-US" sz="1600" b="1" dirty="0">
              <a:latin typeface="微软雅黑" panose="020B0503020204020204" charset="-122"/>
              <a:ea typeface="微软雅黑" panose="020B0503020204020204" charset="-122"/>
              <a:cs typeface="微软雅黑" panose="020B0503020204020204" charset="-122"/>
              <a:sym typeface="+mn-ea"/>
            </a:endParaRPr>
          </a:p>
        </p:txBody>
      </p:sp>
      <p:grpSp>
        <p:nvGrpSpPr>
          <p:cNvPr id="2" name="组合 1"/>
          <p:cNvGrpSpPr/>
          <p:nvPr/>
        </p:nvGrpSpPr>
        <p:grpSpPr>
          <a:xfrm>
            <a:off x="909273" y="1141871"/>
            <a:ext cx="10203532" cy="398780"/>
            <a:chOff x="4940300" y="3513623"/>
            <a:chExt cx="13484028" cy="526989"/>
          </a:xfrm>
        </p:grpSpPr>
        <p:grpSp>
          <p:nvGrpSpPr>
            <p:cNvPr id="3" name="组合 2"/>
            <p:cNvGrpSpPr/>
            <p:nvPr/>
          </p:nvGrpSpPr>
          <p:grpSpPr>
            <a:xfrm>
              <a:off x="4940300" y="3581780"/>
              <a:ext cx="361950" cy="254002"/>
              <a:chOff x="4940300" y="3428999"/>
              <a:chExt cx="457202" cy="254002"/>
            </a:xfrm>
          </p:grpSpPr>
          <p:sp>
            <p:nvSpPr>
              <p:cNvPr id="47" name="箭头: V 形 46"/>
              <p:cNvSpPr/>
              <p:nvPr/>
            </p:nvSpPr>
            <p:spPr>
              <a:xfrm>
                <a:off x="4940300" y="3429000"/>
                <a:ext cx="254001" cy="254001"/>
              </a:xfrm>
              <a:prstGeom prst="chevron">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tx1"/>
                  </a:solidFill>
                </a:endParaRPr>
              </a:p>
            </p:txBody>
          </p:sp>
          <p:sp>
            <p:nvSpPr>
              <p:cNvPr id="48" name="箭头: V 形 47"/>
              <p:cNvSpPr/>
              <p:nvPr/>
            </p:nvSpPr>
            <p:spPr>
              <a:xfrm>
                <a:off x="5143501" y="3428999"/>
                <a:ext cx="254001" cy="254001"/>
              </a:xfrm>
              <a:prstGeom prst="chevron">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tx1"/>
                  </a:solidFill>
                </a:endParaRPr>
              </a:p>
            </p:txBody>
          </p:sp>
        </p:grpSp>
        <p:cxnSp>
          <p:nvCxnSpPr>
            <p:cNvPr id="45" name="直接连接符 44"/>
            <p:cNvCxnSpPr/>
            <p:nvPr/>
          </p:nvCxnSpPr>
          <p:spPr>
            <a:xfrm>
              <a:off x="4940300" y="3962782"/>
              <a:ext cx="13484028" cy="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5302250" y="3513623"/>
              <a:ext cx="2591315" cy="526989"/>
            </a:xfrm>
            <a:prstGeom prst="rect">
              <a:avLst/>
            </a:prstGeom>
          </p:spPr>
          <p:txBody>
            <a:bodyPr wrap="none">
              <a:spAutoFit/>
            </a:bodyPr>
            <a:p>
              <a:r>
                <a:rPr lang="zh-CN" altLang="en-US" sz="2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幸福感事件研究</a:t>
              </a:r>
              <a:endParaRPr lang="zh-CN" altLang="en-US" sz="2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4" name="文本框 3"/>
          <p:cNvSpPr txBox="1"/>
          <p:nvPr/>
        </p:nvSpPr>
        <p:spPr>
          <a:xfrm>
            <a:off x="2732405" y="2841308"/>
            <a:ext cx="5080000" cy="275590"/>
          </a:xfrm>
          <a:prstGeom prst="rect">
            <a:avLst/>
          </a:prstGeom>
        </p:spPr>
        <p:txBody>
          <a:bodyPr>
            <a:spAutoFit/>
          </a:bodyPr>
          <a:p>
            <a:r>
              <a:rPr sz="1200"/>
              <a:t>Asai et al., 2018 | LREC</a:t>
            </a:r>
            <a:endParaRPr sz="1200"/>
          </a:p>
        </p:txBody>
      </p:sp>
      <p:sp>
        <p:nvSpPr>
          <p:cNvPr id="8" name="文本框 7"/>
          <p:cNvSpPr txBox="1"/>
          <p:nvPr/>
        </p:nvSpPr>
        <p:spPr>
          <a:xfrm>
            <a:off x="2694305" y="3117215"/>
            <a:ext cx="7397750" cy="3138170"/>
          </a:xfrm>
          <a:prstGeom prst="rect">
            <a:avLst/>
          </a:prstGeom>
          <a:noFill/>
        </p:spPr>
        <p:txBody>
          <a:bodyPr wrap="square" rtlCol="0">
            <a:spAutoFit/>
          </a:bodyPr>
          <a:p>
            <a:r>
              <a:rPr lang="zh-CN" altLang="en-US" sz="1400" b="1"/>
              <a:t>🎯 研究贡献</a:t>
            </a:r>
            <a:endParaRPr lang="zh-CN" altLang="en-US" sz="1400" b="1"/>
          </a:p>
          <a:p>
            <a:endParaRPr lang="zh-CN" altLang="en-US" sz="1200"/>
          </a:p>
          <a:p>
            <a:r>
              <a:rPr lang="zh-CN" altLang="en-US" sz="1200"/>
              <a:t>数据规模: 100,000条快乐时刻文本</a:t>
            </a:r>
            <a:endParaRPr lang="zh-CN" altLang="en-US" sz="1200"/>
          </a:p>
          <a:p>
            <a:r>
              <a:rPr lang="zh-CN" altLang="en-US" sz="1200"/>
              <a:t>众包来源: Amazon Mechanical Turk</a:t>
            </a:r>
            <a:endParaRPr lang="zh-CN" altLang="en-US" sz="1200"/>
          </a:p>
          <a:p>
            <a:r>
              <a:rPr lang="zh-CN" altLang="en-US" sz="1200"/>
              <a:t>时间跨度: 24小时 </a:t>
            </a:r>
            <a:r>
              <a:rPr lang="en-US" altLang="zh-CN" sz="1200"/>
              <a:t>+</a:t>
            </a:r>
            <a:r>
              <a:rPr lang="zh-CN" altLang="en-US" sz="1200"/>
              <a:t> 3个月回忆期</a:t>
            </a:r>
            <a:endParaRPr lang="zh-CN" altLang="en-US" sz="1200"/>
          </a:p>
          <a:p>
            <a:endParaRPr lang="zh-CN" altLang="en-US" sz="1200"/>
          </a:p>
          <a:p>
            <a:r>
              <a:rPr lang="zh-CN" altLang="en-US" sz="1400" b="1"/>
              <a:t>📋 数据特征</a:t>
            </a:r>
            <a:endParaRPr lang="zh-CN" altLang="en-US" sz="1400" b="1"/>
          </a:p>
          <a:p>
            <a:endParaRPr lang="zh-CN" altLang="en-US" sz="1200"/>
          </a:p>
          <a:p>
            <a:r>
              <a:rPr lang="zh-CN" altLang="en-US" sz="1200"/>
              <a:t>平均长度: 19.66词/条</a:t>
            </a:r>
            <a:endParaRPr lang="zh-CN" altLang="en-US" sz="1200"/>
          </a:p>
          <a:p>
            <a:r>
              <a:rPr lang="zh-CN" altLang="en-US" sz="1200"/>
              <a:t>参与者: 10,843名不同用户</a:t>
            </a:r>
            <a:endParaRPr lang="zh-CN" altLang="en-US" sz="1200"/>
          </a:p>
          <a:p>
            <a:r>
              <a:rPr lang="zh-CN" altLang="en-US" sz="1200"/>
              <a:t>人口统计: 性别、年龄、婚姻、育儿状态</a:t>
            </a:r>
            <a:endParaRPr lang="zh-CN" altLang="en-US" sz="1200"/>
          </a:p>
          <a:p>
            <a:endParaRPr lang="zh-CN" altLang="en-US" sz="1200"/>
          </a:p>
          <a:p>
            <a:r>
              <a:rPr lang="zh-CN" altLang="en-US" sz="1400" b="1"/>
              <a:t>🔍 初步分析</a:t>
            </a:r>
            <a:endParaRPr lang="zh-CN" altLang="en-US" sz="1400" b="1"/>
          </a:p>
          <a:p>
            <a:endParaRPr lang="zh-CN" altLang="en-US" sz="1200"/>
          </a:p>
          <a:p>
            <a:r>
              <a:rPr lang="zh-CN" altLang="en-US" sz="1200"/>
              <a:t>9大主题: 人际关系、家庭、食物、工作等</a:t>
            </a:r>
            <a:endParaRPr lang="zh-CN" altLang="en-US" sz="1200"/>
          </a:p>
          <a:p>
            <a:r>
              <a:rPr lang="zh-CN" altLang="en-US" sz="1200"/>
              <a:t>语言现象: 词汇分布、情感表达模式</a:t>
            </a:r>
            <a:endParaRPr lang="zh-CN" altLang="en-US" sz="1200"/>
          </a:p>
        </p:txBody>
      </p:sp>
      <p:sp>
        <p:nvSpPr>
          <p:cNvPr id="10" name="文本框 9"/>
          <p:cNvSpPr txBox="1"/>
          <p:nvPr/>
        </p:nvSpPr>
        <p:spPr>
          <a:xfrm>
            <a:off x="744220" y="1629093"/>
            <a:ext cx="5080000" cy="398780"/>
          </a:xfrm>
          <a:prstGeom prst="rect">
            <a:avLst/>
          </a:prstGeom>
        </p:spPr>
        <p:txBody>
          <a:bodyPr>
            <a:spAutoFit/>
          </a:bodyPr>
          <a:p>
            <a:r>
              <a:rPr lang="zh-CN" altLang="en-US" sz="2000" b="1">
                <a:latin typeface="微软雅黑" panose="020B0503020204020204" charset="-122"/>
                <a:ea typeface="微软雅黑" panose="020B0503020204020204" charset="-122"/>
              </a:rPr>
              <a:t>幸福事件众包数据库与分析</a:t>
            </a:r>
            <a:endParaRPr lang="zh-CN" altLang="en-US" sz="2000" b="1">
              <a:latin typeface="微软雅黑" panose="020B0503020204020204" charset="-122"/>
              <a:ea typeface="微软雅黑" panose="020B0503020204020204" charset="-122"/>
            </a:endParaRPr>
          </a:p>
        </p:txBody>
      </p:sp>
      <p:pic>
        <p:nvPicPr>
          <p:cNvPr id="12" name="图片 11"/>
          <p:cNvPicPr>
            <a:picLocks noChangeAspect="1"/>
          </p:cNvPicPr>
          <p:nvPr/>
        </p:nvPicPr>
        <p:blipFill>
          <a:blip r:embed="rId10"/>
          <a:stretch>
            <a:fillRect/>
          </a:stretch>
        </p:blipFill>
        <p:spPr>
          <a:xfrm>
            <a:off x="5742940" y="3020695"/>
            <a:ext cx="2891790" cy="2148840"/>
          </a:xfrm>
          <a:prstGeom prst="rect">
            <a:avLst/>
          </a:prstGeom>
        </p:spPr>
      </p:pic>
      <p:sp>
        <p:nvSpPr>
          <p:cNvPr id="13" name="文本框 12"/>
          <p:cNvSpPr txBox="1"/>
          <p:nvPr/>
        </p:nvSpPr>
        <p:spPr>
          <a:xfrm>
            <a:off x="5742940" y="5266690"/>
            <a:ext cx="3180080" cy="937260"/>
          </a:xfrm>
          <a:prstGeom prst="rect">
            <a:avLst/>
          </a:prstGeom>
          <a:noFill/>
        </p:spPr>
        <p:txBody>
          <a:bodyPr wrap="square" rtlCol="0">
            <a:spAutoFit/>
          </a:bodyPr>
          <a:p>
            <a:r>
              <a:rPr lang="zh-CN" altLang="en-US" sz="1100" b="1"/>
              <a:t>数据实例</a:t>
            </a:r>
            <a:r>
              <a:rPr lang="zh-CN" altLang="en-US" sz="1100"/>
              <a:t>：</a:t>
            </a:r>
            <a:endParaRPr lang="zh-CN" altLang="en-US" sz="1100"/>
          </a:p>
          <a:p>
            <a:pPr marL="285750" indent="-285750">
              <a:buFont typeface="Arial" panose="020B0604020202020204" pitchFamily="34" charset="0"/>
              <a:buChar char="•"/>
            </a:pPr>
            <a:r>
              <a:rPr lang="zh-CN" altLang="en-US" sz="1100"/>
              <a:t> Today my mom called me and told me of her plans to visit me on my birthday.</a:t>
            </a:r>
            <a:endParaRPr lang="zh-CN" altLang="en-US" sz="1100"/>
          </a:p>
          <a:p>
            <a:pPr marL="285750" indent="-285750">
              <a:buFont typeface="Arial" panose="020B0604020202020204" pitchFamily="34" charset="0"/>
              <a:buChar char="•"/>
            </a:pPr>
            <a:r>
              <a:rPr lang="zh-CN" altLang="en-US" sz="1100"/>
              <a:t> i arrange a trip with my parents and went to kashmir</a:t>
            </a:r>
            <a:endParaRPr lang="zh-CN" altLang="en-US" sz="1100"/>
          </a:p>
        </p:txBody>
      </p:sp>
      <p:sp>
        <p:nvSpPr>
          <p:cNvPr id="11" name="文本框 10"/>
          <p:cNvSpPr txBox="1"/>
          <p:nvPr/>
        </p:nvSpPr>
        <p:spPr>
          <a:xfrm>
            <a:off x="2672080" y="6206490"/>
            <a:ext cx="6098540" cy="922020"/>
          </a:xfrm>
          <a:prstGeom prst="rect">
            <a:avLst/>
          </a:prstGeom>
          <a:noFill/>
        </p:spPr>
        <p:txBody>
          <a:bodyPr wrap="square" rtlCol="0">
            <a:spAutoFit/>
          </a:bodyPr>
          <a:p>
            <a:r>
              <a:rPr lang="zh-CN" altLang="en-US" sz="900">
                <a:sym typeface="+mn-ea"/>
              </a:rPr>
              <a:t>Asai, A., Evensen, S., Golshan, B., Halevy, A., Li, V., Lopatenko, A., ... &amp; Xu, Y. (2018). Happydb: A corpus of 100,000 crowdsourced happy moments. arXiv preprint arXiv:1801.07746.</a:t>
            </a:r>
            <a:endParaRPr lang="zh-CN" altLang="en-US" sz="900">
              <a:sym typeface="+mn-ea"/>
            </a:endParaRPr>
          </a:p>
          <a:p>
            <a:endParaRPr lang="zh-CN" altLang="en-US"/>
          </a:p>
          <a:p>
            <a:endParaRPr lang="zh-CN" altLang="en-US"/>
          </a:p>
        </p:txBody>
      </p:sp>
      <p:sp>
        <p:nvSpPr>
          <p:cNvPr id="17" name="文本框 16"/>
          <p:cNvSpPr txBox="1"/>
          <p:nvPr/>
        </p:nvSpPr>
        <p:spPr>
          <a:xfrm>
            <a:off x="11500485" y="6436995"/>
            <a:ext cx="691515" cy="368300"/>
          </a:xfrm>
          <a:prstGeom prst="rect">
            <a:avLst/>
          </a:prstGeom>
          <a:noFill/>
        </p:spPr>
        <p:txBody>
          <a:bodyPr wrap="square" rtlCol="0" anchor="t">
            <a:spAutoFit/>
          </a:bodyPr>
          <a:p>
            <a:r>
              <a:rPr lang="en-US" altLang="zh-CN">
                <a:sym typeface="+mn-ea"/>
              </a:rPr>
              <a:t>8</a:t>
            </a:r>
            <a:endParaRPr lang="en-US" altLang="zh-CN">
              <a:sym typeface="+mn-ea"/>
            </a:endParaRPr>
          </a:p>
        </p:txBody>
      </p:sp>
    </p:spTree>
    <p:custDataLst>
      <p:tags r:id="rId11"/>
    </p:custData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7748" y="-15896"/>
            <a:ext cx="12227495" cy="6873896"/>
          </a:xfrm>
          <a:prstGeom prst="rect">
            <a:avLst/>
          </a:prstGeom>
          <a:gradFill flip="none" rotWithShape="1">
            <a:gsLst>
              <a:gs pos="100000">
                <a:srgbClr val="992164"/>
              </a:gs>
              <a:gs pos="73000">
                <a:srgbClr val="7A1769"/>
              </a:gs>
              <a:gs pos="0">
                <a:srgbClr val="580C6E"/>
              </a:gs>
              <a:gs pos="100000">
                <a:srgbClr val="AC276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09" name="组合 108"/>
          <p:cNvGrpSpPr/>
          <p:nvPr/>
        </p:nvGrpSpPr>
        <p:grpSpPr>
          <a:xfrm>
            <a:off x="9550515" y="287953"/>
            <a:ext cx="2246965" cy="691351"/>
            <a:chOff x="9730702" y="211219"/>
            <a:chExt cx="2374282" cy="701101"/>
          </a:xfrm>
        </p:grpSpPr>
        <p:pic>
          <p:nvPicPr>
            <p:cNvPr id="110" name="图片 109"/>
            <p:cNvPicPr>
              <a:picLocks noChangeAspect="1"/>
            </p:cNvPicPr>
            <p:nvPr userDrawn="1"/>
          </p:nvPicPr>
          <p:blipFill>
            <a:blip r:embed="rId1" cstate="print">
              <a:lum bright="70000" contrast="-70000"/>
              <a:extLst>
                <a:ext uri="{BEBA8EAE-BF5A-486C-A8C5-ECC9F3942E4B}">
                  <a14:imgProps xmlns:a14="http://schemas.microsoft.com/office/drawing/2010/main">
                    <a14:imgLayer r:embed="rId2">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111" name="图片 110"/>
            <p:cNvPicPr>
              <a:picLocks noChangeAspect="1"/>
            </p:cNvPicPr>
            <p:nvPr/>
          </p:nvPicPr>
          <p:blipFill rotWithShape="1">
            <a:blip r:embed="rId3">
              <a:biLevel thresh="25000"/>
            </a:blip>
            <a:srcRect l="30188"/>
            <a:stretch>
              <a:fillRect/>
            </a:stretch>
          </p:blipFill>
          <p:spPr>
            <a:xfrm>
              <a:off x="10483399" y="211219"/>
              <a:ext cx="1621585" cy="701101"/>
            </a:xfrm>
            <a:prstGeom prst="rect">
              <a:avLst/>
            </a:prstGeom>
          </p:spPr>
        </p:pic>
      </p:grpSp>
      <p:sp>
        <p:nvSpPr>
          <p:cNvPr id="116" name="文本框 115"/>
          <p:cNvSpPr txBox="1"/>
          <p:nvPr/>
        </p:nvSpPr>
        <p:spPr>
          <a:xfrm>
            <a:off x="977223" y="2327931"/>
            <a:ext cx="8793417" cy="110680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6600" b="1" dirty="0">
                <a:solidFill>
                  <a:prstClr val="white"/>
                </a:solidFill>
                <a:ea typeface="思源黑体 CN Bold" panose="020B0800000000000000" pitchFamily="34" charset="-122"/>
                <a:cs typeface="+mj-cs"/>
              </a:rPr>
              <a:t>0</a:t>
            </a:r>
            <a:r>
              <a:rPr lang="en-US" altLang="zh-CN" sz="6600" b="1" dirty="0">
                <a:solidFill>
                  <a:prstClr val="white"/>
                </a:solidFill>
                <a:ea typeface="思源黑体 CN Bold" panose="020B0800000000000000" pitchFamily="34" charset="-122"/>
                <a:cs typeface="+mj-cs"/>
              </a:rPr>
              <a:t>3</a:t>
            </a:r>
            <a:r>
              <a:rPr lang="en-US" altLang="zh-CN" sz="6600" b="1" dirty="0">
                <a:solidFill>
                  <a:prstClr val="white"/>
                </a:solidFill>
                <a:ea typeface="思源黑体 CN Bold" panose="020B0800000000000000" pitchFamily="34" charset="-122"/>
                <a:cs typeface="+mj-cs"/>
              </a:rPr>
              <a:t>   </a:t>
            </a:r>
            <a:r>
              <a:rPr lang="zh-CN" altLang="en-US" sz="6600" b="1" dirty="0">
                <a:solidFill>
                  <a:prstClr val="white"/>
                </a:solidFill>
                <a:ea typeface="思源黑体 CN Bold" panose="020B0800000000000000" pitchFamily="34" charset="-122"/>
                <a:cs typeface="+mj-cs"/>
              </a:rPr>
              <a:t>问题提出</a:t>
            </a:r>
            <a:endParaRPr lang="zh-CN" altLang="en-US" sz="6600" b="1" dirty="0">
              <a:solidFill>
                <a:prstClr val="white"/>
              </a:solidFill>
              <a:ea typeface="思源黑体 CN Bold" panose="020B0800000000000000" pitchFamily="34" charset="-122"/>
              <a:cs typeface="+mj-cs"/>
            </a:endParaRPr>
          </a:p>
        </p:txBody>
      </p:sp>
      <p:grpSp>
        <p:nvGrpSpPr>
          <p:cNvPr id="34" name="图形 10"/>
          <p:cNvGrpSpPr/>
          <p:nvPr/>
        </p:nvGrpSpPr>
        <p:grpSpPr>
          <a:xfrm rot="1911398" flipH="1">
            <a:off x="-6739926" y="718486"/>
            <a:ext cx="18785954" cy="9463205"/>
            <a:chOff x="1364551" y="1662116"/>
            <a:chExt cx="9464325" cy="3530151"/>
          </a:xfrm>
          <a:noFill/>
        </p:grpSpPr>
        <p:sp>
          <p:nvSpPr>
            <p:cNvPr id="35" name="任意多边形: 形状 34"/>
            <p:cNvSpPr/>
            <p:nvPr/>
          </p:nvSpPr>
          <p:spPr>
            <a:xfrm>
              <a:off x="1364551" y="3777993"/>
              <a:ext cx="9464325" cy="1414274"/>
            </a:xfrm>
            <a:custGeom>
              <a:avLst/>
              <a:gdLst>
                <a:gd name="connsiteX0" fmla="*/ 0 w 9464325"/>
                <a:gd name="connsiteY0" fmla="*/ 1414275 h 1414274"/>
                <a:gd name="connsiteX1" fmla="*/ 3078766 w 9464325"/>
                <a:gd name="connsiteY1" fmla="*/ 426056 h 1414274"/>
                <a:gd name="connsiteX2" fmla="*/ 6081522 w 9464325"/>
                <a:gd name="connsiteY2" fmla="*/ 920213 h 1414274"/>
                <a:gd name="connsiteX3" fmla="*/ 9464326 w 9464325"/>
                <a:gd name="connsiteY3" fmla="*/ 46008 h 1414274"/>
              </a:gdLst>
              <a:ahLst/>
              <a:cxnLst>
                <a:cxn ang="0">
                  <a:pos x="connsiteX0" y="connsiteY0"/>
                </a:cxn>
                <a:cxn ang="0">
                  <a:pos x="connsiteX1" y="connsiteY1"/>
                </a:cxn>
                <a:cxn ang="0">
                  <a:pos x="connsiteX2" y="connsiteY2"/>
                </a:cxn>
                <a:cxn ang="0">
                  <a:pos x="connsiteX3" y="connsiteY3"/>
                </a:cxn>
              </a:cxnLst>
              <a:rect l="l" t="t" r="r" b="b"/>
              <a:pathLst>
                <a:path w="9464325" h="1414274">
                  <a:moveTo>
                    <a:pt x="0" y="1414275"/>
                  </a:moveTo>
                  <a:cubicBezTo>
                    <a:pt x="0" y="1414275"/>
                    <a:pt x="1824419" y="312042"/>
                    <a:pt x="3078766" y="426056"/>
                  </a:cubicBezTo>
                  <a:cubicBezTo>
                    <a:pt x="4184618" y="526545"/>
                    <a:pt x="4763834" y="1160910"/>
                    <a:pt x="6081522" y="920213"/>
                  </a:cubicBezTo>
                  <a:cubicBezTo>
                    <a:pt x="7029831" y="746953"/>
                    <a:pt x="8235410" y="-220025"/>
                    <a:pt x="9464326" y="4600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60" name="任意多边形: 形状 59"/>
            <p:cNvSpPr/>
            <p:nvPr/>
          </p:nvSpPr>
          <p:spPr>
            <a:xfrm>
              <a:off x="1385887" y="3686296"/>
              <a:ext cx="9428702" cy="1351094"/>
            </a:xfrm>
            <a:custGeom>
              <a:avLst/>
              <a:gdLst>
                <a:gd name="connsiteX0" fmla="*/ 0 w 9428702"/>
                <a:gd name="connsiteY0" fmla="*/ 1351095 h 1351094"/>
                <a:gd name="connsiteX1" fmla="*/ 3014282 w 9428702"/>
                <a:gd name="connsiteY1" fmla="*/ 411263 h 1351094"/>
                <a:gd name="connsiteX2" fmla="*/ 6063139 w 9428702"/>
                <a:gd name="connsiteY2" fmla="*/ 975619 h 1351094"/>
                <a:gd name="connsiteX3" fmla="*/ 9428702 w 9428702"/>
                <a:gd name="connsiteY3" fmla="*/ 43788 h 1351094"/>
              </a:gdLst>
              <a:ahLst/>
              <a:cxnLst>
                <a:cxn ang="0">
                  <a:pos x="connsiteX0" y="connsiteY0"/>
                </a:cxn>
                <a:cxn ang="0">
                  <a:pos x="connsiteX1" y="connsiteY1"/>
                </a:cxn>
                <a:cxn ang="0">
                  <a:pos x="connsiteX2" y="connsiteY2"/>
                </a:cxn>
                <a:cxn ang="0">
                  <a:pos x="connsiteX3" y="connsiteY3"/>
                </a:cxn>
              </a:cxnLst>
              <a:rect l="l" t="t" r="r" b="b"/>
              <a:pathLst>
                <a:path w="9428702" h="1351094">
                  <a:moveTo>
                    <a:pt x="0" y="1351095"/>
                  </a:moveTo>
                  <a:cubicBezTo>
                    <a:pt x="0" y="1351095"/>
                    <a:pt x="1769840" y="284390"/>
                    <a:pt x="3014282" y="411263"/>
                  </a:cubicBezTo>
                  <a:cubicBezTo>
                    <a:pt x="4125754" y="528516"/>
                    <a:pt x="4762024" y="1211934"/>
                    <a:pt x="6063139" y="975619"/>
                  </a:cubicBezTo>
                  <a:cubicBezTo>
                    <a:pt x="7011639" y="803788"/>
                    <a:pt x="8199692" y="-222245"/>
                    <a:pt x="9428702" y="4378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61" name="任意多边形: 形状 60"/>
            <p:cNvSpPr/>
            <p:nvPr/>
          </p:nvSpPr>
          <p:spPr>
            <a:xfrm>
              <a:off x="1407128" y="3594367"/>
              <a:ext cx="9392983" cy="1288052"/>
            </a:xfrm>
            <a:custGeom>
              <a:avLst/>
              <a:gdLst>
                <a:gd name="connsiteX0" fmla="*/ 0 w 9392983"/>
                <a:gd name="connsiteY0" fmla="*/ 1288053 h 1288052"/>
                <a:gd name="connsiteX1" fmla="*/ 2949798 w 9392983"/>
                <a:gd name="connsiteY1" fmla="*/ 396513 h 1288052"/>
                <a:gd name="connsiteX2" fmla="*/ 6044661 w 9392983"/>
                <a:gd name="connsiteY2" fmla="*/ 1031163 h 1288052"/>
                <a:gd name="connsiteX3" fmla="*/ 9392983 w 9392983"/>
                <a:gd name="connsiteY3" fmla="*/ 41802 h 1288052"/>
              </a:gdLst>
              <a:ahLst/>
              <a:cxnLst>
                <a:cxn ang="0">
                  <a:pos x="connsiteX0" y="connsiteY0"/>
                </a:cxn>
                <a:cxn ang="0">
                  <a:pos x="connsiteX1" y="connsiteY1"/>
                </a:cxn>
                <a:cxn ang="0">
                  <a:pos x="connsiteX2" y="connsiteY2"/>
                </a:cxn>
                <a:cxn ang="0">
                  <a:pos x="connsiteX3" y="connsiteY3"/>
                </a:cxn>
              </a:cxnLst>
              <a:rect l="l" t="t" r="r" b="b"/>
              <a:pathLst>
                <a:path w="9392983" h="1288052">
                  <a:moveTo>
                    <a:pt x="0" y="1288053"/>
                  </a:moveTo>
                  <a:cubicBezTo>
                    <a:pt x="0" y="1288053"/>
                    <a:pt x="1715643" y="252780"/>
                    <a:pt x="2949798" y="396513"/>
                  </a:cubicBezTo>
                  <a:cubicBezTo>
                    <a:pt x="4067270" y="526719"/>
                    <a:pt x="4760119" y="1263002"/>
                    <a:pt x="6044661" y="1031163"/>
                  </a:cubicBezTo>
                  <a:cubicBezTo>
                    <a:pt x="6993446" y="860666"/>
                    <a:pt x="8163973" y="-224327"/>
                    <a:pt x="9392983" y="41802"/>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62" name="任意多边形: 形状 61"/>
            <p:cNvSpPr/>
            <p:nvPr/>
          </p:nvSpPr>
          <p:spPr>
            <a:xfrm>
              <a:off x="1428464" y="3502412"/>
              <a:ext cx="9357169" cy="1225130"/>
            </a:xfrm>
            <a:custGeom>
              <a:avLst/>
              <a:gdLst>
                <a:gd name="connsiteX0" fmla="*/ 0 w 9357169"/>
                <a:gd name="connsiteY0" fmla="*/ 1225131 h 1225130"/>
                <a:gd name="connsiteX1" fmla="*/ 2885218 w 9357169"/>
                <a:gd name="connsiteY1" fmla="*/ 381978 h 1225130"/>
                <a:gd name="connsiteX2" fmla="*/ 6026182 w 9357169"/>
                <a:gd name="connsiteY2" fmla="*/ 1086923 h 1225130"/>
                <a:gd name="connsiteX3" fmla="*/ 9357169 w 9357169"/>
                <a:gd name="connsiteY3" fmla="*/ 39935 h 1225130"/>
              </a:gdLst>
              <a:ahLst/>
              <a:cxnLst>
                <a:cxn ang="0">
                  <a:pos x="connsiteX0" y="connsiteY0"/>
                </a:cxn>
                <a:cxn ang="0">
                  <a:pos x="connsiteX1" y="connsiteY1"/>
                </a:cxn>
                <a:cxn ang="0">
                  <a:pos x="connsiteX2" y="connsiteY2"/>
                </a:cxn>
                <a:cxn ang="0">
                  <a:pos x="connsiteX3" y="connsiteY3"/>
                </a:cxn>
              </a:cxnLst>
              <a:rect l="l" t="t" r="r" b="b"/>
              <a:pathLst>
                <a:path w="9357169" h="1225130">
                  <a:moveTo>
                    <a:pt x="0" y="1225131"/>
                  </a:moveTo>
                  <a:cubicBezTo>
                    <a:pt x="0" y="1225131"/>
                    <a:pt x="1661255" y="223672"/>
                    <a:pt x="2885218" y="381978"/>
                  </a:cubicBezTo>
                  <a:cubicBezTo>
                    <a:pt x="4008596" y="527330"/>
                    <a:pt x="4758214" y="1314190"/>
                    <a:pt x="6026182" y="1086923"/>
                  </a:cubicBezTo>
                  <a:cubicBezTo>
                    <a:pt x="6975158" y="917855"/>
                    <a:pt x="8128254" y="-226098"/>
                    <a:pt x="9357169" y="39935"/>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63" name="任意多边形: 形状 62"/>
            <p:cNvSpPr/>
            <p:nvPr/>
          </p:nvSpPr>
          <p:spPr>
            <a:xfrm>
              <a:off x="1449800" y="3410088"/>
              <a:ext cx="9321545" cy="1180334"/>
            </a:xfrm>
            <a:custGeom>
              <a:avLst/>
              <a:gdLst>
                <a:gd name="connsiteX0" fmla="*/ 0 w 9321545"/>
                <a:gd name="connsiteY0" fmla="*/ 1162484 h 1180334"/>
                <a:gd name="connsiteX1" fmla="*/ 2820734 w 9321545"/>
                <a:gd name="connsiteY1" fmla="*/ 367717 h 1180334"/>
                <a:gd name="connsiteX2" fmla="*/ 6007799 w 9321545"/>
                <a:gd name="connsiteY2" fmla="*/ 1142862 h 1180334"/>
                <a:gd name="connsiteX3" fmla="*/ 9321546 w 9321545"/>
                <a:gd name="connsiteY3" fmla="*/ 38248 h 1180334"/>
              </a:gdLst>
              <a:ahLst/>
              <a:cxnLst>
                <a:cxn ang="0">
                  <a:pos x="connsiteX0" y="connsiteY0"/>
                </a:cxn>
                <a:cxn ang="0">
                  <a:pos x="connsiteX1" y="connsiteY1"/>
                </a:cxn>
                <a:cxn ang="0">
                  <a:pos x="connsiteX2" y="connsiteY2"/>
                </a:cxn>
                <a:cxn ang="0">
                  <a:pos x="connsiteX3" y="connsiteY3"/>
                </a:cxn>
              </a:cxnLst>
              <a:rect l="l" t="t" r="r" b="b"/>
              <a:pathLst>
                <a:path w="9321545" h="1180334">
                  <a:moveTo>
                    <a:pt x="0" y="1162484"/>
                  </a:moveTo>
                  <a:cubicBezTo>
                    <a:pt x="0" y="1162484"/>
                    <a:pt x="1606868" y="195125"/>
                    <a:pt x="2820734" y="367717"/>
                  </a:cubicBezTo>
                  <a:cubicBezTo>
                    <a:pt x="3949922" y="528309"/>
                    <a:pt x="4756309" y="1365747"/>
                    <a:pt x="6007799" y="1142862"/>
                  </a:cubicBezTo>
                  <a:cubicBezTo>
                    <a:pt x="6957060" y="975222"/>
                    <a:pt x="8092536" y="-227785"/>
                    <a:pt x="9321546" y="3824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64" name="任意多边形: 形状 63"/>
            <p:cNvSpPr/>
            <p:nvPr/>
          </p:nvSpPr>
          <p:spPr>
            <a:xfrm>
              <a:off x="1471040" y="3317886"/>
              <a:ext cx="9285732" cy="1233216"/>
            </a:xfrm>
            <a:custGeom>
              <a:avLst/>
              <a:gdLst>
                <a:gd name="connsiteX0" fmla="*/ 0 w 9285732"/>
                <a:gd name="connsiteY0" fmla="*/ 1099808 h 1233216"/>
                <a:gd name="connsiteX1" fmla="*/ 2756249 w 9285732"/>
                <a:gd name="connsiteY1" fmla="*/ 353429 h 1233216"/>
                <a:gd name="connsiteX2" fmla="*/ 5989320 w 9285732"/>
                <a:gd name="connsiteY2" fmla="*/ 1198869 h 1233216"/>
                <a:gd name="connsiteX3" fmla="*/ 9285732 w 9285732"/>
                <a:gd name="connsiteY3" fmla="*/ 36723 h 1233216"/>
              </a:gdLst>
              <a:ahLst/>
              <a:cxnLst>
                <a:cxn ang="0">
                  <a:pos x="connsiteX0" y="connsiteY0"/>
                </a:cxn>
                <a:cxn ang="0">
                  <a:pos x="connsiteX1" y="connsiteY1"/>
                </a:cxn>
                <a:cxn ang="0">
                  <a:pos x="connsiteX2" y="connsiteY2"/>
                </a:cxn>
                <a:cxn ang="0">
                  <a:pos x="connsiteX3" y="connsiteY3"/>
                </a:cxn>
              </a:cxnLst>
              <a:rect l="l" t="t" r="r" b="b"/>
              <a:pathLst>
                <a:path w="9285732" h="1233216">
                  <a:moveTo>
                    <a:pt x="0" y="1099808"/>
                  </a:moveTo>
                  <a:cubicBezTo>
                    <a:pt x="0" y="1099808"/>
                    <a:pt x="1552575" y="166739"/>
                    <a:pt x="2756249" y="353429"/>
                  </a:cubicBezTo>
                  <a:cubicBezTo>
                    <a:pt x="3891344" y="529547"/>
                    <a:pt x="4754499" y="1417277"/>
                    <a:pt x="5989320" y="1198869"/>
                  </a:cubicBezTo>
                  <a:cubicBezTo>
                    <a:pt x="6938772" y="1032562"/>
                    <a:pt x="8056817" y="-229405"/>
                    <a:pt x="9285732" y="36723"/>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65" name="任意多边形: 形状 64"/>
            <p:cNvSpPr/>
            <p:nvPr/>
          </p:nvSpPr>
          <p:spPr>
            <a:xfrm>
              <a:off x="1492377" y="3225423"/>
              <a:ext cx="9250108" cy="1286593"/>
            </a:xfrm>
            <a:custGeom>
              <a:avLst/>
              <a:gdLst>
                <a:gd name="connsiteX0" fmla="*/ 0 w 9250108"/>
                <a:gd name="connsiteY0" fmla="*/ 1037395 h 1286593"/>
                <a:gd name="connsiteX1" fmla="*/ 2691765 w 9250108"/>
                <a:gd name="connsiteY1" fmla="*/ 339402 h 1286593"/>
                <a:gd name="connsiteX2" fmla="*/ 5970937 w 9250108"/>
                <a:gd name="connsiteY2" fmla="*/ 1255041 h 1286593"/>
                <a:gd name="connsiteX3" fmla="*/ 9250109 w 9250108"/>
                <a:gd name="connsiteY3" fmla="*/ 35269 h 1286593"/>
              </a:gdLst>
              <a:ahLst/>
              <a:cxnLst>
                <a:cxn ang="0">
                  <a:pos x="connsiteX0" y="connsiteY0"/>
                </a:cxn>
                <a:cxn ang="0">
                  <a:pos x="connsiteX1" y="connsiteY1"/>
                </a:cxn>
                <a:cxn ang="0">
                  <a:pos x="connsiteX2" y="connsiteY2"/>
                </a:cxn>
                <a:cxn ang="0">
                  <a:pos x="connsiteX3" y="connsiteY3"/>
                </a:cxn>
              </a:cxnLst>
              <a:rect l="l" t="t" r="r" b="b"/>
              <a:pathLst>
                <a:path w="9250108" h="1286593">
                  <a:moveTo>
                    <a:pt x="0" y="1037395"/>
                  </a:moveTo>
                  <a:cubicBezTo>
                    <a:pt x="0" y="1037395"/>
                    <a:pt x="1498187" y="138901"/>
                    <a:pt x="2691765" y="339402"/>
                  </a:cubicBezTo>
                  <a:cubicBezTo>
                    <a:pt x="3832765" y="531141"/>
                    <a:pt x="4752594" y="1469067"/>
                    <a:pt x="5970937" y="1255041"/>
                  </a:cubicBezTo>
                  <a:cubicBezTo>
                    <a:pt x="6920675" y="1090163"/>
                    <a:pt x="8021098" y="-230764"/>
                    <a:pt x="9250109" y="35269"/>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66" name="任意多边形: 形状 65"/>
            <p:cNvSpPr/>
            <p:nvPr/>
          </p:nvSpPr>
          <p:spPr>
            <a:xfrm>
              <a:off x="1513713" y="3132904"/>
              <a:ext cx="9214485" cy="1340243"/>
            </a:xfrm>
            <a:custGeom>
              <a:avLst/>
              <a:gdLst>
                <a:gd name="connsiteX0" fmla="*/ 0 w 9214485"/>
                <a:gd name="connsiteY0" fmla="*/ 974942 h 1340243"/>
                <a:gd name="connsiteX1" fmla="*/ 2627281 w 9214485"/>
                <a:gd name="connsiteY1" fmla="*/ 325337 h 1340243"/>
                <a:gd name="connsiteX2" fmla="*/ 5952554 w 9214485"/>
                <a:gd name="connsiteY2" fmla="*/ 1311270 h 1340243"/>
                <a:gd name="connsiteX3" fmla="*/ 9214485 w 9214485"/>
                <a:gd name="connsiteY3" fmla="*/ 33967 h 1340243"/>
              </a:gdLst>
              <a:ahLst/>
              <a:cxnLst>
                <a:cxn ang="0">
                  <a:pos x="connsiteX0" y="connsiteY0"/>
                </a:cxn>
                <a:cxn ang="0">
                  <a:pos x="connsiteX1" y="connsiteY1"/>
                </a:cxn>
                <a:cxn ang="0">
                  <a:pos x="connsiteX2" y="connsiteY2"/>
                </a:cxn>
                <a:cxn ang="0">
                  <a:pos x="connsiteX3" y="connsiteY3"/>
                </a:cxn>
              </a:cxnLst>
              <a:rect l="l" t="t" r="r" b="b"/>
              <a:pathLst>
                <a:path w="9214485" h="1340243">
                  <a:moveTo>
                    <a:pt x="0" y="974942"/>
                  </a:moveTo>
                  <a:cubicBezTo>
                    <a:pt x="0" y="974942"/>
                    <a:pt x="1443800" y="111120"/>
                    <a:pt x="2627281" y="325337"/>
                  </a:cubicBezTo>
                  <a:cubicBezTo>
                    <a:pt x="3774186" y="532887"/>
                    <a:pt x="4750785" y="1520725"/>
                    <a:pt x="5952554" y="1311270"/>
                  </a:cubicBezTo>
                  <a:cubicBezTo>
                    <a:pt x="6902482" y="1147821"/>
                    <a:pt x="7985474" y="-232161"/>
                    <a:pt x="9214485" y="33967"/>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67" name="任意多边形: 形状 66"/>
            <p:cNvSpPr/>
            <p:nvPr/>
          </p:nvSpPr>
          <p:spPr>
            <a:xfrm>
              <a:off x="1535048" y="3040331"/>
              <a:ext cx="9178670" cy="1394298"/>
            </a:xfrm>
            <a:custGeom>
              <a:avLst/>
              <a:gdLst>
                <a:gd name="connsiteX0" fmla="*/ 0 w 9178670"/>
                <a:gd name="connsiteY0" fmla="*/ 912638 h 1394298"/>
                <a:gd name="connsiteX1" fmla="*/ 2562797 w 9178670"/>
                <a:gd name="connsiteY1" fmla="*/ 311420 h 1394298"/>
                <a:gd name="connsiteX2" fmla="*/ 5934075 w 9178670"/>
                <a:gd name="connsiteY2" fmla="*/ 1367648 h 1394298"/>
                <a:gd name="connsiteX3" fmla="*/ 9178671 w 9178670"/>
                <a:gd name="connsiteY3" fmla="*/ 32719 h 1394298"/>
              </a:gdLst>
              <a:ahLst/>
              <a:cxnLst>
                <a:cxn ang="0">
                  <a:pos x="connsiteX0" y="connsiteY0"/>
                </a:cxn>
                <a:cxn ang="0">
                  <a:pos x="connsiteX1" y="connsiteY1"/>
                </a:cxn>
                <a:cxn ang="0">
                  <a:pos x="connsiteX2" y="connsiteY2"/>
                </a:cxn>
                <a:cxn ang="0">
                  <a:pos x="connsiteX3" y="connsiteY3"/>
                </a:cxn>
              </a:cxnLst>
              <a:rect l="l" t="t" r="r" b="b"/>
              <a:pathLst>
                <a:path w="9178670" h="1394298">
                  <a:moveTo>
                    <a:pt x="0" y="912638"/>
                  </a:moveTo>
                  <a:cubicBezTo>
                    <a:pt x="0" y="912638"/>
                    <a:pt x="1389412" y="83868"/>
                    <a:pt x="2562797" y="311420"/>
                  </a:cubicBezTo>
                  <a:cubicBezTo>
                    <a:pt x="3715607" y="534972"/>
                    <a:pt x="4748879" y="1572626"/>
                    <a:pt x="5934075" y="1367648"/>
                  </a:cubicBezTo>
                  <a:cubicBezTo>
                    <a:pt x="6884194" y="1205532"/>
                    <a:pt x="7949756" y="-233314"/>
                    <a:pt x="9178671" y="32719"/>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68" name="任意多边形: 形状 67"/>
            <p:cNvSpPr/>
            <p:nvPr/>
          </p:nvSpPr>
          <p:spPr>
            <a:xfrm>
              <a:off x="1556289" y="2947464"/>
              <a:ext cx="9142952" cy="1448684"/>
            </a:xfrm>
            <a:custGeom>
              <a:avLst/>
              <a:gdLst>
                <a:gd name="connsiteX0" fmla="*/ 0 w 9142952"/>
                <a:gd name="connsiteY0" fmla="*/ 850534 h 1448684"/>
                <a:gd name="connsiteX1" fmla="*/ 2498217 w 9142952"/>
                <a:gd name="connsiteY1" fmla="*/ 297703 h 1448684"/>
                <a:gd name="connsiteX2" fmla="*/ 5915597 w 9142952"/>
                <a:gd name="connsiteY2" fmla="*/ 1424130 h 1448684"/>
                <a:gd name="connsiteX3" fmla="*/ 9142953 w 9142952"/>
                <a:gd name="connsiteY3" fmla="*/ 31575 h 1448684"/>
              </a:gdLst>
              <a:ahLst/>
              <a:cxnLst>
                <a:cxn ang="0">
                  <a:pos x="connsiteX0" y="connsiteY0"/>
                </a:cxn>
                <a:cxn ang="0">
                  <a:pos x="connsiteX1" y="connsiteY1"/>
                </a:cxn>
                <a:cxn ang="0">
                  <a:pos x="connsiteX2" y="connsiteY2"/>
                </a:cxn>
                <a:cxn ang="0">
                  <a:pos x="connsiteX3" y="connsiteY3"/>
                </a:cxn>
              </a:cxnLst>
              <a:rect l="l" t="t" r="r" b="b"/>
              <a:pathLst>
                <a:path w="9142952" h="1448684">
                  <a:moveTo>
                    <a:pt x="0" y="850534"/>
                  </a:moveTo>
                  <a:cubicBezTo>
                    <a:pt x="0" y="850534"/>
                    <a:pt x="1334929" y="56911"/>
                    <a:pt x="2498217" y="297703"/>
                  </a:cubicBezTo>
                  <a:cubicBezTo>
                    <a:pt x="3656838" y="537448"/>
                    <a:pt x="4746975" y="1624726"/>
                    <a:pt x="5915597" y="1424130"/>
                  </a:cubicBezTo>
                  <a:cubicBezTo>
                    <a:pt x="6866001" y="1263443"/>
                    <a:pt x="7913942" y="-234458"/>
                    <a:pt x="9142953" y="31575"/>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69" name="任意多边形: 形状 68"/>
            <p:cNvSpPr/>
            <p:nvPr/>
          </p:nvSpPr>
          <p:spPr>
            <a:xfrm>
              <a:off x="1577625" y="2854784"/>
              <a:ext cx="9107329" cy="1503233"/>
            </a:xfrm>
            <a:custGeom>
              <a:avLst/>
              <a:gdLst>
                <a:gd name="connsiteX0" fmla="*/ 0 w 9107329"/>
                <a:gd name="connsiteY0" fmla="*/ 788337 h 1503233"/>
                <a:gd name="connsiteX1" fmla="*/ 2433733 w 9107329"/>
                <a:gd name="connsiteY1" fmla="*/ 283893 h 1503233"/>
                <a:gd name="connsiteX2" fmla="*/ 5897214 w 9107329"/>
                <a:gd name="connsiteY2" fmla="*/ 1480614 h 1503233"/>
                <a:gd name="connsiteX3" fmla="*/ 9107329 w 9107329"/>
                <a:gd name="connsiteY3" fmla="*/ 30528 h 1503233"/>
              </a:gdLst>
              <a:ahLst/>
              <a:cxnLst>
                <a:cxn ang="0">
                  <a:pos x="connsiteX0" y="connsiteY0"/>
                </a:cxn>
                <a:cxn ang="0">
                  <a:pos x="connsiteX1" y="connsiteY1"/>
                </a:cxn>
                <a:cxn ang="0">
                  <a:pos x="connsiteX2" y="connsiteY2"/>
                </a:cxn>
                <a:cxn ang="0">
                  <a:pos x="connsiteX3" y="connsiteY3"/>
                </a:cxn>
              </a:cxnLst>
              <a:rect l="l" t="t" r="r" b="b"/>
              <a:pathLst>
                <a:path w="9107329" h="1503233">
                  <a:moveTo>
                    <a:pt x="0" y="788337"/>
                  </a:moveTo>
                  <a:cubicBezTo>
                    <a:pt x="0" y="788337"/>
                    <a:pt x="1280541" y="30147"/>
                    <a:pt x="2433733" y="283893"/>
                  </a:cubicBezTo>
                  <a:cubicBezTo>
                    <a:pt x="3598164" y="540116"/>
                    <a:pt x="4745069" y="1676734"/>
                    <a:pt x="5897214" y="1480614"/>
                  </a:cubicBezTo>
                  <a:cubicBezTo>
                    <a:pt x="6847808" y="1321356"/>
                    <a:pt x="7878318" y="-235600"/>
                    <a:pt x="9107329" y="3052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70" name="任意多边形: 形状 69"/>
            <p:cNvSpPr/>
            <p:nvPr/>
          </p:nvSpPr>
          <p:spPr>
            <a:xfrm>
              <a:off x="1598961" y="2761788"/>
              <a:ext cx="9071610" cy="1558068"/>
            </a:xfrm>
            <a:custGeom>
              <a:avLst/>
              <a:gdLst>
                <a:gd name="connsiteX0" fmla="*/ 0 w 9071610"/>
                <a:gd name="connsiteY0" fmla="*/ 726362 h 1558068"/>
                <a:gd name="connsiteX1" fmla="*/ 2369248 w 9071610"/>
                <a:gd name="connsiteY1" fmla="*/ 270210 h 1558068"/>
                <a:gd name="connsiteX2" fmla="*/ 5878830 w 9071610"/>
                <a:gd name="connsiteY2" fmla="*/ 1537225 h 1558068"/>
                <a:gd name="connsiteX3" fmla="*/ 9071610 w 9071610"/>
                <a:gd name="connsiteY3" fmla="*/ 29513 h 1558068"/>
              </a:gdLst>
              <a:ahLst/>
              <a:cxnLst>
                <a:cxn ang="0">
                  <a:pos x="connsiteX0" y="connsiteY0"/>
                </a:cxn>
                <a:cxn ang="0">
                  <a:pos x="connsiteX1" y="connsiteY1"/>
                </a:cxn>
                <a:cxn ang="0">
                  <a:pos x="connsiteX2" y="connsiteY2"/>
                </a:cxn>
                <a:cxn ang="0">
                  <a:pos x="connsiteX3" y="connsiteY3"/>
                </a:cxn>
              </a:cxnLst>
              <a:rect l="l" t="t" r="r" b="b"/>
              <a:pathLst>
                <a:path w="9071610" h="1558068">
                  <a:moveTo>
                    <a:pt x="0" y="726362"/>
                  </a:moveTo>
                  <a:cubicBezTo>
                    <a:pt x="0" y="726362"/>
                    <a:pt x="1225963" y="3700"/>
                    <a:pt x="2369248" y="270210"/>
                  </a:cubicBezTo>
                  <a:cubicBezTo>
                    <a:pt x="3539490" y="543006"/>
                    <a:pt x="4743260" y="1728868"/>
                    <a:pt x="5878830" y="1537225"/>
                  </a:cubicBezTo>
                  <a:cubicBezTo>
                    <a:pt x="6829711" y="1379301"/>
                    <a:pt x="7842695" y="-236520"/>
                    <a:pt x="9071610" y="29513"/>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71" name="任意多边形: 形状 70"/>
            <p:cNvSpPr/>
            <p:nvPr/>
          </p:nvSpPr>
          <p:spPr>
            <a:xfrm>
              <a:off x="1620202" y="2668806"/>
              <a:ext cx="9035891" cy="1613130"/>
            </a:xfrm>
            <a:custGeom>
              <a:avLst/>
              <a:gdLst>
                <a:gd name="connsiteX0" fmla="*/ 0 w 9035891"/>
                <a:gd name="connsiteY0" fmla="*/ 664467 h 1613130"/>
                <a:gd name="connsiteX1" fmla="*/ 2304764 w 9035891"/>
                <a:gd name="connsiteY1" fmla="*/ 256702 h 1613130"/>
                <a:gd name="connsiteX2" fmla="*/ 5860352 w 9035891"/>
                <a:gd name="connsiteY2" fmla="*/ 1593917 h 1613130"/>
                <a:gd name="connsiteX3" fmla="*/ 9035891 w 9035891"/>
                <a:gd name="connsiteY3" fmla="*/ 28578 h 1613130"/>
              </a:gdLst>
              <a:ahLst/>
              <a:cxnLst>
                <a:cxn ang="0">
                  <a:pos x="connsiteX0" y="connsiteY0"/>
                </a:cxn>
                <a:cxn ang="0">
                  <a:pos x="connsiteX1" y="connsiteY1"/>
                </a:cxn>
                <a:cxn ang="0">
                  <a:pos x="connsiteX2" y="connsiteY2"/>
                </a:cxn>
                <a:cxn ang="0">
                  <a:pos x="connsiteX3" y="connsiteY3"/>
                </a:cxn>
              </a:cxnLst>
              <a:rect l="l" t="t" r="r" b="b"/>
              <a:pathLst>
                <a:path w="9035891" h="1613130">
                  <a:moveTo>
                    <a:pt x="0" y="664467"/>
                  </a:moveTo>
                  <a:cubicBezTo>
                    <a:pt x="0" y="664467"/>
                    <a:pt x="1171480" y="-22381"/>
                    <a:pt x="2304764" y="256702"/>
                  </a:cubicBezTo>
                  <a:cubicBezTo>
                    <a:pt x="3480721" y="546262"/>
                    <a:pt x="4741355" y="1781083"/>
                    <a:pt x="5860352" y="1593917"/>
                  </a:cubicBezTo>
                  <a:cubicBezTo>
                    <a:pt x="6811423" y="1437421"/>
                    <a:pt x="7806880" y="-237455"/>
                    <a:pt x="9035891" y="2857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72" name="任意多边形: 形状 71"/>
            <p:cNvSpPr/>
            <p:nvPr/>
          </p:nvSpPr>
          <p:spPr>
            <a:xfrm>
              <a:off x="1641538" y="2575939"/>
              <a:ext cx="9000172" cy="1668302"/>
            </a:xfrm>
            <a:custGeom>
              <a:avLst/>
              <a:gdLst>
                <a:gd name="connsiteX0" fmla="*/ 0 w 9000172"/>
                <a:gd name="connsiteY0" fmla="*/ 602458 h 1668302"/>
                <a:gd name="connsiteX1" fmla="*/ 2240280 w 9000172"/>
                <a:gd name="connsiteY1" fmla="*/ 243080 h 1668302"/>
                <a:gd name="connsiteX2" fmla="*/ 5841968 w 9000172"/>
                <a:gd name="connsiteY2" fmla="*/ 1650589 h 1668302"/>
                <a:gd name="connsiteX3" fmla="*/ 9000172 w 9000172"/>
                <a:gd name="connsiteY3" fmla="*/ 27719 h 1668302"/>
              </a:gdLst>
              <a:ahLst/>
              <a:cxnLst>
                <a:cxn ang="0">
                  <a:pos x="connsiteX0" y="connsiteY0"/>
                </a:cxn>
                <a:cxn ang="0">
                  <a:pos x="connsiteX1" y="connsiteY1"/>
                </a:cxn>
                <a:cxn ang="0">
                  <a:pos x="connsiteX2" y="connsiteY2"/>
                </a:cxn>
                <a:cxn ang="0">
                  <a:pos x="connsiteX3" y="connsiteY3"/>
                </a:cxn>
              </a:cxnLst>
              <a:rect l="l" t="t" r="r" b="b"/>
              <a:pathLst>
                <a:path w="9000172" h="1668302">
                  <a:moveTo>
                    <a:pt x="0" y="602458"/>
                  </a:moveTo>
                  <a:cubicBezTo>
                    <a:pt x="0" y="602458"/>
                    <a:pt x="1116902" y="-48385"/>
                    <a:pt x="2240280" y="243080"/>
                  </a:cubicBezTo>
                  <a:cubicBezTo>
                    <a:pt x="3421952" y="549689"/>
                    <a:pt x="4739545" y="1833279"/>
                    <a:pt x="5841968" y="1650589"/>
                  </a:cubicBezTo>
                  <a:cubicBezTo>
                    <a:pt x="6793325" y="1495522"/>
                    <a:pt x="7771257" y="-238409"/>
                    <a:pt x="9000172" y="27719"/>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73" name="任意多边形: 形状 72"/>
            <p:cNvSpPr/>
            <p:nvPr/>
          </p:nvSpPr>
          <p:spPr>
            <a:xfrm>
              <a:off x="1662874" y="2482864"/>
              <a:ext cx="8964548" cy="1723703"/>
            </a:xfrm>
            <a:custGeom>
              <a:avLst/>
              <a:gdLst>
                <a:gd name="connsiteX0" fmla="*/ 0 w 8964548"/>
                <a:gd name="connsiteY0" fmla="*/ 540561 h 1723703"/>
                <a:gd name="connsiteX1" fmla="*/ 2175796 w 8964548"/>
                <a:gd name="connsiteY1" fmla="*/ 229570 h 1723703"/>
                <a:gd name="connsiteX2" fmla="*/ 5823585 w 8964548"/>
                <a:gd name="connsiteY2" fmla="*/ 1707373 h 1723703"/>
                <a:gd name="connsiteX3" fmla="*/ 8964549 w 8964548"/>
                <a:gd name="connsiteY3" fmla="*/ 26878 h 1723703"/>
              </a:gdLst>
              <a:ahLst/>
              <a:cxnLst>
                <a:cxn ang="0">
                  <a:pos x="connsiteX0" y="connsiteY0"/>
                </a:cxn>
                <a:cxn ang="0">
                  <a:pos x="connsiteX1" y="connsiteY1"/>
                </a:cxn>
                <a:cxn ang="0">
                  <a:pos x="connsiteX2" y="connsiteY2"/>
                </a:cxn>
                <a:cxn ang="0">
                  <a:pos x="connsiteX3" y="connsiteY3"/>
                </a:cxn>
              </a:cxnLst>
              <a:rect l="l" t="t" r="r" b="b"/>
              <a:pathLst>
                <a:path w="8964548" h="1723703">
                  <a:moveTo>
                    <a:pt x="0" y="540561"/>
                  </a:moveTo>
                  <a:cubicBezTo>
                    <a:pt x="0" y="540561"/>
                    <a:pt x="1062228" y="-74087"/>
                    <a:pt x="2175796" y="229570"/>
                  </a:cubicBezTo>
                  <a:cubicBezTo>
                    <a:pt x="3363087" y="553420"/>
                    <a:pt x="4737735" y="1885586"/>
                    <a:pt x="5823585" y="1707373"/>
                  </a:cubicBezTo>
                  <a:cubicBezTo>
                    <a:pt x="6775133" y="1553640"/>
                    <a:pt x="7735539" y="-239156"/>
                    <a:pt x="8964549" y="2687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74" name="任意多边形: 形状 73"/>
            <p:cNvSpPr/>
            <p:nvPr/>
          </p:nvSpPr>
          <p:spPr>
            <a:xfrm>
              <a:off x="1684115" y="2389726"/>
              <a:ext cx="8928829" cy="1779288"/>
            </a:xfrm>
            <a:custGeom>
              <a:avLst/>
              <a:gdLst>
                <a:gd name="connsiteX0" fmla="*/ 0 w 8928829"/>
                <a:gd name="connsiteY0" fmla="*/ 478823 h 1779288"/>
                <a:gd name="connsiteX1" fmla="*/ 2111216 w 8928829"/>
                <a:gd name="connsiteY1" fmla="*/ 216218 h 1779288"/>
                <a:gd name="connsiteX2" fmla="*/ 5805012 w 8928829"/>
                <a:gd name="connsiteY2" fmla="*/ 1764221 h 1779288"/>
                <a:gd name="connsiteX3" fmla="*/ 8928830 w 8928829"/>
                <a:gd name="connsiteY3" fmla="*/ 26099 h 1779288"/>
              </a:gdLst>
              <a:ahLst/>
              <a:cxnLst>
                <a:cxn ang="0">
                  <a:pos x="connsiteX0" y="connsiteY0"/>
                </a:cxn>
                <a:cxn ang="0">
                  <a:pos x="connsiteX1" y="connsiteY1"/>
                </a:cxn>
                <a:cxn ang="0">
                  <a:pos x="connsiteX2" y="connsiteY2"/>
                </a:cxn>
                <a:cxn ang="0">
                  <a:pos x="connsiteX3" y="connsiteY3"/>
                </a:cxn>
              </a:cxnLst>
              <a:rect l="l" t="t" r="r" b="b"/>
              <a:pathLst>
                <a:path w="8928829" h="1779288">
                  <a:moveTo>
                    <a:pt x="0" y="478823"/>
                  </a:moveTo>
                  <a:cubicBezTo>
                    <a:pt x="0" y="478823"/>
                    <a:pt x="1007459" y="-99535"/>
                    <a:pt x="2111216" y="216218"/>
                  </a:cubicBezTo>
                  <a:cubicBezTo>
                    <a:pt x="3304032" y="557404"/>
                    <a:pt x="4735735" y="1938053"/>
                    <a:pt x="5805012" y="1764221"/>
                  </a:cubicBezTo>
                  <a:cubicBezTo>
                    <a:pt x="6756940" y="1611917"/>
                    <a:pt x="7699820" y="-239934"/>
                    <a:pt x="8928830" y="26099"/>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75" name="任意多边形: 形状 74"/>
            <p:cNvSpPr/>
            <p:nvPr/>
          </p:nvSpPr>
          <p:spPr>
            <a:xfrm>
              <a:off x="1705451" y="2296638"/>
              <a:ext cx="8893016" cy="1834890"/>
            </a:xfrm>
            <a:custGeom>
              <a:avLst/>
              <a:gdLst>
                <a:gd name="connsiteX0" fmla="*/ 0 w 8893016"/>
                <a:gd name="connsiteY0" fmla="*/ 416939 h 1834890"/>
                <a:gd name="connsiteX1" fmla="*/ 2046732 w 8893016"/>
                <a:gd name="connsiteY1" fmla="*/ 202722 h 1834890"/>
                <a:gd name="connsiteX2" fmla="*/ 5786628 w 8893016"/>
                <a:gd name="connsiteY2" fmla="*/ 1821019 h 1834890"/>
                <a:gd name="connsiteX3" fmla="*/ 8893016 w 8893016"/>
                <a:gd name="connsiteY3" fmla="*/ 25366 h 1834890"/>
              </a:gdLst>
              <a:ahLst/>
              <a:cxnLst>
                <a:cxn ang="0">
                  <a:pos x="connsiteX0" y="connsiteY0"/>
                </a:cxn>
                <a:cxn ang="0">
                  <a:pos x="connsiteX1" y="connsiteY1"/>
                </a:cxn>
                <a:cxn ang="0">
                  <a:pos x="connsiteX2" y="connsiteY2"/>
                </a:cxn>
                <a:cxn ang="0">
                  <a:pos x="connsiteX3" y="connsiteY3"/>
                </a:cxn>
              </a:cxnLst>
              <a:rect l="l" t="t" r="r" b="b"/>
              <a:pathLst>
                <a:path w="8893016" h="1834890">
                  <a:moveTo>
                    <a:pt x="0" y="416939"/>
                  </a:moveTo>
                  <a:cubicBezTo>
                    <a:pt x="0" y="416939"/>
                    <a:pt x="952691" y="-124938"/>
                    <a:pt x="2046732" y="202722"/>
                  </a:cubicBezTo>
                  <a:cubicBezTo>
                    <a:pt x="3244977" y="561528"/>
                    <a:pt x="4733925" y="1990279"/>
                    <a:pt x="5786628" y="1821019"/>
                  </a:cubicBezTo>
                  <a:cubicBezTo>
                    <a:pt x="6738652" y="1670143"/>
                    <a:pt x="7664101" y="-240667"/>
                    <a:pt x="8893016" y="25366"/>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76" name="任意多边形: 形状 75"/>
            <p:cNvSpPr/>
            <p:nvPr/>
          </p:nvSpPr>
          <p:spPr>
            <a:xfrm>
              <a:off x="1726787" y="2203415"/>
              <a:ext cx="8857392" cy="1890742"/>
            </a:xfrm>
            <a:custGeom>
              <a:avLst/>
              <a:gdLst>
                <a:gd name="connsiteX0" fmla="*/ 0 w 8857392"/>
                <a:gd name="connsiteY0" fmla="*/ 355286 h 1890742"/>
                <a:gd name="connsiteX1" fmla="*/ 1982248 w 8857392"/>
                <a:gd name="connsiteY1" fmla="*/ 189455 h 1890742"/>
                <a:gd name="connsiteX2" fmla="*/ 5768245 w 8857392"/>
                <a:gd name="connsiteY2" fmla="*/ 1877952 h 1890742"/>
                <a:gd name="connsiteX3" fmla="*/ 8857393 w 8857392"/>
                <a:gd name="connsiteY3" fmla="*/ 24673 h 1890742"/>
              </a:gdLst>
              <a:ahLst/>
              <a:cxnLst>
                <a:cxn ang="0">
                  <a:pos x="connsiteX0" y="connsiteY0"/>
                </a:cxn>
                <a:cxn ang="0">
                  <a:pos x="connsiteX1" y="connsiteY1"/>
                </a:cxn>
                <a:cxn ang="0">
                  <a:pos x="connsiteX2" y="connsiteY2"/>
                </a:cxn>
                <a:cxn ang="0">
                  <a:pos x="connsiteX3" y="connsiteY3"/>
                </a:cxn>
              </a:cxnLst>
              <a:rect l="l" t="t" r="r" b="b"/>
              <a:pathLst>
                <a:path w="8857392" h="1890742">
                  <a:moveTo>
                    <a:pt x="0" y="355286"/>
                  </a:moveTo>
                  <a:cubicBezTo>
                    <a:pt x="0" y="355286"/>
                    <a:pt x="897827" y="-149920"/>
                    <a:pt x="1982248" y="189455"/>
                  </a:cubicBezTo>
                  <a:cubicBezTo>
                    <a:pt x="3185922" y="566074"/>
                    <a:pt x="4732020" y="2042830"/>
                    <a:pt x="5768245" y="1877952"/>
                  </a:cubicBezTo>
                  <a:cubicBezTo>
                    <a:pt x="6720459" y="1728410"/>
                    <a:pt x="7628382" y="-241360"/>
                    <a:pt x="8857393" y="24673"/>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77" name="任意多边形: 形状 76"/>
            <p:cNvSpPr/>
            <p:nvPr/>
          </p:nvSpPr>
          <p:spPr>
            <a:xfrm>
              <a:off x="1748123" y="2110330"/>
              <a:ext cx="8821578" cy="1946617"/>
            </a:xfrm>
            <a:custGeom>
              <a:avLst/>
              <a:gdLst>
                <a:gd name="connsiteX0" fmla="*/ 0 w 8821578"/>
                <a:gd name="connsiteY0" fmla="*/ 293494 h 1946617"/>
                <a:gd name="connsiteX1" fmla="*/ 1917764 w 8821578"/>
                <a:gd name="connsiteY1" fmla="*/ 176051 h 1946617"/>
                <a:gd name="connsiteX2" fmla="*/ 5749766 w 8821578"/>
                <a:gd name="connsiteY2" fmla="*/ 1934842 h 1946617"/>
                <a:gd name="connsiteX3" fmla="*/ 8821579 w 8821578"/>
                <a:gd name="connsiteY3" fmla="*/ 24032 h 1946617"/>
              </a:gdLst>
              <a:ahLst/>
              <a:cxnLst>
                <a:cxn ang="0">
                  <a:pos x="connsiteX0" y="connsiteY0"/>
                </a:cxn>
                <a:cxn ang="0">
                  <a:pos x="connsiteX1" y="connsiteY1"/>
                </a:cxn>
                <a:cxn ang="0">
                  <a:pos x="connsiteX2" y="connsiteY2"/>
                </a:cxn>
                <a:cxn ang="0">
                  <a:pos x="connsiteX3" y="connsiteY3"/>
                </a:cxn>
              </a:cxnLst>
              <a:rect l="l" t="t" r="r" b="b"/>
              <a:pathLst>
                <a:path w="8821578" h="1946617">
                  <a:moveTo>
                    <a:pt x="0" y="293494"/>
                  </a:moveTo>
                  <a:cubicBezTo>
                    <a:pt x="0" y="293494"/>
                    <a:pt x="842867" y="-174850"/>
                    <a:pt x="1917764" y="176051"/>
                  </a:cubicBezTo>
                  <a:cubicBezTo>
                    <a:pt x="3126677" y="570767"/>
                    <a:pt x="4730211" y="2095243"/>
                    <a:pt x="5749766" y="1934842"/>
                  </a:cubicBezTo>
                  <a:cubicBezTo>
                    <a:pt x="6702266" y="1786728"/>
                    <a:pt x="7592663" y="-242097"/>
                    <a:pt x="8821579" y="24032"/>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78" name="任意多边形: 形状 77"/>
            <p:cNvSpPr/>
            <p:nvPr/>
          </p:nvSpPr>
          <p:spPr>
            <a:xfrm>
              <a:off x="1769363" y="2016957"/>
              <a:ext cx="8785955" cy="2002662"/>
            </a:xfrm>
            <a:custGeom>
              <a:avLst/>
              <a:gdLst>
                <a:gd name="connsiteX0" fmla="*/ 0 w 8785955"/>
                <a:gd name="connsiteY0" fmla="*/ 231895 h 2002662"/>
                <a:gd name="connsiteX1" fmla="*/ 1853279 w 8785955"/>
                <a:gd name="connsiteY1" fmla="*/ 162744 h 2002662"/>
                <a:gd name="connsiteX2" fmla="*/ 5731383 w 8785955"/>
                <a:gd name="connsiteY2" fmla="*/ 1991829 h 2002662"/>
                <a:gd name="connsiteX3" fmla="*/ 8785955 w 8785955"/>
                <a:gd name="connsiteY3" fmla="*/ 23393 h 2002662"/>
              </a:gdLst>
              <a:ahLst/>
              <a:cxnLst>
                <a:cxn ang="0">
                  <a:pos x="connsiteX0" y="connsiteY0"/>
                </a:cxn>
                <a:cxn ang="0">
                  <a:pos x="connsiteX1" y="connsiteY1"/>
                </a:cxn>
                <a:cxn ang="0">
                  <a:pos x="connsiteX2" y="connsiteY2"/>
                </a:cxn>
                <a:cxn ang="0">
                  <a:pos x="connsiteX3" y="connsiteY3"/>
                </a:cxn>
              </a:cxnLst>
              <a:rect l="l" t="t" r="r" b="b"/>
              <a:pathLst>
                <a:path w="8785955" h="2002662">
                  <a:moveTo>
                    <a:pt x="0" y="231895"/>
                  </a:moveTo>
                  <a:cubicBezTo>
                    <a:pt x="0" y="231895"/>
                    <a:pt x="787908" y="-199492"/>
                    <a:pt x="1853279" y="162744"/>
                  </a:cubicBezTo>
                  <a:cubicBezTo>
                    <a:pt x="3067431" y="575652"/>
                    <a:pt x="4728305" y="2147754"/>
                    <a:pt x="5731383" y="1991829"/>
                  </a:cubicBezTo>
                  <a:cubicBezTo>
                    <a:pt x="6684074" y="1845144"/>
                    <a:pt x="7557040" y="-242640"/>
                    <a:pt x="8785955" y="23393"/>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79" name="任意多边形: 形状 78"/>
            <p:cNvSpPr/>
            <p:nvPr/>
          </p:nvSpPr>
          <p:spPr>
            <a:xfrm>
              <a:off x="1790700" y="1912397"/>
              <a:ext cx="8750236" cy="2070069"/>
            </a:xfrm>
            <a:custGeom>
              <a:avLst/>
              <a:gdLst>
                <a:gd name="connsiteX0" fmla="*/ 0 w 8750236"/>
                <a:gd name="connsiteY0" fmla="*/ 181578 h 2070069"/>
                <a:gd name="connsiteX1" fmla="*/ 1788700 w 8750236"/>
                <a:gd name="connsiteY1" fmla="*/ 160814 h 2070069"/>
                <a:gd name="connsiteX2" fmla="*/ 5712905 w 8750236"/>
                <a:gd name="connsiteY2" fmla="*/ 2060099 h 2070069"/>
                <a:gd name="connsiteX3" fmla="*/ 8750236 w 8750236"/>
                <a:gd name="connsiteY3" fmla="*/ 34131 h 2070069"/>
              </a:gdLst>
              <a:ahLst/>
              <a:cxnLst>
                <a:cxn ang="0">
                  <a:pos x="connsiteX0" y="connsiteY0"/>
                </a:cxn>
                <a:cxn ang="0">
                  <a:pos x="connsiteX1" y="connsiteY1"/>
                </a:cxn>
                <a:cxn ang="0">
                  <a:pos x="connsiteX2" y="connsiteY2"/>
                </a:cxn>
                <a:cxn ang="0">
                  <a:pos x="connsiteX3" y="connsiteY3"/>
                </a:cxn>
              </a:cxnLst>
              <a:rect l="l" t="t" r="r" b="b"/>
              <a:pathLst>
                <a:path w="8750236" h="2070069">
                  <a:moveTo>
                    <a:pt x="0" y="181578"/>
                  </a:moveTo>
                  <a:cubicBezTo>
                    <a:pt x="0" y="181578"/>
                    <a:pt x="732758" y="-212757"/>
                    <a:pt x="1788700" y="160814"/>
                  </a:cubicBezTo>
                  <a:cubicBezTo>
                    <a:pt x="3007900" y="592106"/>
                    <a:pt x="4726401" y="2211642"/>
                    <a:pt x="5712905" y="2060099"/>
                  </a:cubicBezTo>
                  <a:cubicBezTo>
                    <a:pt x="6665881" y="1914843"/>
                    <a:pt x="7521226" y="-231997"/>
                    <a:pt x="8750236" y="34131"/>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80" name="任意多边形: 形状 79"/>
            <p:cNvSpPr/>
            <p:nvPr/>
          </p:nvSpPr>
          <p:spPr>
            <a:xfrm>
              <a:off x="1812036" y="1788977"/>
              <a:ext cx="8714517" cy="2156395"/>
            </a:xfrm>
            <a:custGeom>
              <a:avLst/>
              <a:gdLst>
                <a:gd name="connsiteX0" fmla="*/ 0 w 8714517"/>
                <a:gd name="connsiteY0" fmla="*/ 150026 h 2156395"/>
                <a:gd name="connsiteX1" fmla="*/ 1724215 w 8714517"/>
                <a:gd name="connsiteY1" fmla="*/ 177649 h 2156395"/>
                <a:gd name="connsiteX2" fmla="*/ 5694522 w 8714517"/>
                <a:gd name="connsiteY2" fmla="*/ 2147229 h 2156395"/>
                <a:gd name="connsiteX3" fmla="*/ 8714518 w 8714517"/>
                <a:gd name="connsiteY3" fmla="*/ 63635 h 2156395"/>
              </a:gdLst>
              <a:ahLst/>
              <a:cxnLst>
                <a:cxn ang="0">
                  <a:pos x="connsiteX0" y="connsiteY0"/>
                </a:cxn>
                <a:cxn ang="0">
                  <a:pos x="connsiteX1" y="connsiteY1"/>
                </a:cxn>
                <a:cxn ang="0">
                  <a:pos x="connsiteX2" y="connsiteY2"/>
                </a:cxn>
                <a:cxn ang="0">
                  <a:pos x="connsiteX3" y="connsiteY3"/>
                </a:cxn>
              </a:cxnLst>
              <a:rect l="l" t="t" r="r" b="b"/>
              <a:pathLst>
                <a:path w="8714517" h="2156395">
                  <a:moveTo>
                    <a:pt x="0" y="150026"/>
                  </a:moveTo>
                  <a:cubicBezTo>
                    <a:pt x="0" y="150026"/>
                    <a:pt x="676942" y="-205256"/>
                    <a:pt x="1724215" y="177649"/>
                  </a:cubicBezTo>
                  <a:cubicBezTo>
                    <a:pt x="2947607" y="629705"/>
                    <a:pt x="4724495" y="2294295"/>
                    <a:pt x="5694522" y="2147229"/>
                  </a:cubicBezTo>
                  <a:cubicBezTo>
                    <a:pt x="6647688" y="2003306"/>
                    <a:pt x="7485507" y="-202399"/>
                    <a:pt x="8714518" y="63635"/>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81" name="任意多边形: 形状 80"/>
            <p:cNvSpPr/>
            <p:nvPr/>
          </p:nvSpPr>
          <p:spPr>
            <a:xfrm>
              <a:off x="1833276" y="1662116"/>
              <a:ext cx="8678894" cy="2246283"/>
            </a:xfrm>
            <a:custGeom>
              <a:avLst/>
              <a:gdLst>
                <a:gd name="connsiteX0" fmla="*/ 0 w 8678894"/>
                <a:gd name="connsiteY0" fmla="*/ 122011 h 2246283"/>
                <a:gd name="connsiteX1" fmla="*/ 1659731 w 8678894"/>
                <a:gd name="connsiteY1" fmla="*/ 198021 h 2246283"/>
                <a:gd name="connsiteX2" fmla="*/ 5676138 w 8678894"/>
                <a:gd name="connsiteY2" fmla="*/ 2237895 h 2246283"/>
                <a:gd name="connsiteX3" fmla="*/ 8678894 w 8678894"/>
                <a:gd name="connsiteY3" fmla="*/ 96675 h 2246283"/>
              </a:gdLst>
              <a:ahLst/>
              <a:cxnLst>
                <a:cxn ang="0">
                  <a:pos x="connsiteX0" y="connsiteY0"/>
                </a:cxn>
                <a:cxn ang="0">
                  <a:pos x="connsiteX1" y="connsiteY1"/>
                </a:cxn>
                <a:cxn ang="0">
                  <a:pos x="connsiteX2" y="connsiteY2"/>
                </a:cxn>
                <a:cxn ang="0">
                  <a:pos x="connsiteX3" y="connsiteY3"/>
                </a:cxn>
              </a:cxnLst>
              <a:rect l="l" t="t" r="r" b="b"/>
              <a:pathLst>
                <a:path w="8678894" h="2246283">
                  <a:moveTo>
                    <a:pt x="0" y="122011"/>
                  </a:moveTo>
                  <a:cubicBezTo>
                    <a:pt x="0" y="122011"/>
                    <a:pt x="622268" y="-197743"/>
                    <a:pt x="1659731" y="198021"/>
                  </a:cubicBezTo>
                  <a:cubicBezTo>
                    <a:pt x="2888742" y="666746"/>
                    <a:pt x="4722686" y="2380389"/>
                    <a:pt x="5676138" y="2237895"/>
                  </a:cubicBezTo>
                  <a:cubicBezTo>
                    <a:pt x="6629495" y="2095401"/>
                    <a:pt x="7449884" y="-169359"/>
                    <a:pt x="8678894" y="96675"/>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gr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0" y="9413"/>
            <a:ext cx="12217288" cy="995306"/>
          </a:xfrm>
          <a:prstGeom prst="rect">
            <a:avLst/>
          </a:prstGeom>
          <a:gradFill flip="none" rotWithShape="1">
            <a:gsLst>
              <a:gs pos="79000">
                <a:srgbClr val="692266">
                  <a:alpha val="80000"/>
                </a:srgbClr>
              </a:gs>
              <a:gs pos="46000">
                <a:srgbClr val="580C6E">
                  <a:alpha val="80000"/>
                </a:srgbClr>
              </a:gs>
              <a:gs pos="0">
                <a:srgbClr val="580C6E">
                  <a:lumMod val="100000"/>
                  <a:alpha val="80000"/>
                </a:srgbClr>
              </a:gs>
              <a:gs pos="100000">
                <a:srgbClr val="AC2761">
                  <a:alpha val="80000"/>
                </a:srgb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31" name="矩形: 圆角 30"/>
          <p:cNvSpPr/>
          <p:nvPr/>
        </p:nvSpPr>
        <p:spPr>
          <a:xfrm>
            <a:off x="6466407" y="303059"/>
            <a:ext cx="1619140" cy="400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158182" y="185407"/>
            <a:ext cx="2090846" cy="643316"/>
            <a:chOff x="9730702" y="211219"/>
            <a:chExt cx="2374282" cy="701101"/>
          </a:xfrm>
        </p:grpSpPr>
        <p:pic>
          <p:nvPicPr>
            <p:cNvPr id="20" name="图片 19"/>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21" name="图片 20"/>
            <p:cNvPicPr>
              <a:picLocks noChangeAspect="1"/>
            </p:cNvPicPr>
            <p:nvPr/>
          </p:nvPicPr>
          <p:blipFill rotWithShape="1">
            <a:blip r:embed="rId4">
              <a:biLevel thresh="25000"/>
            </a:blip>
            <a:srcRect l="30188"/>
            <a:stretch>
              <a:fillRect/>
            </a:stretch>
          </p:blipFill>
          <p:spPr>
            <a:xfrm>
              <a:off x="10483399" y="211219"/>
              <a:ext cx="1621585" cy="701101"/>
            </a:xfrm>
            <a:prstGeom prst="rect">
              <a:avLst/>
            </a:prstGeom>
          </p:spPr>
        </p:pic>
      </p:grpSp>
      <p:pic>
        <p:nvPicPr>
          <p:cNvPr id="18" name="图形 17" descr="铅笔"/>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23" name="图形 22" descr="烧瓶"/>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25" name="图形 24" descr="显微镜"/>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59318" y="348131"/>
            <a:ext cx="307332" cy="307332"/>
          </a:xfrm>
          <a:prstGeom prst="rect">
            <a:avLst/>
          </a:prstGeom>
        </p:spPr>
      </p:pic>
      <p:pic>
        <p:nvPicPr>
          <p:cNvPr id="27" name="图形 26" descr="望远镜"/>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7251" y="348131"/>
            <a:ext cx="307332" cy="307332"/>
          </a:xfrm>
          <a:prstGeom prst="rect">
            <a:avLst/>
          </a:prstGeom>
        </p:spPr>
      </p:pic>
      <p:pic>
        <p:nvPicPr>
          <p:cNvPr id="29" name="图形 2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30" name="文本框 29"/>
          <p:cNvSpPr txBox="1"/>
          <p:nvPr/>
        </p:nvSpPr>
        <p:spPr>
          <a:xfrm>
            <a:off x="3223506" y="303059"/>
            <a:ext cx="1407518" cy="400110"/>
          </a:xfrm>
          <a:prstGeom prst="rect">
            <a:avLst/>
          </a:prstGeom>
          <a:noFill/>
        </p:spPr>
        <p:txBody>
          <a:bodyPr wrap="square" rtlCol="0">
            <a:spAutoFit/>
          </a:bodyPr>
          <a:lstStyle/>
          <a:p>
            <a:pPr>
              <a:defRPr/>
            </a:pPr>
            <a:r>
              <a:rPr lang="zh-CN" altLang="en-US" sz="2000" dirty="0">
                <a:solidFill>
                  <a:schemeClr val="bg1"/>
                </a:solidFill>
                <a:ea typeface="思源黑体 CN Bold" panose="020B0800000000000000" pitchFamily="34" charset="-122"/>
                <a:cs typeface="+mj-cs"/>
              </a:rPr>
              <a:t>研究背景</a:t>
            </a:r>
            <a:endParaRPr lang="zh-CN" altLang="en-US" sz="2000" dirty="0">
              <a:solidFill>
                <a:schemeClr val="bg1"/>
              </a:solidFill>
              <a:ea typeface="思源黑体 CN Bold" panose="020B0800000000000000" pitchFamily="34" charset="-122"/>
              <a:cs typeface="+mj-cs"/>
            </a:endParaRPr>
          </a:p>
        </p:txBody>
      </p:sp>
      <p:sp>
        <p:nvSpPr>
          <p:cNvPr id="33" name="文本框 32"/>
          <p:cNvSpPr txBox="1"/>
          <p:nvPr/>
        </p:nvSpPr>
        <p:spPr>
          <a:xfrm>
            <a:off x="5017646" y="303059"/>
            <a:ext cx="1407518" cy="398780"/>
          </a:xfrm>
          <a:prstGeom prst="rect">
            <a:avLst/>
          </a:prstGeom>
          <a:noFill/>
        </p:spPr>
        <p:txBody>
          <a:bodyPr wrap="square" rtlCol="0">
            <a:spAutoFit/>
          </a:bodyPr>
          <a:lstStyle/>
          <a:p>
            <a:pPr>
              <a:defRPr/>
            </a:pPr>
            <a:r>
              <a:rPr lang="zh-CN" altLang="en-US" sz="2000" dirty="0">
                <a:solidFill>
                  <a:schemeClr val="bg1"/>
                </a:solidFill>
                <a:ea typeface="思源黑体 CN Bold" panose="020B0800000000000000" pitchFamily="34" charset="-122"/>
                <a:cs typeface="+mj-cs"/>
              </a:rPr>
              <a:t>文献综述</a:t>
            </a:r>
            <a:endParaRPr lang="zh-CN" altLang="en-US" sz="2000" dirty="0">
              <a:solidFill>
                <a:schemeClr val="bg1"/>
              </a:solidFill>
              <a:ea typeface="思源黑体 CN Bold" panose="020B0800000000000000" pitchFamily="34" charset="-122"/>
              <a:cs typeface="+mj-cs"/>
            </a:endParaRPr>
          </a:p>
        </p:txBody>
      </p:sp>
      <p:sp>
        <p:nvSpPr>
          <p:cNvPr id="34" name="文本框 33"/>
          <p:cNvSpPr txBox="1"/>
          <p:nvPr/>
        </p:nvSpPr>
        <p:spPr>
          <a:xfrm>
            <a:off x="6811786" y="303059"/>
            <a:ext cx="1407518" cy="398780"/>
          </a:xfrm>
          <a:prstGeom prst="rect">
            <a:avLst/>
          </a:prstGeom>
          <a:noFill/>
        </p:spPr>
        <p:txBody>
          <a:bodyPr wrap="square" rtlCol="0">
            <a:spAutoFit/>
          </a:bodyPr>
          <a:lstStyle/>
          <a:p>
            <a:pPr>
              <a:defRPr/>
            </a:pPr>
            <a:r>
              <a:rPr lang="zh-CN" altLang="en-US" sz="2000" dirty="0">
                <a:solidFill>
                  <a:srgbClr val="580C6E"/>
                </a:solidFill>
                <a:ea typeface="思源黑体 CN Bold" panose="020B0800000000000000" pitchFamily="34" charset="-122"/>
                <a:cs typeface="+mj-cs"/>
              </a:rPr>
              <a:t>问题提出</a:t>
            </a:r>
            <a:endParaRPr lang="zh-CN" altLang="en-US" sz="2000" dirty="0">
              <a:solidFill>
                <a:srgbClr val="580C6E"/>
              </a:solidFill>
              <a:ea typeface="思源黑体 CN Bold" panose="020B0800000000000000" pitchFamily="34" charset="-122"/>
              <a:cs typeface="+mj-cs"/>
            </a:endParaRPr>
          </a:p>
        </p:txBody>
      </p:sp>
      <p:sp>
        <p:nvSpPr>
          <p:cNvPr id="35" name="文本框 34"/>
          <p:cNvSpPr txBox="1"/>
          <p:nvPr/>
        </p:nvSpPr>
        <p:spPr>
          <a:xfrm>
            <a:off x="8605926" y="303059"/>
            <a:ext cx="1407518" cy="398780"/>
          </a:xfrm>
          <a:prstGeom prst="rect">
            <a:avLst/>
          </a:prstGeom>
          <a:noFill/>
        </p:spPr>
        <p:txBody>
          <a:bodyPr wrap="square" rtlCol="0">
            <a:spAutoFit/>
          </a:bodyPr>
          <a:lstStyle/>
          <a:p>
            <a:pPr>
              <a:defRPr/>
            </a:pPr>
            <a:r>
              <a:rPr lang="zh-CN" altLang="en-US" sz="2000" dirty="0">
                <a:solidFill>
                  <a:prstClr val="white"/>
                </a:solidFill>
                <a:ea typeface="思源黑体 CN Bold" panose="020B0800000000000000" pitchFamily="34" charset="-122"/>
                <a:cs typeface="+mj-cs"/>
              </a:rPr>
              <a:t>研究设计</a:t>
            </a:r>
            <a:endParaRPr lang="zh-CN" altLang="en-US" sz="2000" dirty="0">
              <a:solidFill>
                <a:prstClr val="white"/>
              </a:solidFill>
              <a:ea typeface="思源黑体 CN Bold" panose="020B0800000000000000" pitchFamily="34" charset="-122"/>
              <a:cs typeface="+mj-cs"/>
            </a:endParaRPr>
          </a:p>
        </p:txBody>
      </p:sp>
      <p:sp>
        <p:nvSpPr>
          <p:cNvPr id="36" name="文本框 35"/>
          <p:cNvSpPr txBox="1"/>
          <p:nvPr/>
        </p:nvSpPr>
        <p:spPr>
          <a:xfrm>
            <a:off x="10400065" y="303059"/>
            <a:ext cx="1407518" cy="398780"/>
          </a:xfrm>
          <a:prstGeom prst="rect">
            <a:avLst/>
          </a:prstGeom>
          <a:noFill/>
        </p:spPr>
        <p:txBody>
          <a:bodyPr wrap="square" rtlCol="0">
            <a:spAutoFit/>
          </a:bodyPr>
          <a:lstStyle/>
          <a:p>
            <a:pPr>
              <a:defRPr/>
            </a:pPr>
            <a:r>
              <a:rPr lang="zh-CN" altLang="en-US" sz="2000" dirty="0">
                <a:solidFill>
                  <a:prstClr val="white"/>
                </a:solidFill>
                <a:ea typeface="思源黑体 CN Bold" panose="020B0800000000000000" pitchFamily="34" charset="-122"/>
                <a:cs typeface="+mj-cs"/>
              </a:rPr>
              <a:t>研究进展</a:t>
            </a:r>
            <a:endParaRPr lang="zh-CN" altLang="en-US" sz="2000" dirty="0">
              <a:solidFill>
                <a:prstClr val="white"/>
              </a:solidFill>
              <a:ea typeface="思源黑体 CN Bold" panose="020B0800000000000000" pitchFamily="34" charset="-122"/>
              <a:cs typeface="+mj-cs"/>
            </a:endParaRPr>
          </a:p>
        </p:txBody>
      </p:sp>
      <p:sp>
        <p:nvSpPr>
          <p:cNvPr id="41" name="箭头: V 形 40"/>
          <p:cNvSpPr/>
          <p:nvPr/>
        </p:nvSpPr>
        <p:spPr>
          <a:xfrm rot="5400000">
            <a:off x="7188950" y="741296"/>
            <a:ext cx="139368" cy="225295"/>
          </a:xfrm>
          <a:prstGeom prst="chevron">
            <a:avLst>
              <a:gd name="adj" fmla="val 736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圆角矩形 12"/>
          <p:cNvSpPr/>
          <p:nvPr>
            <p:custDataLst>
              <p:tags r:id="rId11"/>
            </p:custDataLst>
          </p:nvPr>
        </p:nvSpPr>
        <p:spPr>
          <a:xfrm>
            <a:off x="1686560" y="2398395"/>
            <a:ext cx="3630930" cy="1352550"/>
          </a:xfrm>
          <a:prstGeom prst="roundRect">
            <a:avLst>
              <a:gd name="adj" fmla="val 17230"/>
            </a:avLst>
          </a:prstGeom>
          <a:gradFill>
            <a:gsLst>
              <a:gs pos="100000">
                <a:schemeClr val="accent5">
                  <a:lumMod val="20000"/>
                  <a:lumOff val="80000"/>
                </a:schemeClr>
              </a:gs>
              <a:gs pos="0">
                <a:schemeClr val="accent4"/>
              </a:gs>
            </a:gsLst>
            <a:lin ang="396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14" name="组合 13"/>
          <p:cNvGrpSpPr/>
          <p:nvPr/>
        </p:nvGrpSpPr>
        <p:grpSpPr>
          <a:xfrm>
            <a:off x="909273" y="1141871"/>
            <a:ext cx="10203532" cy="398780"/>
            <a:chOff x="4940300" y="3513623"/>
            <a:chExt cx="13484028" cy="526989"/>
          </a:xfrm>
        </p:grpSpPr>
        <p:grpSp>
          <p:nvGrpSpPr>
            <p:cNvPr id="15" name="组合 14"/>
            <p:cNvGrpSpPr/>
            <p:nvPr/>
          </p:nvGrpSpPr>
          <p:grpSpPr>
            <a:xfrm>
              <a:off x="4940300" y="3581780"/>
              <a:ext cx="361950" cy="254002"/>
              <a:chOff x="4940300" y="3428999"/>
              <a:chExt cx="457202" cy="254002"/>
            </a:xfrm>
          </p:grpSpPr>
          <p:sp>
            <p:nvSpPr>
              <p:cNvPr id="16" name="箭头: V 形 46"/>
              <p:cNvSpPr/>
              <p:nvPr/>
            </p:nvSpPr>
            <p:spPr>
              <a:xfrm>
                <a:off x="4940300" y="3429000"/>
                <a:ext cx="254001" cy="254001"/>
              </a:xfrm>
              <a:prstGeom prst="chevron">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tx1"/>
                  </a:solidFill>
                </a:endParaRPr>
              </a:p>
            </p:txBody>
          </p:sp>
          <p:sp>
            <p:nvSpPr>
              <p:cNvPr id="17" name="箭头: V 形 47"/>
              <p:cNvSpPr/>
              <p:nvPr/>
            </p:nvSpPr>
            <p:spPr>
              <a:xfrm>
                <a:off x="5143501" y="3428999"/>
                <a:ext cx="254001" cy="254001"/>
              </a:xfrm>
              <a:prstGeom prst="chevron">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tx1"/>
                  </a:solidFill>
                </a:endParaRPr>
              </a:p>
            </p:txBody>
          </p:sp>
        </p:grpSp>
        <p:cxnSp>
          <p:nvCxnSpPr>
            <p:cNvPr id="22" name="直接连接符 21"/>
            <p:cNvCxnSpPr/>
            <p:nvPr/>
          </p:nvCxnSpPr>
          <p:spPr>
            <a:xfrm>
              <a:off x="4940300" y="3962782"/>
              <a:ext cx="13484028" cy="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5302250" y="3513623"/>
              <a:ext cx="1584327" cy="526989"/>
            </a:xfrm>
            <a:prstGeom prst="rect">
              <a:avLst/>
            </a:prstGeom>
          </p:spPr>
          <p:txBody>
            <a:bodyPr wrap="none">
              <a:spAutoFit/>
            </a:bodyPr>
            <a:p>
              <a:r>
                <a:rPr lang="zh-CN" altLang="en-US" sz="2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问题提出</a:t>
              </a:r>
              <a:endParaRPr lang="zh-CN" altLang="en-US" sz="2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26" name="文本框 25"/>
          <p:cNvSpPr txBox="1"/>
          <p:nvPr/>
        </p:nvSpPr>
        <p:spPr>
          <a:xfrm>
            <a:off x="744220" y="1629093"/>
            <a:ext cx="5080000" cy="398780"/>
          </a:xfrm>
          <a:prstGeom prst="rect">
            <a:avLst/>
          </a:prstGeom>
        </p:spPr>
        <p:txBody>
          <a:bodyPr>
            <a:spAutoFit/>
          </a:bodyPr>
          <a:p>
            <a:r>
              <a:rPr lang="zh-CN" altLang="en-US" sz="2000" b="1">
                <a:latin typeface="微软雅黑" panose="020B0503020204020204" charset="-122"/>
                <a:ea typeface="微软雅黑" panose="020B0503020204020204" charset="-122"/>
              </a:rPr>
              <a:t>幸福测量核心构念与主要活动的提取</a:t>
            </a:r>
            <a:endParaRPr lang="en-US" altLang="zh-CN" sz="2000" b="1">
              <a:latin typeface="微软雅黑" panose="020B0503020204020204" charset="-122"/>
              <a:ea typeface="微软雅黑" panose="020B0503020204020204" charset="-122"/>
            </a:endParaRPr>
          </a:p>
        </p:txBody>
      </p:sp>
      <p:sp>
        <p:nvSpPr>
          <p:cNvPr id="28" name="文本框 27"/>
          <p:cNvSpPr txBox="1"/>
          <p:nvPr>
            <p:custDataLst>
              <p:tags r:id="rId12"/>
            </p:custDataLst>
          </p:nvPr>
        </p:nvSpPr>
        <p:spPr>
          <a:xfrm>
            <a:off x="1772920" y="2473960"/>
            <a:ext cx="3544570" cy="1383665"/>
          </a:xfrm>
          <a:prstGeom prst="rect">
            <a:avLst/>
          </a:prstGeom>
        </p:spPr>
        <p:txBody>
          <a:bodyPr wrap="square">
            <a:spAutoFit/>
          </a:bodyPr>
          <a:p>
            <a:pPr algn="ctr"/>
            <a:r>
              <a:rPr lang="zh-CN" altLang="en-US" sz="1400" b="1"/>
              <a:t>幸福感理论及测量</a:t>
            </a:r>
            <a:endParaRPr lang="zh-CN" altLang="en-US" sz="1400" b="1"/>
          </a:p>
          <a:p>
            <a:r>
              <a:rPr lang="en-US" altLang="zh-CN" sz="1400"/>
              <a:t>Linton</a:t>
            </a:r>
            <a:r>
              <a:rPr lang="zh-CN" altLang="en-US" sz="1400"/>
              <a:t>等人的发现</a:t>
            </a:r>
            <a:r>
              <a:rPr lang="zh-CN" altLang="en-US" sz="1400">
                <a:sym typeface="+mn-ea"/>
              </a:rPr>
              <a:t>传统幸福感研究不断积累</a:t>
            </a:r>
            <a:r>
              <a:rPr lang="zh-CN" altLang="en-US" sz="1400"/>
              <a:t> </a:t>
            </a:r>
            <a:endParaRPr lang="zh-CN" altLang="en-US" sz="1400"/>
          </a:p>
          <a:p>
            <a:r>
              <a:rPr lang="en-US" altLang="zh-CN" sz="1400"/>
              <a:t>- 99</a:t>
            </a:r>
            <a:r>
              <a:rPr lang="zh-CN" altLang="en-US" sz="1400"/>
              <a:t>个测量工具，</a:t>
            </a:r>
            <a:r>
              <a:rPr lang="en-US" altLang="zh-CN" sz="1400"/>
              <a:t>196</a:t>
            </a:r>
            <a:r>
              <a:rPr lang="zh-CN" altLang="en-US" sz="1400"/>
              <a:t>个不同维度 </a:t>
            </a:r>
            <a:endParaRPr lang="zh-CN" altLang="en-US" sz="1400"/>
          </a:p>
          <a:p>
            <a:r>
              <a:rPr lang="en-US" altLang="zh-CN" sz="1400"/>
              <a:t>- </a:t>
            </a:r>
            <a:r>
              <a:rPr lang="zh-CN" altLang="en-US" sz="1400"/>
              <a:t>理论驱动但缺乏统一框架 </a:t>
            </a:r>
            <a:endParaRPr lang="zh-CN" altLang="en-US" sz="1400"/>
          </a:p>
          <a:p>
            <a:r>
              <a:rPr lang="en-US" altLang="zh-CN" sz="1400"/>
              <a:t>- 69%</a:t>
            </a:r>
            <a:r>
              <a:rPr lang="zh-CN" altLang="en-US" sz="1400"/>
              <a:t>的维度仅出现在单一工具中 </a:t>
            </a:r>
            <a:endParaRPr lang="zh-CN" altLang="en-US" sz="1400"/>
          </a:p>
          <a:p>
            <a:endParaRPr lang="zh-CN" altLang="en-US" sz="1400"/>
          </a:p>
        </p:txBody>
      </p:sp>
      <p:grpSp>
        <p:nvGrpSpPr>
          <p:cNvPr id="3" name="组合 2"/>
          <p:cNvGrpSpPr/>
          <p:nvPr>
            <p:custDataLst>
              <p:tags r:id="rId13"/>
            </p:custDataLst>
          </p:nvPr>
        </p:nvGrpSpPr>
        <p:grpSpPr>
          <a:xfrm>
            <a:off x="6594475" y="2376170"/>
            <a:ext cx="3630930" cy="1352550"/>
            <a:chOff x="1345" y="7613"/>
            <a:chExt cx="5718" cy="2130"/>
          </a:xfrm>
        </p:grpSpPr>
        <p:sp>
          <p:nvSpPr>
            <p:cNvPr id="12" name="圆角矩形 11"/>
            <p:cNvSpPr/>
            <p:nvPr>
              <p:custDataLst>
                <p:tags r:id="rId14"/>
              </p:custDataLst>
            </p:nvPr>
          </p:nvSpPr>
          <p:spPr>
            <a:xfrm>
              <a:off x="1345" y="7613"/>
              <a:ext cx="5718" cy="2130"/>
            </a:xfrm>
            <a:prstGeom prst="roundRect">
              <a:avLst>
                <a:gd name="adj" fmla="val 17230"/>
              </a:avLst>
            </a:prstGeom>
            <a:gradFill>
              <a:gsLst>
                <a:gs pos="100000">
                  <a:schemeClr val="accent5">
                    <a:lumMod val="40000"/>
                    <a:lumOff val="60000"/>
                  </a:schemeClr>
                </a:gs>
                <a:gs pos="0">
                  <a:schemeClr val="accent6">
                    <a:lumMod val="20000"/>
                    <a:lumOff val="80000"/>
                  </a:schemeClr>
                </a:gs>
              </a:gsLst>
              <a:lin ang="396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2" name="文本框 31"/>
            <p:cNvSpPr txBox="1"/>
            <p:nvPr>
              <p:custDataLst>
                <p:tags r:id="rId15"/>
              </p:custDataLst>
            </p:nvPr>
          </p:nvSpPr>
          <p:spPr>
            <a:xfrm>
              <a:off x="1455" y="7706"/>
              <a:ext cx="5460" cy="1840"/>
            </a:xfrm>
            <a:prstGeom prst="rect">
              <a:avLst/>
            </a:prstGeom>
            <a:noFill/>
          </p:spPr>
          <p:txBody>
            <a:bodyPr wrap="square" rtlCol="0" anchor="t">
              <a:spAutoFit/>
            </a:bodyPr>
            <a:p>
              <a:pPr algn="ctr"/>
              <a:r>
                <a:rPr lang="zh-CN" altLang="en-US" sz="1400" b="1">
                  <a:sym typeface="+mn-ea"/>
                </a:rPr>
                <a:t>幸福活动大数据的收集</a:t>
              </a:r>
              <a:endParaRPr lang="zh-CN" altLang="en-US" sz="1400" b="1">
                <a:sym typeface="+mn-ea"/>
              </a:endParaRPr>
            </a:p>
            <a:p>
              <a:r>
                <a:rPr lang="en-US" altLang="zh-CN" sz="1400">
                  <a:sym typeface="+mn-ea"/>
                </a:rPr>
                <a:t>HappyDB</a:t>
              </a:r>
              <a:r>
                <a:rPr lang="zh-CN" altLang="en-US" sz="1400">
                  <a:sym typeface="+mn-ea"/>
                </a:rPr>
                <a:t>大数据收集，词嵌入等</a:t>
              </a:r>
              <a:r>
                <a:rPr lang="zh-CN" altLang="en-US" sz="1400">
                  <a:sym typeface="+mn-ea"/>
                </a:rPr>
                <a:t>方法突破</a:t>
              </a:r>
              <a:r>
                <a:rPr lang="en-US" altLang="zh-CN" sz="1400">
                  <a:sym typeface="+mn-ea"/>
                </a:rPr>
                <a:t> </a:t>
              </a:r>
              <a:r>
                <a:rPr lang="zh-CN" altLang="en-US" sz="1400">
                  <a:sym typeface="+mn-ea"/>
                </a:rPr>
                <a:t> </a:t>
              </a:r>
              <a:endParaRPr lang="zh-CN" altLang="en-US" sz="1400"/>
            </a:p>
            <a:p>
              <a:r>
                <a:rPr lang="en-US" altLang="zh-CN" sz="1400">
                  <a:sym typeface="+mn-ea"/>
                </a:rPr>
                <a:t>- </a:t>
              </a:r>
              <a:r>
                <a:rPr lang="zh-CN" altLang="en-US" sz="1400">
                  <a:sym typeface="+mn-ea"/>
                </a:rPr>
                <a:t>大规模真实数据收集成为可能 </a:t>
              </a:r>
              <a:endParaRPr lang="zh-CN" altLang="en-US" sz="1400"/>
            </a:p>
            <a:p>
              <a:r>
                <a:rPr lang="en-US" altLang="zh-CN" sz="1400">
                  <a:sym typeface="+mn-ea"/>
                </a:rPr>
                <a:t>- NLP</a:t>
              </a:r>
              <a:r>
                <a:rPr lang="zh-CN" altLang="en-US" sz="1400">
                  <a:sym typeface="+mn-ea"/>
                </a:rPr>
                <a:t>技术提供了新的分析手段 </a:t>
              </a:r>
              <a:endParaRPr lang="zh-CN" altLang="en-US" sz="1400"/>
            </a:p>
            <a:p>
              <a:r>
                <a:rPr lang="en-US" altLang="zh-CN" sz="1400">
                  <a:sym typeface="+mn-ea"/>
                </a:rPr>
                <a:t>- </a:t>
              </a:r>
              <a:r>
                <a:rPr lang="zh-CN" altLang="en-US" sz="1400">
                  <a:sym typeface="+mn-ea"/>
                </a:rPr>
                <a:t>高生态效度数据未被充分利用</a:t>
              </a:r>
              <a:endParaRPr lang="zh-CN" altLang="en-US" sz="1400">
                <a:sym typeface="+mn-ea"/>
              </a:endParaRPr>
            </a:p>
          </p:txBody>
        </p:sp>
      </p:grpSp>
      <p:sp>
        <p:nvSpPr>
          <p:cNvPr id="4" name="右箭头 3"/>
          <p:cNvSpPr/>
          <p:nvPr>
            <p:custDataLst>
              <p:tags r:id="rId16"/>
            </p:custDataLst>
          </p:nvPr>
        </p:nvSpPr>
        <p:spPr>
          <a:xfrm>
            <a:off x="3235325" y="4969510"/>
            <a:ext cx="349250" cy="14541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custDataLst>
              <p:tags r:id="rId17"/>
            </p:custDataLst>
          </p:nvPr>
        </p:nvSpPr>
        <p:spPr>
          <a:xfrm>
            <a:off x="1317625" y="3842385"/>
            <a:ext cx="4782185" cy="829945"/>
          </a:xfrm>
          <a:prstGeom prst="rect">
            <a:avLst/>
          </a:prstGeom>
          <a:noFill/>
        </p:spPr>
        <p:txBody>
          <a:bodyPr wrap="square" rtlCol="0">
            <a:spAutoFit/>
          </a:bodyPr>
          <a:p>
            <a:r>
              <a:rPr lang="zh-CN" altLang="en-US" sz="1200"/>
              <a:t>我们拥有大量测量幸福感的</a:t>
            </a:r>
            <a:r>
              <a:rPr lang="zh-CN" altLang="en-US" sz="1200" b="1"/>
              <a:t>理论</a:t>
            </a:r>
            <a:endParaRPr lang="zh-CN" altLang="en-US" sz="1200" b="1"/>
          </a:p>
          <a:p>
            <a:r>
              <a:rPr lang="zh-CN" altLang="en-US" sz="1200" b="1"/>
              <a:t>不充分性：</a:t>
            </a:r>
            <a:r>
              <a:rPr lang="zh-CN" altLang="en-US" sz="1200"/>
              <a:t>幸福感受多种维度影响，单一测量量表难以完全测量</a:t>
            </a:r>
            <a:endParaRPr lang="zh-CN" altLang="en-US" sz="1200" b="1"/>
          </a:p>
          <a:p>
            <a:r>
              <a:rPr lang="zh-CN" altLang="en-US" sz="1200" b="1"/>
              <a:t>复杂性</a:t>
            </a:r>
            <a:r>
              <a:rPr lang="zh-CN" altLang="en-US" sz="1200"/>
              <a:t>：太多测量维度存在冗余，重复，为测量带来负担</a:t>
            </a:r>
            <a:endParaRPr lang="zh-CN" altLang="en-US" sz="1200"/>
          </a:p>
          <a:p>
            <a:endParaRPr lang="zh-CN" altLang="en-US" sz="1200"/>
          </a:p>
        </p:txBody>
      </p:sp>
      <p:sp>
        <p:nvSpPr>
          <p:cNvPr id="6" name="文本框 5"/>
          <p:cNvSpPr txBox="1"/>
          <p:nvPr>
            <p:custDataLst>
              <p:tags r:id="rId18"/>
            </p:custDataLst>
          </p:nvPr>
        </p:nvSpPr>
        <p:spPr>
          <a:xfrm>
            <a:off x="6688455" y="3912235"/>
            <a:ext cx="3442970" cy="737235"/>
          </a:xfrm>
          <a:prstGeom prst="rect">
            <a:avLst/>
          </a:prstGeom>
          <a:noFill/>
        </p:spPr>
        <p:txBody>
          <a:bodyPr wrap="square" rtlCol="0">
            <a:spAutoFit/>
          </a:bodyPr>
          <a:p>
            <a:r>
              <a:rPr lang="zh-CN" altLang="en-US" sz="1400"/>
              <a:t>我们拥有大量幸福活动的报告数据，具有高生态效度，尚未被充分利用</a:t>
            </a:r>
            <a:endParaRPr lang="zh-CN" altLang="en-US" sz="1400"/>
          </a:p>
          <a:p>
            <a:endParaRPr lang="zh-CN" altLang="en-US" sz="1400"/>
          </a:p>
        </p:txBody>
      </p:sp>
      <p:grpSp>
        <p:nvGrpSpPr>
          <p:cNvPr id="7" name="组合 6"/>
          <p:cNvGrpSpPr/>
          <p:nvPr/>
        </p:nvGrpSpPr>
        <p:grpSpPr>
          <a:xfrm>
            <a:off x="2125345" y="4783455"/>
            <a:ext cx="688340" cy="601980"/>
            <a:chOff x="745" y="3074"/>
            <a:chExt cx="1084" cy="948"/>
          </a:xfrm>
        </p:grpSpPr>
        <p:pic>
          <p:nvPicPr>
            <p:cNvPr id="11" name="图片 10" descr="试卷"/>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201" y="3074"/>
              <a:ext cx="628" cy="628"/>
            </a:xfrm>
            <a:prstGeom prst="rect">
              <a:avLst/>
            </a:prstGeom>
          </p:spPr>
        </p:pic>
        <p:pic>
          <p:nvPicPr>
            <p:cNvPr id="37" name="图片 36" descr="试卷"/>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56" y="3237"/>
              <a:ext cx="622" cy="622"/>
            </a:xfrm>
            <a:prstGeom prst="rect">
              <a:avLst/>
            </a:prstGeom>
          </p:spPr>
        </p:pic>
        <p:pic>
          <p:nvPicPr>
            <p:cNvPr id="38" name="图片 37" descr="试卷"/>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45" y="3436"/>
              <a:ext cx="586" cy="586"/>
            </a:xfrm>
            <a:prstGeom prst="rect">
              <a:avLst/>
            </a:prstGeom>
          </p:spPr>
        </p:pic>
      </p:grpSp>
      <p:pic>
        <p:nvPicPr>
          <p:cNvPr id="49" name="图片 48" descr="活动项目"/>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511665" y="4709795"/>
            <a:ext cx="460375" cy="460375"/>
          </a:xfrm>
          <a:prstGeom prst="rect">
            <a:avLst/>
          </a:prstGeom>
        </p:spPr>
      </p:pic>
      <p:pic>
        <p:nvPicPr>
          <p:cNvPr id="50" name="图片 49" descr="试卷"/>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064000" y="4860925"/>
            <a:ext cx="372110" cy="372110"/>
          </a:xfrm>
          <a:prstGeom prst="rect">
            <a:avLst/>
          </a:prstGeom>
        </p:spPr>
      </p:pic>
      <p:sp>
        <p:nvSpPr>
          <p:cNvPr id="52" name="右箭头 51"/>
          <p:cNvSpPr/>
          <p:nvPr>
            <p:custDataLst>
              <p:tags r:id="rId29"/>
            </p:custDataLst>
          </p:nvPr>
        </p:nvSpPr>
        <p:spPr>
          <a:xfrm>
            <a:off x="8816975" y="4895850"/>
            <a:ext cx="349250" cy="14541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4" name="文本框 53"/>
          <p:cNvSpPr txBox="1"/>
          <p:nvPr/>
        </p:nvSpPr>
        <p:spPr>
          <a:xfrm>
            <a:off x="1317625" y="5614670"/>
            <a:ext cx="3997325" cy="645160"/>
          </a:xfrm>
          <a:prstGeom prst="rect">
            <a:avLst/>
          </a:prstGeom>
          <a:noFill/>
        </p:spPr>
        <p:txBody>
          <a:bodyPr wrap="square" rtlCol="0">
            <a:spAutoFit/>
          </a:bodyPr>
          <a:p>
            <a:pPr algn="ctr"/>
            <a:r>
              <a:rPr lang="zh-CN" altLang="en-US"/>
              <a:t>幸福测量的核心构念有哪些？</a:t>
            </a:r>
            <a:endParaRPr lang="zh-CN" altLang="en-US"/>
          </a:p>
          <a:p>
            <a:pPr algn="ctr"/>
            <a:r>
              <a:rPr lang="zh-CN" altLang="en-US" b="1"/>
              <a:t>幸福体验模型</a:t>
            </a:r>
            <a:r>
              <a:rPr lang="zh-CN" altLang="en-US"/>
              <a:t>：了解如何</a:t>
            </a:r>
            <a:r>
              <a:rPr lang="zh-CN" altLang="en-US" b="1">
                <a:sym typeface="+mn-ea"/>
              </a:rPr>
              <a:t>体验</a:t>
            </a:r>
            <a:r>
              <a:rPr lang="zh-CN" altLang="en-US" b="1"/>
              <a:t>幸福</a:t>
            </a:r>
            <a:endParaRPr lang="zh-CN" altLang="en-US" b="1"/>
          </a:p>
        </p:txBody>
      </p:sp>
      <p:sp>
        <p:nvSpPr>
          <p:cNvPr id="55" name="文本框 54"/>
          <p:cNvSpPr txBox="1"/>
          <p:nvPr/>
        </p:nvSpPr>
        <p:spPr>
          <a:xfrm>
            <a:off x="6358890" y="5591810"/>
            <a:ext cx="4041140" cy="645160"/>
          </a:xfrm>
          <a:prstGeom prst="rect">
            <a:avLst/>
          </a:prstGeom>
          <a:noFill/>
        </p:spPr>
        <p:txBody>
          <a:bodyPr wrap="square" rtlCol="0">
            <a:spAutoFit/>
          </a:bodyPr>
          <a:p>
            <a:pPr algn="ctr"/>
            <a:r>
              <a:rPr lang="zh-CN" altLang="en-US"/>
              <a:t>幸福活动的基本类型有哪些？</a:t>
            </a:r>
            <a:endParaRPr lang="zh-CN" altLang="en-US"/>
          </a:p>
          <a:p>
            <a:pPr algn="ctr"/>
            <a:r>
              <a:rPr lang="zh-CN" altLang="en-US" b="1">
                <a:sym typeface="+mn-ea"/>
              </a:rPr>
              <a:t>幸福活动模型</a:t>
            </a:r>
            <a:r>
              <a:rPr lang="zh-CN" altLang="en-US">
                <a:sym typeface="+mn-ea"/>
              </a:rPr>
              <a:t>：了解</a:t>
            </a:r>
            <a:r>
              <a:rPr lang="zh-CN" altLang="en-US"/>
              <a:t>什么</a:t>
            </a:r>
            <a:r>
              <a:rPr lang="zh-CN" altLang="en-US" b="1"/>
              <a:t>带来幸福</a:t>
            </a:r>
            <a:endParaRPr lang="zh-CN" altLang="en-US" b="1"/>
          </a:p>
        </p:txBody>
      </p:sp>
      <p:pic>
        <p:nvPicPr>
          <p:cNvPr id="56" name="图片 55" descr="乐器"/>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811645" y="4712970"/>
            <a:ext cx="457200" cy="457200"/>
          </a:xfrm>
          <a:prstGeom prst="rect">
            <a:avLst/>
          </a:prstGeom>
        </p:spPr>
      </p:pic>
      <p:pic>
        <p:nvPicPr>
          <p:cNvPr id="57" name="图片 56" descr="吉他"/>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7398385" y="4712970"/>
            <a:ext cx="457200" cy="457200"/>
          </a:xfrm>
          <a:prstGeom prst="rect">
            <a:avLst/>
          </a:prstGeom>
        </p:spPr>
      </p:pic>
      <p:pic>
        <p:nvPicPr>
          <p:cNvPr id="58" name="图片 57" descr="琴键"/>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995920" y="4712970"/>
            <a:ext cx="457200" cy="457200"/>
          </a:xfrm>
          <a:prstGeom prst="rect">
            <a:avLst/>
          </a:prstGeom>
        </p:spPr>
      </p:pic>
      <p:sp>
        <p:nvSpPr>
          <p:cNvPr id="2" name="文本框 1"/>
          <p:cNvSpPr txBox="1"/>
          <p:nvPr/>
        </p:nvSpPr>
        <p:spPr>
          <a:xfrm>
            <a:off x="11535410" y="6436995"/>
            <a:ext cx="691515" cy="368300"/>
          </a:xfrm>
          <a:prstGeom prst="rect">
            <a:avLst/>
          </a:prstGeom>
          <a:noFill/>
        </p:spPr>
        <p:txBody>
          <a:bodyPr wrap="square" rtlCol="0" anchor="t">
            <a:spAutoFit/>
          </a:bodyPr>
          <a:p>
            <a:r>
              <a:rPr lang="en-US" altLang="zh-CN">
                <a:sym typeface="+mn-ea"/>
              </a:rPr>
              <a:t>9</a:t>
            </a:r>
            <a:endParaRPr lang="en-US" altLang="zh-CN">
              <a:sym typeface="+mn-ea"/>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0" y="9413"/>
            <a:ext cx="12217288" cy="995306"/>
          </a:xfrm>
          <a:prstGeom prst="rect">
            <a:avLst/>
          </a:prstGeom>
          <a:gradFill flip="none" rotWithShape="1">
            <a:gsLst>
              <a:gs pos="79000">
                <a:srgbClr val="692266">
                  <a:alpha val="80000"/>
                </a:srgbClr>
              </a:gs>
              <a:gs pos="46000">
                <a:srgbClr val="580C6E">
                  <a:alpha val="80000"/>
                </a:srgbClr>
              </a:gs>
              <a:gs pos="0">
                <a:srgbClr val="580C6E">
                  <a:lumMod val="100000"/>
                  <a:alpha val="80000"/>
                </a:srgbClr>
              </a:gs>
              <a:gs pos="100000">
                <a:srgbClr val="AC2761">
                  <a:alpha val="80000"/>
                </a:srgb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31" name="矩形: 圆角 30"/>
          <p:cNvSpPr/>
          <p:nvPr/>
        </p:nvSpPr>
        <p:spPr>
          <a:xfrm>
            <a:off x="6466407" y="303059"/>
            <a:ext cx="1619140" cy="400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158182" y="185407"/>
            <a:ext cx="2090846" cy="643316"/>
            <a:chOff x="9730702" y="211219"/>
            <a:chExt cx="2374282" cy="701101"/>
          </a:xfrm>
        </p:grpSpPr>
        <p:pic>
          <p:nvPicPr>
            <p:cNvPr id="20" name="图片 19"/>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21" name="图片 20"/>
            <p:cNvPicPr>
              <a:picLocks noChangeAspect="1"/>
            </p:cNvPicPr>
            <p:nvPr/>
          </p:nvPicPr>
          <p:blipFill rotWithShape="1">
            <a:blip r:embed="rId4">
              <a:biLevel thresh="25000"/>
            </a:blip>
            <a:srcRect l="30188"/>
            <a:stretch>
              <a:fillRect/>
            </a:stretch>
          </p:blipFill>
          <p:spPr>
            <a:xfrm>
              <a:off x="10483399" y="211219"/>
              <a:ext cx="1621585" cy="701101"/>
            </a:xfrm>
            <a:prstGeom prst="rect">
              <a:avLst/>
            </a:prstGeom>
          </p:spPr>
        </p:pic>
      </p:grpSp>
      <p:pic>
        <p:nvPicPr>
          <p:cNvPr id="18" name="图形 17" descr="铅笔"/>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23" name="图形 22" descr="烧瓶"/>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25" name="图形 24" descr="显微镜"/>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59318" y="348131"/>
            <a:ext cx="307332" cy="307332"/>
          </a:xfrm>
          <a:prstGeom prst="rect">
            <a:avLst/>
          </a:prstGeom>
        </p:spPr>
      </p:pic>
      <p:pic>
        <p:nvPicPr>
          <p:cNvPr id="27" name="图形 26" descr="望远镜"/>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7251" y="348131"/>
            <a:ext cx="307332" cy="307332"/>
          </a:xfrm>
          <a:prstGeom prst="rect">
            <a:avLst/>
          </a:prstGeom>
        </p:spPr>
      </p:pic>
      <p:pic>
        <p:nvPicPr>
          <p:cNvPr id="29" name="图形 2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30" name="文本框 29"/>
          <p:cNvSpPr txBox="1"/>
          <p:nvPr/>
        </p:nvSpPr>
        <p:spPr>
          <a:xfrm>
            <a:off x="3223506" y="303059"/>
            <a:ext cx="1407518" cy="400110"/>
          </a:xfrm>
          <a:prstGeom prst="rect">
            <a:avLst/>
          </a:prstGeom>
          <a:noFill/>
        </p:spPr>
        <p:txBody>
          <a:bodyPr wrap="square" rtlCol="0">
            <a:spAutoFit/>
          </a:bodyPr>
          <a:lstStyle/>
          <a:p>
            <a:pPr>
              <a:defRPr/>
            </a:pPr>
            <a:r>
              <a:rPr lang="zh-CN" altLang="en-US" sz="2000" dirty="0">
                <a:solidFill>
                  <a:schemeClr val="bg1"/>
                </a:solidFill>
                <a:ea typeface="思源黑体 CN Bold" panose="020B0800000000000000" pitchFamily="34" charset="-122"/>
                <a:cs typeface="+mj-cs"/>
              </a:rPr>
              <a:t>研究背景</a:t>
            </a:r>
            <a:endParaRPr lang="zh-CN" altLang="en-US" sz="2000" dirty="0">
              <a:solidFill>
                <a:schemeClr val="bg1"/>
              </a:solidFill>
              <a:ea typeface="思源黑体 CN Bold" panose="020B0800000000000000" pitchFamily="34" charset="-122"/>
              <a:cs typeface="+mj-cs"/>
            </a:endParaRPr>
          </a:p>
        </p:txBody>
      </p:sp>
      <p:sp>
        <p:nvSpPr>
          <p:cNvPr id="33" name="文本框 32"/>
          <p:cNvSpPr txBox="1"/>
          <p:nvPr/>
        </p:nvSpPr>
        <p:spPr>
          <a:xfrm>
            <a:off x="5017646" y="303059"/>
            <a:ext cx="1407518" cy="398780"/>
          </a:xfrm>
          <a:prstGeom prst="rect">
            <a:avLst/>
          </a:prstGeom>
          <a:noFill/>
        </p:spPr>
        <p:txBody>
          <a:bodyPr wrap="square" rtlCol="0">
            <a:spAutoFit/>
          </a:bodyPr>
          <a:lstStyle/>
          <a:p>
            <a:pPr>
              <a:defRPr/>
            </a:pPr>
            <a:r>
              <a:rPr lang="zh-CN" altLang="en-US" sz="2000" dirty="0">
                <a:solidFill>
                  <a:schemeClr val="bg1"/>
                </a:solidFill>
                <a:ea typeface="思源黑体 CN Bold" panose="020B0800000000000000" pitchFamily="34" charset="-122"/>
                <a:cs typeface="+mj-cs"/>
              </a:rPr>
              <a:t>文献综述</a:t>
            </a:r>
            <a:endParaRPr lang="zh-CN" altLang="en-US" sz="2000" dirty="0">
              <a:solidFill>
                <a:schemeClr val="bg1"/>
              </a:solidFill>
              <a:ea typeface="思源黑体 CN Bold" panose="020B0800000000000000" pitchFamily="34" charset="-122"/>
              <a:cs typeface="+mj-cs"/>
            </a:endParaRPr>
          </a:p>
        </p:txBody>
      </p:sp>
      <p:sp>
        <p:nvSpPr>
          <p:cNvPr id="34" name="文本框 33"/>
          <p:cNvSpPr txBox="1"/>
          <p:nvPr/>
        </p:nvSpPr>
        <p:spPr>
          <a:xfrm>
            <a:off x="6811786" y="303059"/>
            <a:ext cx="1407518" cy="398780"/>
          </a:xfrm>
          <a:prstGeom prst="rect">
            <a:avLst/>
          </a:prstGeom>
          <a:noFill/>
        </p:spPr>
        <p:txBody>
          <a:bodyPr wrap="square" rtlCol="0">
            <a:spAutoFit/>
          </a:bodyPr>
          <a:lstStyle/>
          <a:p>
            <a:pPr>
              <a:defRPr/>
            </a:pPr>
            <a:r>
              <a:rPr lang="zh-CN" altLang="en-US" sz="2000" dirty="0">
                <a:solidFill>
                  <a:srgbClr val="580C6E"/>
                </a:solidFill>
                <a:ea typeface="思源黑体 CN Bold" panose="020B0800000000000000" pitchFamily="34" charset="-122"/>
                <a:cs typeface="+mj-cs"/>
              </a:rPr>
              <a:t>问题提出</a:t>
            </a:r>
            <a:endParaRPr lang="zh-CN" altLang="en-US" sz="2000" dirty="0">
              <a:solidFill>
                <a:srgbClr val="580C6E"/>
              </a:solidFill>
              <a:ea typeface="思源黑体 CN Bold" panose="020B0800000000000000" pitchFamily="34" charset="-122"/>
              <a:cs typeface="+mj-cs"/>
            </a:endParaRPr>
          </a:p>
        </p:txBody>
      </p:sp>
      <p:sp>
        <p:nvSpPr>
          <p:cNvPr id="35" name="文本框 34"/>
          <p:cNvSpPr txBox="1"/>
          <p:nvPr/>
        </p:nvSpPr>
        <p:spPr>
          <a:xfrm>
            <a:off x="8605926" y="303059"/>
            <a:ext cx="1407518" cy="398780"/>
          </a:xfrm>
          <a:prstGeom prst="rect">
            <a:avLst/>
          </a:prstGeom>
          <a:noFill/>
        </p:spPr>
        <p:txBody>
          <a:bodyPr wrap="square" rtlCol="0">
            <a:spAutoFit/>
          </a:bodyPr>
          <a:lstStyle/>
          <a:p>
            <a:pPr>
              <a:defRPr/>
            </a:pPr>
            <a:r>
              <a:rPr lang="zh-CN" altLang="en-US" sz="2000" dirty="0">
                <a:solidFill>
                  <a:prstClr val="white"/>
                </a:solidFill>
                <a:ea typeface="思源黑体 CN Bold" panose="020B0800000000000000" pitchFamily="34" charset="-122"/>
                <a:cs typeface="+mj-cs"/>
              </a:rPr>
              <a:t>研究设计</a:t>
            </a:r>
            <a:endParaRPr lang="zh-CN" altLang="en-US" sz="2000" dirty="0">
              <a:solidFill>
                <a:prstClr val="white"/>
              </a:solidFill>
              <a:ea typeface="思源黑体 CN Bold" panose="020B0800000000000000" pitchFamily="34" charset="-122"/>
              <a:cs typeface="+mj-cs"/>
            </a:endParaRPr>
          </a:p>
        </p:txBody>
      </p:sp>
      <p:sp>
        <p:nvSpPr>
          <p:cNvPr id="36" name="文本框 35"/>
          <p:cNvSpPr txBox="1"/>
          <p:nvPr/>
        </p:nvSpPr>
        <p:spPr>
          <a:xfrm>
            <a:off x="10400065" y="303059"/>
            <a:ext cx="1407518" cy="398780"/>
          </a:xfrm>
          <a:prstGeom prst="rect">
            <a:avLst/>
          </a:prstGeom>
          <a:noFill/>
        </p:spPr>
        <p:txBody>
          <a:bodyPr wrap="square" rtlCol="0">
            <a:spAutoFit/>
          </a:bodyPr>
          <a:lstStyle/>
          <a:p>
            <a:pPr>
              <a:defRPr/>
            </a:pPr>
            <a:r>
              <a:rPr lang="zh-CN" altLang="en-US" sz="2000" dirty="0">
                <a:solidFill>
                  <a:prstClr val="white"/>
                </a:solidFill>
                <a:ea typeface="思源黑体 CN Bold" panose="020B0800000000000000" pitchFamily="34" charset="-122"/>
                <a:cs typeface="+mj-cs"/>
              </a:rPr>
              <a:t>研究进展</a:t>
            </a:r>
            <a:endParaRPr lang="zh-CN" altLang="en-US" sz="2000" dirty="0">
              <a:solidFill>
                <a:prstClr val="white"/>
              </a:solidFill>
              <a:ea typeface="思源黑体 CN Bold" panose="020B0800000000000000" pitchFamily="34" charset="-122"/>
              <a:cs typeface="+mj-cs"/>
            </a:endParaRPr>
          </a:p>
        </p:txBody>
      </p:sp>
      <p:sp>
        <p:nvSpPr>
          <p:cNvPr id="41" name="箭头: V 形 40"/>
          <p:cNvSpPr/>
          <p:nvPr/>
        </p:nvSpPr>
        <p:spPr>
          <a:xfrm rot="5400000">
            <a:off x="7188950" y="741296"/>
            <a:ext cx="139368" cy="225295"/>
          </a:xfrm>
          <a:prstGeom prst="chevron">
            <a:avLst>
              <a:gd name="adj" fmla="val 736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4" name="组合 13"/>
          <p:cNvGrpSpPr/>
          <p:nvPr/>
        </p:nvGrpSpPr>
        <p:grpSpPr>
          <a:xfrm>
            <a:off x="909273" y="1141871"/>
            <a:ext cx="10203532" cy="398780"/>
            <a:chOff x="4940300" y="3513623"/>
            <a:chExt cx="13484028" cy="526989"/>
          </a:xfrm>
        </p:grpSpPr>
        <p:grpSp>
          <p:nvGrpSpPr>
            <p:cNvPr id="15" name="组合 14"/>
            <p:cNvGrpSpPr/>
            <p:nvPr/>
          </p:nvGrpSpPr>
          <p:grpSpPr>
            <a:xfrm>
              <a:off x="4940300" y="3581780"/>
              <a:ext cx="361950" cy="254002"/>
              <a:chOff x="4940300" y="3428999"/>
              <a:chExt cx="457202" cy="254002"/>
            </a:xfrm>
          </p:grpSpPr>
          <p:sp>
            <p:nvSpPr>
              <p:cNvPr id="16" name="箭头: V 形 46"/>
              <p:cNvSpPr/>
              <p:nvPr/>
            </p:nvSpPr>
            <p:spPr>
              <a:xfrm>
                <a:off x="4940300" y="3429000"/>
                <a:ext cx="254001" cy="254001"/>
              </a:xfrm>
              <a:prstGeom prst="chevron">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tx1"/>
                  </a:solidFill>
                </a:endParaRPr>
              </a:p>
            </p:txBody>
          </p:sp>
          <p:sp>
            <p:nvSpPr>
              <p:cNvPr id="17" name="箭头: V 形 47"/>
              <p:cNvSpPr/>
              <p:nvPr/>
            </p:nvSpPr>
            <p:spPr>
              <a:xfrm>
                <a:off x="5143501" y="3428999"/>
                <a:ext cx="254001" cy="254001"/>
              </a:xfrm>
              <a:prstGeom prst="chevron">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tx1"/>
                  </a:solidFill>
                </a:endParaRPr>
              </a:p>
            </p:txBody>
          </p:sp>
        </p:grpSp>
        <p:cxnSp>
          <p:nvCxnSpPr>
            <p:cNvPr id="22" name="直接连接符 21"/>
            <p:cNvCxnSpPr/>
            <p:nvPr/>
          </p:nvCxnSpPr>
          <p:spPr>
            <a:xfrm>
              <a:off x="4940300" y="3962782"/>
              <a:ext cx="13484028" cy="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5302250" y="3513623"/>
              <a:ext cx="1584327" cy="526989"/>
            </a:xfrm>
            <a:prstGeom prst="rect">
              <a:avLst/>
            </a:prstGeom>
          </p:spPr>
          <p:txBody>
            <a:bodyPr wrap="none">
              <a:spAutoFit/>
            </a:bodyPr>
            <a:p>
              <a:r>
                <a:rPr lang="zh-CN" altLang="en-US" sz="2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问题提出</a:t>
              </a:r>
              <a:endParaRPr lang="zh-CN" altLang="en-US" sz="2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26" name="文本框 25"/>
          <p:cNvSpPr txBox="1"/>
          <p:nvPr/>
        </p:nvSpPr>
        <p:spPr>
          <a:xfrm>
            <a:off x="744220" y="1629093"/>
            <a:ext cx="5080000" cy="398780"/>
          </a:xfrm>
          <a:prstGeom prst="rect">
            <a:avLst/>
          </a:prstGeom>
        </p:spPr>
        <p:txBody>
          <a:bodyPr>
            <a:spAutoFit/>
          </a:bodyPr>
          <a:p>
            <a:r>
              <a:rPr lang="zh-CN" altLang="en-US" sz="2000" b="1">
                <a:latin typeface="微软雅黑" panose="020B0503020204020204" charset="-122"/>
                <a:ea typeface="微软雅黑" panose="020B0503020204020204" charset="-122"/>
              </a:rPr>
              <a:t>幸福活动</a:t>
            </a:r>
            <a:r>
              <a:rPr lang="en-US" altLang="zh-CN" sz="2000" b="1">
                <a:latin typeface="微软雅黑" panose="020B0503020204020204" charset="-122"/>
                <a:ea typeface="微软雅黑" panose="020B0503020204020204" charset="-122"/>
              </a:rPr>
              <a:t>-</a:t>
            </a:r>
            <a:r>
              <a:rPr lang="zh-CN" altLang="en-US" sz="2000" b="1">
                <a:latin typeface="微软雅黑" panose="020B0503020204020204" charset="-122"/>
                <a:ea typeface="微软雅黑" panose="020B0503020204020204" charset="-122"/>
              </a:rPr>
              <a:t>体验模型</a:t>
            </a:r>
            <a:endParaRPr lang="zh-CN" altLang="en-US" sz="2000" b="1">
              <a:latin typeface="微软雅黑" panose="020B0503020204020204" charset="-122"/>
              <a:ea typeface="微软雅黑" panose="020B0503020204020204" charset="-122"/>
            </a:endParaRPr>
          </a:p>
        </p:txBody>
      </p:sp>
      <p:graphicFrame>
        <p:nvGraphicFramePr>
          <p:cNvPr id="9" name="表格 8"/>
          <p:cNvGraphicFramePr/>
          <p:nvPr/>
        </p:nvGraphicFramePr>
        <p:xfrm>
          <a:off x="2750820" y="3084830"/>
          <a:ext cx="2160270" cy="1475740"/>
        </p:xfrm>
        <a:graphic>
          <a:graphicData uri="http://schemas.openxmlformats.org/drawingml/2006/table">
            <a:tbl>
              <a:tblPr>
                <a:tableStyleId>{5940675A-B579-460E-94D1-54222C63F5DA}</a:tableStyleId>
              </a:tblPr>
              <a:tblGrid>
                <a:gridCol w="540000"/>
                <a:gridCol w="540000"/>
                <a:gridCol w="539750"/>
                <a:gridCol w="540250"/>
              </a:tblGrid>
              <a:tr h="374015">
                <a:tc>
                  <a:txBody>
                    <a:bodyPr/>
                    <a:p>
                      <a:pPr>
                        <a:buNone/>
                      </a:pPr>
                      <a:endParaRPr lang="zh-CN" altLang="en-US"/>
                    </a:p>
                  </a:txBody>
                  <a:tcPr/>
                </a:tc>
                <a:tc>
                  <a:txBody>
                    <a:bodyPr/>
                    <a:p>
                      <a:pPr algn="ctr">
                        <a:buNone/>
                      </a:pPr>
                      <a:r>
                        <a:rPr lang="en-US" altLang="zh-CN" sz="1000" b="1"/>
                        <a:t>DIM1</a:t>
                      </a:r>
                      <a:endParaRPr lang="en-US" altLang="zh-CN" sz="1000" b="1"/>
                    </a:p>
                  </a:txBody>
                  <a:tcPr anchor="ctr" anchorCtr="0"/>
                </a:tc>
                <a:tc>
                  <a:txBody>
                    <a:bodyPr/>
                    <a:p>
                      <a:pPr>
                        <a:buNone/>
                      </a:pPr>
                      <a:r>
                        <a:rPr lang="en-US" altLang="zh-CN" sz="1000" b="1">
                          <a:sym typeface="+mn-ea"/>
                        </a:rPr>
                        <a:t>DIM2</a:t>
                      </a:r>
                      <a:endParaRPr lang="en-US" altLang="zh-CN" sz="1000" b="1"/>
                    </a:p>
                  </a:txBody>
                  <a:tcPr anchor="ctr" anchorCtr="0"/>
                </a:tc>
                <a:tc>
                  <a:txBody>
                    <a:bodyPr/>
                    <a:p>
                      <a:pPr>
                        <a:buNone/>
                      </a:pPr>
                      <a:r>
                        <a:rPr lang="en-US" altLang="zh-CN" sz="1000" b="1">
                          <a:sym typeface="+mn-ea"/>
                        </a:rPr>
                        <a:t>DIM3</a:t>
                      </a:r>
                      <a:endParaRPr lang="en-US" altLang="zh-CN" sz="1000" b="1"/>
                    </a:p>
                  </a:txBody>
                  <a:tcPr anchor="ctr" anchorCtr="0"/>
                </a:tc>
              </a:tr>
              <a:tr h="367200">
                <a:tc>
                  <a:txBody>
                    <a:bodyPr/>
                    <a:p>
                      <a:pPr>
                        <a:buNone/>
                      </a:pPr>
                      <a:endParaRPr lang="zh-CN" altLang="en-US"/>
                    </a:p>
                  </a:txBody>
                  <a:tcPr/>
                </a:tc>
                <a:tc>
                  <a:txBody>
                    <a:bodyPr/>
                    <a:p>
                      <a:pPr algn="ctr">
                        <a:buNone/>
                      </a:pPr>
                      <a:r>
                        <a:rPr lang="en-US" altLang="zh-CN" sz="1400"/>
                        <a:t>3</a:t>
                      </a:r>
                      <a:endParaRPr lang="en-US" altLang="zh-CN" sz="1400"/>
                    </a:p>
                  </a:txBody>
                  <a:tcPr anchor="ctr" anchorCtr="0"/>
                </a:tc>
                <a:tc>
                  <a:txBody>
                    <a:bodyPr/>
                    <a:p>
                      <a:pPr algn="ctr">
                        <a:buNone/>
                      </a:pPr>
                      <a:r>
                        <a:rPr lang="en-US" altLang="zh-CN" sz="1400"/>
                        <a:t>2</a:t>
                      </a:r>
                      <a:endParaRPr lang="en-US" altLang="zh-CN" sz="1400"/>
                    </a:p>
                  </a:txBody>
                  <a:tcPr anchor="ctr" anchorCtr="0"/>
                </a:tc>
                <a:tc>
                  <a:txBody>
                    <a:bodyPr/>
                    <a:p>
                      <a:pPr algn="ctr">
                        <a:buNone/>
                      </a:pPr>
                      <a:r>
                        <a:rPr lang="en-US" altLang="zh-CN" sz="1400"/>
                        <a:t>1</a:t>
                      </a:r>
                      <a:endParaRPr lang="en-US" altLang="zh-CN" sz="1400"/>
                    </a:p>
                  </a:txBody>
                  <a:tcPr anchor="ctr" anchorCtr="0"/>
                </a:tc>
              </a:tr>
              <a:tr h="367200">
                <a:tc>
                  <a:txBody>
                    <a:bodyPr/>
                    <a:p>
                      <a:pPr>
                        <a:buNone/>
                      </a:pPr>
                      <a:endParaRPr lang="zh-CN" altLang="en-US"/>
                    </a:p>
                  </a:txBody>
                  <a:tcPr/>
                </a:tc>
                <a:tc>
                  <a:txBody>
                    <a:bodyPr/>
                    <a:p>
                      <a:pPr algn="ctr">
                        <a:buNone/>
                      </a:pPr>
                      <a:r>
                        <a:rPr lang="en-US" altLang="zh-CN" sz="1400"/>
                        <a:t>1</a:t>
                      </a:r>
                      <a:endParaRPr lang="en-US" altLang="zh-CN" sz="1400"/>
                    </a:p>
                  </a:txBody>
                  <a:tcPr anchor="ctr" anchorCtr="0"/>
                </a:tc>
                <a:tc>
                  <a:txBody>
                    <a:bodyPr/>
                    <a:p>
                      <a:pPr algn="ctr">
                        <a:buNone/>
                      </a:pPr>
                      <a:r>
                        <a:rPr lang="en-US" altLang="zh-CN" sz="1400"/>
                        <a:t>2</a:t>
                      </a:r>
                      <a:endParaRPr lang="en-US" altLang="zh-CN" sz="1400"/>
                    </a:p>
                  </a:txBody>
                  <a:tcPr anchor="ctr" anchorCtr="0"/>
                </a:tc>
                <a:tc>
                  <a:txBody>
                    <a:bodyPr/>
                    <a:p>
                      <a:pPr algn="ctr">
                        <a:buNone/>
                      </a:pPr>
                      <a:r>
                        <a:rPr lang="en-US" altLang="zh-CN" sz="1400"/>
                        <a:t>3</a:t>
                      </a:r>
                      <a:endParaRPr lang="en-US" altLang="zh-CN" sz="1400"/>
                    </a:p>
                  </a:txBody>
                  <a:tcPr anchor="ctr" anchorCtr="0"/>
                </a:tc>
              </a:tr>
              <a:tr h="367200">
                <a:tc>
                  <a:txBody>
                    <a:bodyPr/>
                    <a:p>
                      <a:pPr>
                        <a:buNone/>
                      </a:pPr>
                      <a:endParaRPr lang="zh-CN" altLang="en-US"/>
                    </a:p>
                  </a:txBody>
                  <a:tcPr/>
                </a:tc>
                <a:tc>
                  <a:txBody>
                    <a:bodyPr/>
                    <a:p>
                      <a:pPr algn="ctr">
                        <a:buNone/>
                      </a:pPr>
                      <a:r>
                        <a:rPr lang="en-US" altLang="zh-CN" sz="1400"/>
                        <a:t>2</a:t>
                      </a:r>
                      <a:endParaRPr lang="en-US" altLang="zh-CN" sz="1400"/>
                    </a:p>
                  </a:txBody>
                  <a:tcPr anchor="ctr" anchorCtr="0"/>
                </a:tc>
                <a:tc>
                  <a:txBody>
                    <a:bodyPr/>
                    <a:p>
                      <a:pPr algn="ctr">
                        <a:buNone/>
                      </a:pPr>
                      <a:r>
                        <a:rPr lang="en-US" altLang="zh-CN" sz="1400"/>
                        <a:t>3</a:t>
                      </a:r>
                      <a:endParaRPr lang="en-US" altLang="zh-CN" sz="1400"/>
                    </a:p>
                  </a:txBody>
                  <a:tcPr anchor="ctr" anchorCtr="0"/>
                </a:tc>
                <a:tc>
                  <a:txBody>
                    <a:bodyPr/>
                    <a:p>
                      <a:pPr algn="ctr">
                        <a:buNone/>
                      </a:pPr>
                      <a:r>
                        <a:rPr lang="en-US" altLang="zh-CN" sz="1400"/>
                        <a:t>1</a:t>
                      </a:r>
                      <a:endParaRPr lang="en-US" altLang="zh-CN" sz="1400"/>
                    </a:p>
                  </a:txBody>
                  <a:tcPr anchor="ctr" anchorCtr="0"/>
                </a:tc>
              </a:tr>
            </a:tbl>
          </a:graphicData>
        </a:graphic>
      </p:graphicFrame>
      <p:grpSp>
        <p:nvGrpSpPr>
          <p:cNvPr id="46" name="组合 45"/>
          <p:cNvGrpSpPr/>
          <p:nvPr/>
        </p:nvGrpSpPr>
        <p:grpSpPr>
          <a:xfrm>
            <a:off x="2823210" y="3481705"/>
            <a:ext cx="345440" cy="1069975"/>
            <a:chOff x="4614" y="6518"/>
            <a:chExt cx="544" cy="1685"/>
          </a:xfrm>
        </p:grpSpPr>
        <p:pic>
          <p:nvPicPr>
            <p:cNvPr id="39" name="图片 38" descr="人"/>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14" y="7098"/>
              <a:ext cx="544" cy="544"/>
            </a:xfrm>
            <a:prstGeom prst="rect">
              <a:avLst/>
            </a:prstGeom>
          </p:spPr>
        </p:pic>
        <p:pic>
          <p:nvPicPr>
            <p:cNvPr id="40" name="图片 39" descr="游戏机"/>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673" y="7719"/>
              <a:ext cx="485" cy="485"/>
            </a:xfrm>
            <a:prstGeom prst="rect">
              <a:avLst/>
            </a:prstGeom>
          </p:spPr>
        </p:pic>
        <p:pic>
          <p:nvPicPr>
            <p:cNvPr id="42" name="图片 41" descr="生活旅游"/>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712" y="6518"/>
              <a:ext cx="445" cy="445"/>
            </a:xfrm>
            <a:prstGeom prst="rect">
              <a:avLst/>
            </a:prstGeom>
          </p:spPr>
        </p:pic>
      </p:grpSp>
      <p:pic>
        <p:nvPicPr>
          <p:cNvPr id="51" name="图片 50" descr="商业模型"/>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032000" y="5226685"/>
            <a:ext cx="584835" cy="584835"/>
          </a:xfrm>
          <a:prstGeom prst="rect">
            <a:avLst/>
          </a:prstGeom>
        </p:spPr>
      </p:pic>
      <p:sp>
        <p:nvSpPr>
          <p:cNvPr id="2" name="文本框 1"/>
          <p:cNvSpPr txBox="1"/>
          <p:nvPr/>
        </p:nvSpPr>
        <p:spPr>
          <a:xfrm>
            <a:off x="1374775" y="3764280"/>
            <a:ext cx="4064000" cy="368300"/>
          </a:xfrm>
          <a:prstGeom prst="rect">
            <a:avLst/>
          </a:prstGeom>
          <a:noFill/>
        </p:spPr>
        <p:txBody>
          <a:bodyPr wrap="square" rtlCol="0">
            <a:spAutoFit/>
          </a:bodyPr>
          <a:p>
            <a:r>
              <a:rPr lang="zh-CN" altLang="en-US" b="1"/>
              <a:t>幸福活动</a:t>
            </a:r>
            <a:endParaRPr lang="zh-CN" altLang="en-US" b="1"/>
          </a:p>
        </p:txBody>
      </p:sp>
      <p:sp>
        <p:nvSpPr>
          <p:cNvPr id="8" name="文本框 7"/>
          <p:cNvSpPr txBox="1"/>
          <p:nvPr/>
        </p:nvSpPr>
        <p:spPr>
          <a:xfrm>
            <a:off x="3312795" y="4794250"/>
            <a:ext cx="1532890" cy="368300"/>
          </a:xfrm>
          <a:prstGeom prst="rect">
            <a:avLst/>
          </a:prstGeom>
          <a:noFill/>
        </p:spPr>
        <p:txBody>
          <a:bodyPr wrap="square" rtlCol="0">
            <a:spAutoFit/>
          </a:bodyPr>
          <a:p>
            <a:r>
              <a:rPr lang="zh-CN" altLang="en-US" b="1"/>
              <a:t>幸福体验</a:t>
            </a:r>
            <a:endParaRPr lang="zh-CN" altLang="en-US" b="1"/>
          </a:p>
        </p:txBody>
      </p:sp>
      <p:pic>
        <p:nvPicPr>
          <p:cNvPr id="44" name="图片 43" descr="人"/>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022465" y="2604135"/>
            <a:ext cx="471805" cy="428625"/>
          </a:xfrm>
          <a:prstGeom prst="rect">
            <a:avLst/>
          </a:prstGeom>
        </p:spPr>
      </p:pic>
      <p:pic>
        <p:nvPicPr>
          <p:cNvPr id="45" name="图片 44" descr="人"/>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040245" y="4852670"/>
            <a:ext cx="471805" cy="428625"/>
          </a:xfrm>
          <a:prstGeom prst="rect">
            <a:avLst/>
          </a:prstGeom>
        </p:spPr>
      </p:pic>
      <p:graphicFrame>
        <p:nvGraphicFramePr>
          <p:cNvPr id="47" name="表格 46"/>
          <p:cNvGraphicFramePr/>
          <p:nvPr/>
        </p:nvGraphicFramePr>
        <p:xfrm>
          <a:off x="8606155" y="2134235"/>
          <a:ext cx="2160270" cy="1467485"/>
        </p:xfrm>
        <a:graphic>
          <a:graphicData uri="http://schemas.openxmlformats.org/drawingml/2006/table">
            <a:tbl>
              <a:tblPr>
                <a:tableStyleId>{5940675A-B579-460E-94D1-54222C63F5DA}</a:tableStyleId>
              </a:tblPr>
              <a:tblGrid>
                <a:gridCol w="540000"/>
                <a:gridCol w="540000"/>
                <a:gridCol w="539750"/>
                <a:gridCol w="540250"/>
              </a:tblGrid>
              <a:tr h="365760">
                <a:tc>
                  <a:txBody>
                    <a:bodyPr/>
                    <a:p>
                      <a:pPr>
                        <a:buNone/>
                      </a:pPr>
                      <a:endParaRPr lang="zh-CN" altLang="en-US"/>
                    </a:p>
                  </a:txBody>
                  <a:tcPr/>
                </a:tc>
                <a:tc>
                  <a:txBody>
                    <a:bodyPr/>
                    <a:p>
                      <a:pPr algn="ctr">
                        <a:buNone/>
                      </a:pPr>
                      <a:r>
                        <a:rPr lang="en-US" altLang="zh-CN" sz="1000" b="1"/>
                        <a:t>DIM1</a:t>
                      </a:r>
                      <a:endParaRPr lang="en-US" altLang="zh-CN" sz="1000" b="1"/>
                    </a:p>
                  </a:txBody>
                  <a:tcPr anchor="ctr" anchorCtr="0"/>
                </a:tc>
                <a:tc>
                  <a:txBody>
                    <a:bodyPr/>
                    <a:p>
                      <a:pPr>
                        <a:buNone/>
                      </a:pPr>
                      <a:r>
                        <a:rPr lang="en-US" altLang="zh-CN" sz="1000" b="1">
                          <a:sym typeface="+mn-ea"/>
                        </a:rPr>
                        <a:t>DIM2</a:t>
                      </a:r>
                      <a:endParaRPr lang="en-US" altLang="zh-CN" sz="1000" b="1"/>
                    </a:p>
                  </a:txBody>
                  <a:tcPr anchor="ctr" anchorCtr="0"/>
                </a:tc>
                <a:tc>
                  <a:txBody>
                    <a:bodyPr/>
                    <a:p>
                      <a:pPr>
                        <a:buNone/>
                      </a:pPr>
                      <a:r>
                        <a:rPr lang="en-US" altLang="zh-CN" sz="1000" b="1">
                          <a:sym typeface="+mn-ea"/>
                        </a:rPr>
                        <a:t>DIM3</a:t>
                      </a:r>
                      <a:endParaRPr lang="en-US" altLang="zh-CN" sz="1000" b="1"/>
                    </a:p>
                  </a:txBody>
                  <a:tcPr anchor="ctr" anchorCtr="0"/>
                </a:tc>
              </a:tr>
              <a:tr h="367200">
                <a:tc>
                  <a:txBody>
                    <a:bodyPr/>
                    <a:p>
                      <a:pPr>
                        <a:buNone/>
                      </a:pPr>
                      <a:endParaRPr lang="zh-CN" altLang="en-US"/>
                    </a:p>
                  </a:txBody>
                  <a:tcPr/>
                </a:tc>
                <a:tc>
                  <a:txBody>
                    <a:bodyPr/>
                    <a:p>
                      <a:pPr algn="ctr">
                        <a:buNone/>
                      </a:pPr>
                      <a:r>
                        <a:rPr lang="en-US" altLang="zh-CN" sz="1400"/>
                        <a:t>3</a:t>
                      </a:r>
                      <a:endParaRPr lang="en-US" altLang="zh-CN" sz="1400"/>
                    </a:p>
                  </a:txBody>
                  <a:tcPr anchor="ctr" anchorCtr="0"/>
                </a:tc>
                <a:tc>
                  <a:txBody>
                    <a:bodyPr/>
                    <a:p>
                      <a:pPr algn="ctr">
                        <a:buNone/>
                      </a:pPr>
                      <a:r>
                        <a:rPr lang="en-US" altLang="zh-CN" sz="1400"/>
                        <a:t>2</a:t>
                      </a:r>
                      <a:endParaRPr lang="en-US" altLang="zh-CN" sz="1400"/>
                    </a:p>
                  </a:txBody>
                  <a:tcPr anchor="ctr" anchorCtr="0"/>
                </a:tc>
                <a:tc>
                  <a:txBody>
                    <a:bodyPr/>
                    <a:p>
                      <a:pPr algn="ctr">
                        <a:buNone/>
                      </a:pPr>
                      <a:r>
                        <a:rPr lang="en-US" altLang="zh-CN" sz="1400"/>
                        <a:t>1</a:t>
                      </a:r>
                      <a:endParaRPr lang="en-US" altLang="zh-CN" sz="1400"/>
                    </a:p>
                  </a:txBody>
                  <a:tcPr anchor="ctr" anchorCtr="0"/>
                </a:tc>
              </a:tr>
              <a:tr h="367200">
                <a:tc>
                  <a:txBody>
                    <a:bodyPr/>
                    <a:p>
                      <a:pPr>
                        <a:buNone/>
                      </a:pPr>
                      <a:endParaRPr lang="zh-CN" altLang="en-US"/>
                    </a:p>
                  </a:txBody>
                  <a:tcPr/>
                </a:tc>
                <a:tc>
                  <a:txBody>
                    <a:bodyPr/>
                    <a:p>
                      <a:pPr algn="ctr">
                        <a:buNone/>
                      </a:pPr>
                      <a:r>
                        <a:rPr lang="en-US" altLang="zh-CN" sz="1400"/>
                        <a:t>1</a:t>
                      </a:r>
                      <a:endParaRPr lang="en-US" altLang="zh-CN" sz="1400"/>
                    </a:p>
                  </a:txBody>
                  <a:tcPr anchor="ctr" anchorCtr="0"/>
                </a:tc>
                <a:tc>
                  <a:txBody>
                    <a:bodyPr/>
                    <a:p>
                      <a:pPr algn="ctr">
                        <a:buNone/>
                      </a:pPr>
                      <a:r>
                        <a:rPr lang="en-US" altLang="zh-CN" sz="1400"/>
                        <a:t>2</a:t>
                      </a:r>
                      <a:endParaRPr lang="en-US" altLang="zh-CN" sz="1400"/>
                    </a:p>
                  </a:txBody>
                  <a:tcPr anchor="ctr" anchorCtr="0"/>
                </a:tc>
                <a:tc>
                  <a:txBody>
                    <a:bodyPr/>
                    <a:p>
                      <a:pPr algn="ctr">
                        <a:buNone/>
                      </a:pPr>
                      <a:r>
                        <a:rPr lang="en-US" altLang="zh-CN" sz="1400"/>
                        <a:t>3</a:t>
                      </a:r>
                      <a:endParaRPr lang="en-US" altLang="zh-CN" sz="1400"/>
                    </a:p>
                  </a:txBody>
                  <a:tcPr anchor="ctr" anchorCtr="0"/>
                </a:tc>
              </a:tr>
              <a:tr h="367200">
                <a:tc>
                  <a:txBody>
                    <a:bodyPr/>
                    <a:p>
                      <a:pPr>
                        <a:buNone/>
                      </a:pPr>
                      <a:endParaRPr lang="zh-CN" altLang="en-US"/>
                    </a:p>
                  </a:txBody>
                  <a:tcPr/>
                </a:tc>
                <a:tc>
                  <a:txBody>
                    <a:bodyPr/>
                    <a:p>
                      <a:pPr algn="ctr">
                        <a:buNone/>
                      </a:pPr>
                      <a:r>
                        <a:rPr lang="en-US" altLang="zh-CN" sz="1400"/>
                        <a:t>2</a:t>
                      </a:r>
                      <a:endParaRPr lang="en-US" altLang="zh-CN" sz="1400"/>
                    </a:p>
                  </a:txBody>
                  <a:tcPr anchor="ctr" anchorCtr="0"/>
                </a:tc>
                <a:tc>
                  <a:txBody>
                    <a:bodyPr/>
                    <a:p>
                      <a:pPr algn="ctr">
                        <a:buNone/>
                      </a:pPr>
                      <a:r>
                        <a:rPr lang="en-US" altLang="zh-CN" sz="1400"/>
                        <a:t>3</a:t>
                      </a:r>
                      <a:endParaRPr lang="en-US" altLang="zh-CN" sz="1400"/>
                    </a:p>
                  </a:txBody>
                  <a:tcPr anchor="ctr" anchorCtr="0"/>
                </a:tc>
                <a:tc>
                  <a:txBody>
                    <a:bodyPr/>
                    <a:p>
                      <a:pPr algn="ctr">
                        <a:buNone/>
                      </a:pPr>
                      <a:r>
                        <a:rPr lang="en-US" altLang="zh-CN" sz="1400"/>
                        <a:t>1</a:t>
                      </a:r>
                      <a:endParaRPr lang="en-US" altLang="zh-CN" sz="1400"/>
                    </a:p>
                  </a:txBody>
                  <a:tcPr anchor="ctr" anchorCtr="0"/>
                </a:tc>
              </a:tr>
            </a:tbl>
          </a:graphicData>
        </a:graphic>
      </p:graphicFrame>
      <p:graphicFrame>
        <p:nvGraphicFramePr>
          <p:cNvPr id="59" name="表格 58"/>
          <p:cNvGraphicFramePr/>
          <p:nvPr/>
        </p:nvGraphicFramePr>
        <p:xfrm>
          <a:off x="8606155" y="4421505"/>
          <a:ext cx="2160270" cy="1467485"/>
        </p:xfrm>
        <a:graphic>
          <a:graphicData uri="http://schemas.openxmlformats.org/drawingml/2006/table">
            <a:tbl>
              <a:tblPr>
                <a:tableStyleId>{5940675A-B579-460E-94D1-54222C63F5DA}</a:tableStyleId>
              </a:tblPr>
              <a:tblGrid>
                <a:gridCol w="540000"/>
                <a:gridCol w="540000"/>
                <a:gridCol w="539750"/>
                <a:gridCol w="540250"/>
              </a:tblGrid>
              <a:tr h="365760">
                <a:tc>
                  <a:txBody>
                    <a:bodyPr/>
                    <a:p>
                      <a:pPr>
                        <a:buNone/>
                      </a:pPr>
                      <a:endParaRPr lang="zh-CN" altLang="en-US"/>
                    </a:p>
                  </a:txBody>
                  <a:tcPr/>
                </a:tc>
                <a:tc>
                  <a:txBody>
                    <a:bodyPr/>
                    <a:p>
                      <a:pPr algn="ctr">
                        <a:buNone/>
                      </a:pPr>
                      <a:r>
                        <a:rPr lang="en-US" altLang="zh-CN" sz="1000" b="1"/>
                        <a:t>DIM1</a:t>
                      </a:r>
                      <a:endParaRPr lang="en-US" altLang="zh-CN" sz="1000" b="1"/>
                    </a:p>
                  </a:txBody>
                  <a:tcPr anchor="ctr" anchorCtr="0"/>
                </a:tc>
                <a:tc>
                  <a:txBody>
                    <a:bodyPr/>
                    <a:p>
                      <a:pPr>
                        <a:buNone/>
                      </a:pPr>
                      <a:r>
                        <a:rPr lang="en-US" altLang="zh-CN" sz="1000" b="1">
                          <a:sym typeface="+mn-ea"/>
                        </a:rPr>
                        <a:t>DIM2</a:t>
                      </a:r>
                      <a:endParaRPr lang="en-US" altLang="zh-CN" sz="1000" b="1"/>
                    </a:p>
                  </a:txBody>
                  <a:tcPr anchor="ctr" anchorCtr="0"/>
                </a:tc>
                <a:tc>
                  <a:txBody>
                    <a:bodyPr/>
                    <a:p>
                      <a:pPr>
                        <a:buNone/>
                      </a:pPr>
                      <a:r>
                        <a:rPr lang="en-US" altLang="zh-CN" sz="1000" b="1">
                          <a:sym typeface="+mn-ea"/>
                        </a:rPr>
                        <a:t>DIM3</a:t>
                      </a:r>
                      <a:endParaRPr lang="en-US" altLang="zh-CN" sz="1000" b="1"/>
                    </a:p>
                  </a:txBody>
                  <a:tcPr anchor="ctr" anchorCtr="0"/>
                </a:tc>
              </a:tr>
              <a:tr h="367200">
                <a:tc>
                  <a:txBody>
                    <a:bodyPr/>
                    <a:p>
                      <a:pPr>
                        <a:buNone/>
                      </a:pPr>
                      <a:endParaRPr lang="zh-CN" altLang="en-US"/>
                    </a:p>
                  </a:txBody>
                  <a:tcPr/>
                </a:tc>
                <a:tc>
                  <a:txBody>
                    <a:bodyPr/>
                    <a:p>
                      <a:pPr algn="ctr">
                        <a:buNone/>
                      </a:pPr>
                      <a:r>
                        <a:rPr lang="en-US" altLang="zh-CN" sz="1400"/>
                        <a:t>1</a:t>
                      </a:r>
                      <a:endParaRPr lang="en-US" altLang="zh-CN" sz="1400"/>
                    </a:p>
                  </a:txBody>
                  <a:tcPr anchor="ctr" anchorCtr="0"/>
                </a:tc>
                <a:tc>
                  <a:txBody>
                    <a:bodyPr/>
                    <a:p>
                      <a:pPr algn="ctr">
                        <a:buNone/>
                      </a:pPr>
                      <a:r>
                        <a:rPr lang="en-US" altLang="zh-CN" sz="1400"/>
                        <a:t>1</a:t>
                      </a:r>
                      <a:endParaRPr lang="en-US" altLang="zh-CN" sz="1400"/>
                    </a:p>
                  </a:txBody>
                  <a:tcPr anchor="ctr" anchorCtr="0"/>
                </a:tc>
                <a:tc>
                  <a:txBody>
                    <a:bodyPr/>
                    <a:p>
                      <a:pPr algn="ctr">
                        <a:buNone/>
                      </a:pPr>
                      <a:r>
                        <a:rPr lang="en-US" altLang="zh-CN" sz="1400"/>
                        <a:t>1</a:t>
                      </a:r>
                      <a:endParaRPr lang="en-US" altLang="zh-CN" sz="1400"/>
                    </a:p>
                  </a:txBody>
                  <a:tcPr anchor="ctr" anchorCtr="0"/>
                </a:tc>
              </a:tr>
              <a:tr h="367200">
                <a:tc>
                  <a:txBody>
                    <a:bodyPr/>
                    <a:p>
                      <a:pPr>
                        <a:buNone/>
                      </a:pPr>
                      <a:endParaRPr lang="zh-CN" altLang="en-US"/>
                    </a:p>
                  </a:txBody>
                  <a:tcPr/>
                </a:tc>
                <a:tc>
                  <a:txBody>
                    <a:bodyPr/>
                    <a:p>
                      <a:pPr algn="ctr">
                        <a:buNone/>
                      </a:pPr>
                      <a:r>
                        <a:rPr lang="en-US" altLang="zh-CN" sz="1400"/>
                        <a:t>2</a:t>
                      </a:r>
                      <a:endParaRPr lang="en-US" altLang="zh-CN" sz="1400"/>
                    </a:p>
                  </a:txBody>
                  <a:tcPr anchor="ctr" anchorCtr="0"/>
                </a:tc>
                <a:tc>
                  <a:txBody>
                    <a:bodyPr/>
                    <a:p>
                      <a:pPr algn="ctr">
                        <a:buNone/>
                      </a:pPr>
                      <a:r>
                        <a:rPr lang="en-US" altLang="zh-CN" sz="1400"/>
                        <a:t>3</a:t>
                      </a:r>
                      <a:endParaRPr lang="en-US" altLang="zh-CN" sz="1400"/>
                    </a:p>
                  </a:txBody>
                  <a:tcPr anchor="ctr" anchorCtr="0"/>
                </a:tc>
                <a:tc>
                  <a:txBody>
                    <a:bodyPr/>
                    <a:p>
                      <a:pPr algn="ctr">
                        <a:buNone/>
                      </a:pPr>
                      <a:r>
                        <a:rPr lang="en-US" altLang="zh-CN" sz="1400"/>
                        <a:t>3</a:t>
                      </a:r>
                      <a:endParaRPr lang="en-US" altLang="zh-CN" sz="1400"/>
                    </a:p>
                  </a:txBody>
                  <a:tcPr anchor="ctr" anchorCtr="0"/>
                </a:tc>
              </a:tr>
              <a:tr h="367200">
                <a:tc>
                  <a:txBody>
                    <a:bodyPr/>
                    <a:p>
                      <a:pPr>
                        <a:buNone/>
                      </a:pPr>
                      <a:endParaRPr lang="zh-CN" altLang="en-US"/>
                    </a:p>
                  </a:txBody>
                  <a:tcPr/>
                </a:tc>
                <a:tc>
                  <a:txBody>
                    <a:bodyPr/>
                    <a:p>
                      <a:pPr algn="ctr">
                        <a:buNone/>
                      </a:pPr>
                      <a:r>
                        <a:rPr lang="en-US" altLang="zh-CN" sz="1400"/>
                        <a:t>3</a:t>
                      </a:r>
                      <a:endParaRPr lang="en-US" altLang="zh-CN" sz="1400"/>
                    </a:p>
                  </a:txBody>
                  <a:tcPr anchor="ctr" anchorCtr="0"/>
                </a:tc>
                <a:tc>
                  <a:txBody>
                    <a:bodyPr/>
                    <a:p>
                      <a:pPr algn="ctr">
                        <a:buNone/>
                      </a:pPr>
                      <a:r>
                        <a:rPr lang="en-US" altLang="zh-CN" sz="1400"/>
                        <a:t>2</a:t>
                      </a:r>
                      <a:endParaRPr lang="en-US" altLang="zh-CN" sz="1400"/>
                    </a:p>
                  </a:txBody>
                  <a:tcPr anchor="ctr" anchorCtr="0"/>
                </a:tc>
                <a:tc>
                  <a:txBody>
                    <a:bodyPr/>
                    <a:p>
                      <a:pPr algn="ctr">
                        <a:buNone/>
                      </a:pPr>
                      <a:r>
                        <a:rPr lang="en-US" altLang="zh-CN" sz="1400"/>
                        <a:t>1</a:t>
                      </a:r>
                      <a:endParaRPr lang="en-US" altLang="zh-CN" sz="1400"/>
                    </a:p>
                  </a:txBody>
                  <a:tcPr anchor="ctr" anchorCtr="0"/>
                </a:tc>
              </a:tr>
            </a:tbl>
          </a:graphicData>
        </a:graphic>
      </p:graphicFrame>
      <p:sp>
        <p:nvSpPr>
          <p:cNvPr id="60" name="文本框 59"/>
          <p:cNvSpPr txBox="1"/>
          <p:nvPr/>
        </p:nvSpPr>
        <p:spPr>
          <a:xfrm>
            <a:off x="6643370" y="3233420"/>
            <a:ext cx="1517015" cy="368300"/>
          </a:xfrm>
          <a:prstGeom prst="rect">
            <a:avLst/>
          </a:prstGeom>
          <a:noFill/>
        </p:spPr>
        <p:txBody>
          <a:bodyPr wrap="square" rtlCol="0">
            <a:spAutoFit/>
          </a:bodyPr>
          <a:p>
            <a:r>
              <a:rPr lang="zh-CN" altLang="en-US"/>
              <a:t>文化</a:t>
            </a:r>
            <a:r>
              <a:rPr lang="en-US" altLang="zh-CN"/>
              <a:t>A</a:t>
            </a:r>
            <a:r>
              <a:rPr lang="zh-CN" altLang="en-US"/>
              <a:t>人群</a:t>
            </a:r>
            <a:endParaRPr lang="zh-CN" altLang="en-US"/>
          </a:p>
        </p:txBody>
      </p:sp>
      <p:sp>
        <p:nvSpPr>
          <p:cNvPr id="61" name="文本框 60"/>
          <p:cNvSpPr txBox="1"/>
          <p:nvPr/>
        </p:nvSpPr>
        <p:spPr>
          <a:xfrm>
            <a:off x="6643370" y="5451475"/>
            <a:ext cx="1517015" cy="368300"/>
          </a:xfrm>
          <a:prstGeom prst="rect">
            <a:avLst/>
          </a:prstGeom>
          <a:noFill/>
        </p:spPr>
        <p:txBody>
          <a:bodyPr wrap="square" rtlCol="0">
            <a:spAutoFit/>
          </a:bodyPr>
          <a:p>
            <a:r>
              <a:rPr lang="zh-CN" altLang="en-US"/>
              <a:t>文化</a:t>
            </a:r>
            <a:r>
              <a:rPr lang="en-US" altLang="zh-CN"/>
              <a:t>B</a:t>
            </a:r>
            <a:r>
              <a:rPr lang="zh-CN" altLang="en-US"/>
              <a:t>人群</a:t>
            </a:r>
            <a:endParaRPr lang="zh-CN" altLang="en-US"/>
          </a:p>
        </p:txBody>
      </p:sp>
      <p:grpSp>
        <p:nvGrpSpPr>
          <p:cNvPr id="62" name="组合 61"/>
          <p:cNvGrpSpPr/>
          <p:nvPr/>
        </p:nvGrpSpPr>
        <p:grpSpPr>
          <a:xfrm>
            <a:off x="8674735" y="2531745"/>
            <a:ext cx="345440" cy="1069975"/>
            <a:chOff x="4614" y="6518"/>
            <a:chExt cx="544" cy="1685"/>
          </a:xfrm>
        </p:grpSpPr>
        <p:pic>
          <p:nvPicPr>
            <p:cNvPr id="63" name="图片 62" descr="人"/>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14" y="7098"/>
              <a:ext cx="544" cy="544"/>
            </a:xfrm>
            <a:prstGeom prst="rect">
              <a:avLst/>
            </a:prstGeom>
          </p:spPr>
        </p:pic>
        <p:pic>
          <p:nvPicPr>
            <p:cNvPr id="64" name="图片 63" descr="游戏机"/>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673" y="7719"/>
              <a:ext cx="485" cy="485"/>
            </a:xfrm>
            <a:prstGeom prst="rect">
              <a:avLst/>
            </a:prstGeom>
          </p:spPr>
        </p:pic>
        <p:pic>
          <p:nvPicPr>
            <p:cNvPr id="65" name="图片 64" descr="生活旅游"/>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712" y="6518"/>
              <a:ext cx="445" cy="445"/>
            </a:xfrm>
            <a:prstGeom prst="rect">
              <a:avLst/>
            </a:prstGeom>
          </p:spPr>
        </p:pic>
      </p:grpSp>
      <p:grpSp>
        <p:nvGrpSpPr>
          <p:cNvPr id="66" name="组合 65"/>
          <p:cNvGrpSpPr/>
          <p:nvPr/>
        </p:nvGrpSpPr>
        <p:grpSpPr>
          <a:xfrm>
            <a:off x="8675370" y="4810760"/>
            <a:ext cx="345440" cy="1069975"/>
            <a:chOff x="4614" y="6518"/>
            <a:chExt cx="544" cy="1685"/>
          </a:xfrm>
        </p:grpSpPr>
        <p:pic>
          <p:nvPicPr>
            <p:cNvPr id="67" name="图片 66" descr="人"/>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14" y="7098"/>
              <a:ext cx="544" cy="544"/>
            </a:xfrm>
            <a:prstGeom prst="rect">
              <a:avLst/>
            </a:prstGeom>
          </p:spPr>
        </p:pic>
        <p:pic>
          <p:nvPicPr>
            <p:cNvPr id="68" name="图片 67" descr="游戏机"/>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673" y="7719"/>
              <a:ext cx="485" cy="485"/>
            </a:xfrm>
            <a:prstGeom prst="rect">
              <a:avLst/>
            </a:prstGeom>
          </p:spPr>
        </p:pic>
        <p:pic>
          <p:nvPicPr>
            <p:cNvPr id="69" name="图片 68" descr="生活旅游"/>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712" y="6518"/>
              <a:ext cx="445" cy="445"/>
            </a:xfrm>
            <a:prstGeom prst="rect">
              <a:avLst/>
            </a:prstGeom>
          </p:spPr>
        </p:pic>
      </p:grpSp>
      <p:sp>
        <p:nvSpPr>
          <p:cNvPr id="70" name="文本框 69"/>
          <p:cNvSpPr txBox="1"/>
          <p:nvPr/>
        </p:nvSpPr>
        <p:spPr>
          <a:xfrm>
            <a:off x="2644140" y="5356225"/>
            <a:ext cx="2870835" cy="368300"/>
          </a:xfrm>
          <a:prstGeom prst="rect">
            <a:avLst/>
          </a:prstGeom>
          <a:noFill/>
        </p:spPr>
        <p:txBody>
          <a:bodyPr wrap="square" rtlCol="0">
            <a:spAutoFit/>
          </a:bodyPr>
          <a:p>
            <a:r>
              <a:rPr lang="zh-CN" altLang="en-US" b="1"/>
              <a:t>获得活动</a:t>
            </a:r>
            <a:r>
              <a:rPr lang="en-US" altLang="zh-CN" b="1"/>
              <a:t>-</a:t>
            </a:r>
            <a:r>
              <a:rPr lang="zh-CN" altLang="en-US" b="1"/>
              <a:t>体验映射关系</a:t>
            </a:r>
            <a:endParaRPr lang="zh-CN" altLang="en-US" b="1"/>
          </a:p>
        </p:txBody>
      </p:sp>
      <p:sp>
        <p:nvSpPr>
          <p:cNvPr id="3" name="文本框 2"/>
          <p:cNvSpPr txBox="1"/>
          <p:nvPr/>
        </p:nvSpPr>
        <p:spPr>
          <a:xfrm>
            <a:off x="2860675" y="2695575"/>
            <a:ext cx="2326005" cy="337185"/>
          </a:xfrm>
          <a:prstGeom prst="rect">
            <a:avLst/>
          </a:prstGeom>
          <a:noFill/>
        </p:spPr>
        <p:txBody>
          <a:bodyPr wrap="square" rtlCol="0" anchor="t">
            <a:spAutoFit/>
          </a:bodyPr>
          <a:p>
            <a:r>
              <a:rPr lang="zh-CN" altLang="en-US" sz="1600">
                <a:latin typeface="微软雅黑" panose="020B0503020204020204" charset="-122"/>
                <a:ea typeface="微软雅黑" panose="020B0503020204020204" charset="-122"/>
                <a:sym typeface="+mn-ea"/>
              </a:rPr>
              <a:t>幸福活动</a:t>
            </a:r>
            <a:r>
              <a:rPr lang="en-US" altLang="zh-CN" sz="1600">
                <a:latin typeface="微软雅黑" panose="020B0503020204020204" charset="-122"/>
                <a:ea typeface="微软雅黑" panose="020B0503020204020204" charset="-122"/>
                <a:sym typeface="+mn-ea"/>
              </a:rPr>
              <a:t>-</a:t>
            </a:r>
            <a:r>
              <a:rPr lang="zh-CN" altLang="en-US" sz="1600">
                <a:latin typeface="微软雅黑" panose="020B0503020204020204" charset="-122"/>
                <a:ea typeface="微软雅黑" panose="020B0503020204020204" charset="-122"/>
                <a:sym typeface="+mn-ea"/>
              </a:rPr>
              <a:t>体验模型</a:t>
            </a:r>
            <a:endParaRPr lang="zh-CN" altLang="en-US" sz="1600">
              <a:latin typeface="微软雅黑" panose="020B0503020204020204" charset="-122"/>
              <a:ea typeface="微软雅黑" panose="020B0503020204020204" charset="-122"/>
              <a:sym typeface="+mn-ea"/>
            </a:endParaRPr>
          </a:p>
        </p:txBody>
      </p:sp>
      <p:sp>
        <p:nvSpPr>
          <p:cNvPr id="4" name="文本框 3"/>
          <p:cNvSpPr txBox="1"/>
          <p:nvPr/>
        </p:nvSpPr>
        <p:spPr>
          <a:xfrm>
            <a:off x="11500485" y="6436995"/>
            <a:ext cx="691515" cy="368300"/>
          </a:xfrm>
          <a:prstGeom prst="rect">
            <a:avLst/>
          </a:prstGeom>
          <a:noFill/>
        </p:spPr>
        <p:txBody>
          <a:bodyPr wrap="square" rtlCol="0" anchor="t">
            <a:spAutoFit/>
          </a:bodyPr>
          <a:p>
            <a:r>
              <a:rPr lang="en-US" altLang="zh-CN">
                <a:sym typeface="+mn-ea"/>
              </a:rPr>
              <a:t>10</a:t>
            </a:r>
            <a:endParaRPr lang="en-US" altLang="zh-CN">
              <a:sym typeface="+mn-ea"/>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0" y="9413"/>
            <a:ext cx="12217288" cy="995306"/>
          </a:xfrm>
          <a:prstGeom prst="rect">
            <a:avLst/>
          </a:prstGeom>
          <a:gradFill flip="none" rotWithShape="1">
            <a:gsLst>
              <a:gs pos="79000">
                <a:srgbClr val="692266">
                  <a:alpha val="80000"/>
                </a:srgbClr>
              </a:gs>
              <a:gs pos="46000">
                <a:srgbClr val="580C6E">
                  <a:alpha val="80000"/>
                </a:srgbClr>
              </a:gs>
              <a:gs pos="0">
                <a:srgbClr val="580C6E">
                  <a:lumMod val="100000"/>
                  <a:alpha val="80000"/>
                </a:srgbClr>
              </a:gs>
              <a:gs pos="100000">
                <a:srgbClr val="AC2761">
                  <a:alpha val="80000"/>
                </a:srgb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31" name="矩形: 圆角 30"/>
          <p:cNvSpPr/>
          <p:nvPr/>
        </p:nvSpPr>
        <p:spPr>
          <a:xfrm>
            <a:off x="6466407" y="303059"/>
            <a:ext cx="1619140" cy="400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158182" y="185407"/>
            <a:ext cx="2090846" cy="643316"/>
            <a:chOff x="9730702" y="211219"/>
            <a:chExt cx="2374282" cy="701101"/>
          </a:xfrm>
        </p:grpSpPr>
        <p:pic>
          <p:nvPicPr>
            <p:cNvPr id="20" name="图片 19"/>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21" name="图片 20"/>
            <p:cNvPicPr>
              <a:picLocks noChangeAspect="1"/>
            </p:cNvPicPr>
            <p:nvPr/>
          </p:nvPicPr>
          <p:blipFill rotWithShape="1">
            <a:blip r:embed="rId4">
              <a:biLevel thresh="25000"/>
            </a:blip>
            <a:srcRect l="30188"/>
            <a:stretch>
              <a:fillRect/>
            </a:stretch>
          </p:blipFill>
          <p:spPr>
            <a:xfrm>
              <a:off x="10483399" y="211219"/>
              <a:ext cx="1621585" cy="701101"/>
            </a:xfrm>
            <a:prstGeom prst="rect">
              <a:avLst/>
            </a:prstGeom>
          </p:spPr>
        </p:pic>
      </p:grpSp>
      <p:pic>
        <p:nvPicPr>
          <p:cNvPr id="18" name="图形 17" descr="铅笔"/>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23" name="图形 22" descr="烧瓶"/>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25" name="图形 24" descr="显微镜"/>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59318" y="348131"/>
            <a:ext cx="307332" cy="307332"/>
          </a:xfrm>
          <a:prstGeom prst="rect">
            <a:avLst/>
          </a:prstGeom>
        </p:spPr>
      </p:pic>
      <p:pic>
        <p:nvPicPr>
          <p:cNvPr id="27" name="图形 26" descr="望远镜"/>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7251" y="348131"/>
            <a:ext cx="307332" cy="307332"/>
          </a:xfrm>
          <a:prstGeom prst="rect">
            <a:avLst/>
          </a:prstGeom>
        </p:spPr>
      </p:pic>
      <p:pic>
        <p:nvPicPr>
          <p:cNvPr id="29" name="图形 28" descr="放大"/>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30" name="文本框 29"/>
          <p:cNvSpPr txBox="1"/>
          <p:nvPr/>
        </p:nvSpPr>
        <p:spPr>
          <a:xfrm>
            <a:off x="3223506" y="303059"/>
            <a:ext cx="1407518" cy="400110"/>
          </a:xfrm>
          <a:prstGeom prst="rect">
            <a:avLst/>
          </a:prstGeom>
          <a:noFill/>
        </p:spPr>
        <p:txBody>
          <a:bodyPr wrap="square" rtlCol="0">
            <a:spAutoFit/>
          </a:bodyPr>
          <a:lstStyle/>
          <a:p>
            <a:pPr>
              <a:defRPr/>
            </a:pPr>
            <a:r>
              <a:rPr lang="zh-CN" altLang="en-US" sz="2000" dirty="0">
                <a:solidFill>
                  <a:schemeClr val="bg1"/>
                </a:solidFill>
                <a:ea typeface="思源黑体 CN Bold" panose="020B0800000000000000" pitchFamily="34" charset="-122"/>
                <a:cs typeface="+mj-cs"/>
              </a:rPr>
              <a:t>研究背景</a:t>
            </a:r>
            <a:endParaRPr lang="zh-CN" altLang="en-US" sz="2000" dirty="0">
              <a:solidFill>
                <a:schemeClr val="bg1"/>
              </a:solidFill>
              <a:ea typeface="思源黑体 CN Bold" panose="020B0800000000000000" pitchFamily="34" charset="-122"/>
              <a:cs typeface="+mj-cs"/>
            </a:endParaRPr>
          </a:p>
        </p:txBody>
      </p:sp>
      <p:sp>
        <p:nvSpPr>
          <p:cNvPr id="33" name="文本框 32"/>
          <p:cNvSpPr txBox="1"/>
          <p:nvPr/>
        </p:nvSpPr>
        <p:spPr>
          <a:xfrm>
            <a:off x="5017646" y="303059"/>
            <a:ext cx="1407518" cy="398780"/>
          </a:xfrm>
          <a:prstGeom prst="rect">
            <a:avLst/>
          </a:prstGeom>
          <a:noFill/>
        </p:spPr>
        <p:txBody>
          <a:bodyPr wrap="square" rtlCol="0">
            <a:spAutoFit/>
          </a:bodyPr>
          <a:lstStyle/>
          <a:p>
            <a:pPr>
              <a:defRPr/>
            </a:pPr>
            <a:r>
              <a:rPr lang="zh-CN" altLang="en-US" sz="2000" dirty="0">
                <a:solidFill>
                  <a:schemeClr val="bg1"/>
                </a:solidFill>
                <a:ea typeface="思源黑体 CN Bold" panose="020B0800000000000000" pitchFamily="34" charset="-122"/>
                <a:cs typeface="+mj-cs"/>
              </a:rPr>
              <a:t>文献综述</a:t>
            </a:r>
            <a:endParaRPr lang="zh-CN" altLang="en-US" sz="2000" dirty="0">
              <a:solidFill>
                <a:schemeClr val="bg1"/>
              </a:solidFill>
              <a:ea typeface="思源黑体 CN Bold" panose="020B0800000000000000" pitchFamily="34" charset="-122"/>
              <a:cs typeface="+mj-cs"/>
            </a:endParaRPr>
          </a:p>
        </p:txBody>
      </p:sp>
      <p:sp>
        <p:nvSpPr>
          <p:cNvPr id="34" name="文本框 33"/>
          <p:cNvSpPr txBox="1"/>
          <p:nvPr/>
        </p:nvSpPr>
        <p:spPr>
          <a:xfrm>
            <a:off x="6811786" y="303059"/>
            <a:ext cx="1407518" cy="398780"/>
          </a:xfrm>
          <a:prstGeom prst="rect">
            <a:avLst/>
          </a:prstGeom>
          <a:noFill/>
        </p:spPr>
        <p:txBody>
          <a:bodyPr wrap="square" rtlCol="0">
            <a:spAutoFit/>
          </a:bodyPr>
          <a:lstStyle/>
          <a:p>
            <a:pPr>
              <a:defRPr/>
            </a:pPr>
            <a:r>
              <a:rPr lang="zh-CN" altLang="en-US" sz="2000" dirty="0">
                <a:solidFill>
                  <a:srgbClr val="580C6E"/>
                </a:solidFill>
                <a:ea typeface="思源黑体 CN Bold" panose="020B0800000000000000" pitchFamily="34" charset="-122"/>
                <a:cs typeface="+mj-cs"/>
              </a:rPr>
              <a:t>问题提出</a:t>
            </a:r>
            <a:endParaRPr lang="zh-CN" altLang="en-US" sz="2000" dirty="0">
              <a:solidFill>
                <a:srgbClr val="580C6E"/>
              </a:solidFill>
              <a:ea typeface="思源黑体 CN Bold" panose="020B0800000000000000" pitchFamily="34" charset="-122"/>
              <a:cs typeface="+mj-cs"/>
            </a:endParaRPr>
          </a:p>
        </p:txBody>
      </p:sp>
      <p:sp>
        <p:nvSpPr>
          <p:cNvPr id="35" name="文本框 34"/>
          <p:cNvSpPr txBox="1"/>
          <p:nvPr/>
        </p:nvSpPr>
        <p:spPr>
          <a:xfrm>
            <a:off x="8605926" y="303059"/>
            <a:ext cx="1407518" cy="398780"/>
          </a:xfrm>
          <a:prstGeom prst="rect">
            <a:avLst/>
          </a:prstGeom>
          <a:noFill/>
        </p:spPr>
        <p:txBody>
          <a:bodyPr wrap="square" rtlCol="0">
            <a:spAutoFit/>
          </a:bodyPr>
          <a:lstStyle/>
          <a:p>
            <a:pPr>
              <a:defRPr/>
            </a:pPr>
            <a:r>
              <a:rPr lang="zh-CN" altLang="en-US" sz="2000" dirty="0">
                <a:solidFill>
                  <a:prstClr val="white"/>
                </a:solidFill>
                <a:ea typeface="思源黑体 CN Bold" panose="020B0800000000000000" pitchFamily="34" charset="-122"/>
                <a:cs typeface="+mj-cs"/>
              </a:rPr>
              <a:t>研究设计</a:t>
            </a:r>
            <a:endParaRPr lang="zh-CN" altLang="en-US" sz="2000" dirty="0">
              <a:solidFill>
                <a:prstClr val="white"/>
              </a:solidFill>
              <a:ea typeface="思源黑体 CN Bold" panose="020B0800000000000000" pitchFamily="34" charset="-122"/>
              <a:cs typeface="+mj-cs"/>
            </a:endParaRPr>
          </a:p>
        </p:txBody>
      </p:sp>
      <p:sp>
        <p:nvSpPr>
          <p:cNvPr id="36" name="文本框 35"/>
          <p:cNvSpPr txBox="1"/>
          <p:nvPr/>
        </p:nvSpPr>
        <p:spPr>
          <a:xfrm>
            <a:off x="10400065" y="303059"/>
            <a:ext cx="1407518" cy="398780"/>
          </a:xfrm>
          <a:prstGeom prst="rect">
            <a:avLst/>
          </a:prstGeom>
          <a:noFill/>
        </p:spPr>
        <p:txBody>
          <a:bodyPr wrap="square" rtlCol="0">
            <a:spAutoFit/>
          </a:bodyPr>
          <a:lstStyle/>
          <a:p>
            <a:pPr>
              <a:defRPr/>
            </a:pPr>
            <a:r>
              <a:rPr lang="zh-CN" altLang="en-US" sz="2000" dirty="0">
                <a:solidFill>
                  <a:prstClr val="white"/>
                </a:solidFill>
                <a:ea typeface="思源黑体 CN Bold" panose="020B0800000000000000" pitchFamily="34" charset="-122"/>
                <a:cs typeface="+mj-cs"/>
              </a:rPr>
              <a:t>研究进展</a:t>
            </a:r>
            <a:endParaRPr lang="zh-CN" altLang="en-US" sz="2000" dirty="0">
              <a:solidFill>
                <a:prstClr val="white"/>
              </a:solidFill>
              <a:ea typeface="思源黑体 CN Bold" panose="020B0800000000000000" pitchFamily="34" charset="-122"/>
              <a:cs typeface="+mj-cs"/>
            </a:endParaRPr>
          </a:p>
        </p:txBody>
      </p:sp>
      <p:sp>
        <p:nvSpPr>
          <p:cNvPr id="41" name="箭头: V 形 40"/>
          <p:cNvSpPr/>
          <p:nvPr/>
        </p:nvSpPr>
        <p:spPr>
          <a:xfrm rot="5400000">
            <a:off x="7188950" y="741296"/>
            <a:ext cx="139368" cy="225295"/>
          </a:xfrm>
          <a:prstGeom prst="chevron">
            <a:avLst>
              <a:gd name="adj" fmla="val 736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4" name="组合 13"/>
          <p:cNvGrpSpPr/>
          <p:nvPr/>
        </p:nvGrpSpPr>
        <p:grpSpPr>
          <a:xfrm>
            <a:off x="909273" y="1141871"/>
            <a:ext cx="10203532" cy="398780"/>
            <a:chOff x="4940300" y="3513623"/>
            <a:chExt cx="13484028" cy="526989"/>
          </a:xfrm>
        </p:grpSpPr>
        <p:grpSp>
          <p:nvGrpSpPr>
            <p:cNvPr id="15" name="组合 14"/>
            <p:cNvGrpSpPr/>
            <p:nvPr/>
          </p:nvGrpSpPr>
          <p:grpSpPr>
            <a:xfrm>
              <a:off x="4940300" y="3581780"/>
              <a:ext cx="361950" cy="254002"/>
              <a:chOff x="4940300" y="3428999"/>
              <a:chExt cx="457202" cy="254002"/>
            </a:xfrm>
          </p:grpSpPr>
          <p:sp>
            <p:nvSpPr>
              <p:cNvPr id="16" name="箭头: V 形 46"/>
              <p:cNvSpPr/>
              <p:nvPr/>
            </p:nvSpPr>
            <p:spPr>
              <a:xfrm>
                <a:off x="4940300" y="3429000"/>
                <a:ext cx="254001" cy="254001"/>
              </a:xfrm>
              <a:prstGeom prst="chevron">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tx1"/>
                  </a:solidFill>
                </a:endParaRPr>
              </a:p>
            </p:txBody>
          </p:sp>
          <p:sp>
            <p:nvSpPr>
              <p:cNvPr id="17" name="箭头: V 形 47"/>
              <p:cNvSpPr/>
              <p:nvPr/>
            </p:nvSpPr>
            <p:spPr>
              <a:xfrm>
                <a:off x="5143501" y="3428999"/>
                <a:ext cx="254001" cy="254001"/>
              </a:xfrm>
              <a:prstGeom prst="chevron">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tx1"/>
                  </a:solidFill>
                </a:endParaRPr>
              </a:p>
            </p:txBody>
          </p:sp>
        </p:grpSp>
        <p:cxnSp>
          <p:nvCxnSpPr>
            <p:cNvPr id="22" name="直接连接符 21"/>
            <p:cNvCxnSpPr/>
            <p:nvPr/>
          </p:nvCxnSpPr>
          <p:spPr>
            <a:xfrm>
              <a:off x="4940300" y="3962782"/>
              <a:ext cx="13484028" cy="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5302250" y="3513623"/>
              <a:ext cx="1584327" cy="526989"/>
            </a:xfrm>
            <a:prstGeom prst="rect">
              <a:avLst/>
            </a:prstGeom>
          </p:spPr>
          <p:txBody>
            <a:bodyPr wrap="none">
              <a:spAutoFit/>
            </a:bodyPr>
            <a:p>
              <a:r>
                <a:rPr lang="zh-CN" altLang="en-US" sz="2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问题提出</a:t>
              </a:r>
              <a:endParaRPr lang="zh-CN" altLang="en-US" sz="2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37" name="文本框 36"/>
          <p:cNvSpPr txBox="1"/>
          <p:nvPr/>
        </p:nvSpPr>
        <p:spPr>
          <a:xfrm>
            <a:off x="1953260" y="2205990"/>
            <a:ext cx="8446770" cy="3384550"/>
          </a:xfrm>
          <a:prstGeom prst="rect">
            <a:avLst/>
          </a:prstGeom>
        </p:spPr>
        <p:txBody>
          <a:bodyPr wrap="square">
            <a:spAutoFit/>
          </a:bodyPr>
          <a:p>
            <a:r>
              <a:rPr lang="zh-CN" altLang="en-US"/>
              <a:t>因此，我们提出问题：</a:t>
            </a:r>
            <a:endParaRPr lang="zh-CN" altLang="en-US"/>
          </a:p>
          <a:p>
            <a:r>
              <a:rPr lang="zh-CN" altLang="en-US">
                <a:solidFill>
                  <a:srgbClr val="FF0000"/>
                </a:solidFill>
              </a:rPr>
              <a:t>如何结合</a:t>
            </a:r>
            <a:r>
              <a:rPr lang="zh-CN" altLang="en-US" b="1">
                <a:solidFill>
                  <a:srgbClr val="FF0000"/>
                </a:solidFill>
                <a:sym typeface="+mn-ea"/>
              </a:rPr>
              <a:t>经典幸福感理论</a:t>
            </a:r>
            <a:r>
              <a:rPr lang="zh-CN" altLang="en-US">
                <a:solidFill>
                  <a:srgbClr val="FF0000"/>
                </a:solidFill>
              </a:rPr>
              <a:t>和</a:t>
            </a:r>
            <a:r>
              <a:rPr lang="zh-CN" altLang="en-US" b="1">
                <a:solidFill>
                  <a:srgbClr val="FF0000"/>
                </a:solidFill>
                <a:sym typeface="+mn-ea"/>
              </a:rPr>
              <a:t>真实幸福经历</a:t>
            </a:r>
            <a:r>
              <a:rPr lang="zh-CN" altLang="en-US">
                <a:solidFill>
                  <a:srgbClr val="FF0000"/>
                </a:solidFill>
              </a:rPr>
              <a:t>，测量人类的</a:t>
            </a:r>
            <a:r>
              <a:rPr lang="zh-CN" altLang="en-US" b="1">
                <a:solidFill>
                  <a:srgbClr val="FF0000"/>
                </a:solidFill>
                <a:sym typeface="+mn-ea"/>
              </a:rPr>
              <a:t>幸福</a:t>
            </a:r>
            <a:r>
              <a:rPr lang="zh-CN" altLang="en-US">
                <a:solidFill>
                  <a:srgbClr val="FF0000"/>
                </a:solidFill>
              </a:rPr>
              <a:t>？</a:t>
            </a:r>
            <a:endParaRPr lang="zh-CN" altLang="en-US">
              <a:solidFill>
                <a:srgbClr val="FF0000"/>
              </a:solidFill>
            </a:endParaRPr>
          </a:p>
          <a:p>
            <a:endParaRPr lang="zh-CN" altLang="en-US">
              <a:solidFill>
                <a:srgbClr val="FF0000"/>
              </a:solidFill>
            </a:endParaRPr>
          </a:p>
          <a:p>
            <a:pPr marL="285750" indent="-285750">
              <a:buFont typeface="Arial" panose="020B0604020202020204" pitchFamily="34" charset="0"/>
              <a:buChar char="•"/>
            </a:pPr>
            <a:r>
              <a:rPr lang="zh-CN" altLang="en-US" b="1">
                <a:sym typeface="+mn-ea"/>
              </a:rPr>
              <a:t>研究</a:t>
            </a:r>
            <a:r>
              <a:rPr lang="en-US" altLang="zh-CN" b="1">
                <a:sym typeface="+mn-ea"/>
              </a:rPr>
              <a:t>1</a:t>
            </a:r>
            <a:r>
              <a:rPr lang="zh-CN" altLang="en-US" b="1">
                <a:sym typeface="+mn-ea"/>
              </a:rPr>
              <a:t>：幸福体验模型：</a:t>
            </a:r>
            <a:r>
              <a:rPr lang="zh-CN" altLang="en-US">
                <a:sym typeface="+mn-ea"/>
              </a:rPr>
              <a:t>幸福感测量核心构念提取</a:t>
            </a:r>
            <a:endParaRPr lang="zh-CN" altLang="en-US">
              <a:solidFill>
                <a:schemeClr val="tx1"/>
              </a:solidFill>
            </a:endParaRPr>
          </a:p>
          <a:p>
            <a:pPr indent="457200"/>
            <a:r>
              <a:rPr lang="zh-CN" altLang="en-US">
                <a:sym typeface="+mn-ea"/>
              </a:rPr>
              <a:t>以往研究幸福感的测量维度可以整合为哪些核心构念？</a:t>
            </a:r>
            <a:endParaRPr lang="zh-CN" altLang="en-US">
              <a:solidFill>
                <a:schemeClr val="tx1"/>
              </a:solidFill>
            </a:endParaRPr>
          </a:p>
          <a:p>
            <a:endParaRPr lang="zh-CN" altLang="en-US">
              <a:solidFill>
                <a:srgbClr val="FF0000"/>
              </a:solidFill>
            </a:endParaRPr>
          </a:p>
          <a:p>
            <a:pPr marL="285750" indent="-285750">
              <a:buFont typeface="Arial" panose="020B0604020202020204" pitchFamily="34" charset="0"/>
              <a:buChar char="•"/>
            </a:pPr>
            <a:r>
              <a:rPr lang="zh-CN" altLang="en-US" b="1">
                <a:solidFill>
                  <a:schemeClr val="tx1"/>
                </a:solidFill>
              </a:rPr>
              <a:t>研究2：</a:t>
            </a:r>
            <a:r>
              <a:rPr lang="zh-CN" altLang="en-US" b="1">
                <a:sym typeface="+mn-ea"/>
              </a:rPr>
              <a:t>幸福活动模型：</a:t>
            </a:r>
            <a:r>
              <a:rPr lang="zh-CN" altLang="en-US">
                <a:solidFill>
                  <a:schemeClr val="tx1"/>
                </a:solidFill>
              </a:rPr>
              <a:t>真实幸福活动</a:t>
            </a:r>
            <a:r>
              <a:rPr lang="zh-CN" altLang="en-US">
                <a:sym typeface="+mn-ea"/>
              </a:rPr>
              <a:t>基本类型</a:t>
            </a:r>
            <a:r>
              <a:rPr lang="zh-CN" altLang="en-US">
                <a:solidFill>
                  <a:schemeClr val="tx1"/>
                </a:solidFill>
              </a:rPr>
              <a:t>提取</a:t>
            </a:r>
            <a:endParaRPr lang="zh-CN" altLang="en-US" b="1">
              <a:solidFill>
                <a:schemeClr val="tx1"/>
              </a:solidFill>
            </a:endParaRPr>
          </a:p>
          <a:p>
            <a:pPr indent="457200"/>
            <a:r>
              <a:rPr lang="zh-CN" altLang="en-US">
                <a:solidFill>
                  <a:schemeClr val="tx1"/>
                </a:solidFill>
              </a:rPr>
              <a:t>人们在日常生活中实际体验到的幸福</a:t>
            </a:r>
            <a:r>
              <a:rPr lang="zh-CN" altLang="en-US">
                <a:sym typeface="+mn-ea"/>
              </a:rPr>
              <a:t>活动</a:t>
            </a:r>
            <a:r>
              <a:rPr lang="zh-CN" altLang="en-US">
                <a:solidFill>
                  <a:schemeClr val="tx1"/>
                </a:solidFill>
              </a:rPr>
              <a:t>可以归纳为哪些基本类型？</a:t>
            </a:r>
            <a:endParaRPr lang="zh-CN" altLang="en-US">
              <a:solidFill>
                <a:schemeClr val="tx1"/>
              </a:solidFill>
            </a:endParaRPr>
          </a:p>
          <a:p>
            <a:endParaRPr lang="zh-CN" altLang="en-US" sz="1600">
              <a:solidFill>
                <a:schemeClr val="tx1"/>
              </a:solidFill>
            </a:endParaRPr>
          </a:p>
          <a:p>
            <a:pPr marL="285750" indent="-285750">
              <a:buFont typeface="Arial" panose="020B0604020202020204" pitchFamily="34" charset="0"/>
              <a:buChar char="•"/>
            </a:pPr>
            <a:r>
              <a:rPr lang="zh-CN" altLang="en-US" b="1">
                <a:solidFill>
                  <a:schemeClr val="tx1"/>
                </a:solidFill>
              </a:rPr>
              <a:t>研究3：幸福活动</a:t>
            </a:r>
            <a:r>
              <a:rPr lang="en-US" altLang="zh-CN" b="1">
                <a:solidFill>
                  <a:schemeClr val="tx1"/>
                </a:solidFill>
              </a:rPr>
              <a:t>-</a:t>
            </a:r>
            <a:r>
              <a:rPr lang="zh-CN" altLang="en-US" b="1">
                <a:solidFill>
                  <a:schemeClr val="tx1"/>
                </a:solidFill>
              </a:rPr>
              <a:t>体验</a:t>
            </a:r>
            <a:r>
              <a:rPr lang="zh-CN" altLang="en-US" b="1">
                <a:sym typeface="+mn-ea"/>
              </a:rPr>
              <a:t>模型的跨文化比较</a:t>
            </a:r>
            <a:endParaRPr lang="zh-CN" altLang="en-US" b="1">
              <a:solidFill>
                <a:schemeClr val="tx1"/>
              </a:solidFill>
            </a:endParaRPr>
          </a:p>
          <a:p>
            <a:pPr indent="457200"/>
            <a:r>
              <a:rPr lang="zh-CN" altLang="en-US">
                <a:solidFill>
                  <a:schemeClr val="tx1"/>
                </a:solidFill>
              </a:rPr>
              <a:t>不同文化背景的人对幸福的</a:t>
            </a:r>
            <a:r>
              <a:rPr lang="zh-CN" altLang="en-US" b="1">
                <a:sym typeface="+mn-ea"/>
              </a:rPr>
              <a:t>活动</a:t>
            </a:r>
            <a:r>
              <a:rPr lang="en-US" altLang="zh-CN" b="1">
                <a:sym typeface="+mn-ea"/>
              </a:rPr>
              <a:t>-</a:t>
            </a:r>
            <a:r>
              <a:rPr lang="zh-CN" altLang="en-US" b="1">
                <a:sym typeface="+mn-ea"/>
              </a:rPr>
              <a:t>体验模型</a:t>
            </a:r>
            <a:r>
              <a:rPr lang="zh-CN" altLang="en-US">
                <a:sym typeface="+mn-ea"/>
              </a:rPr>
              <a:t>是否有显著区别</a:t>
            </a:r>
            <a:r>
              <a:rPr lang="zh-CN" altLang="en-US">
                <a:solidFill>
                  <a:schemeClr val="tx1"/>
                </a:solidFill>
              </a:rPr>
              <a:t>？</a:t>
            </a:r>
            <a:endParaRPr lang="zh-CN" altLang="en-US">
              <a:solidFill>
                <a:schemeClr val="tx1"/>
              </a:solidFill>
            </a:endParaRPr>
          </a:p>
          <a:p>
            <a:endParaRPr lang="zh-CN" altLang="en-US">
              <a:solidFill>
                <a:schemeClr val="tx1"/>
              </a:solidFill>
            </a:endParaRPr>
          </a:p>
        </p:txBody>
      </p:sp>
      <p:sp>
        <p:nvSpPr>
          <p:cNvPr id="3" name="文本框 2"/>
          <p:cNvSpPr txBox="1"/>
          <p:nvPr/>
        </p:nvSpPr>
        <p:spPr>
          <a:xfrm>
            <a:off x="11500485" y="6436995"/>
            <a:ext cx="691515" cy="368300"/>
          </a:xfrm>
          <a:prstGeom prst="rect">
            <a:avLst/>
          </a:prstGeom>
          <a:noFill/>
        </p:spPr>
        <p:txBody>
          <a:bodyPr wrap="square" rtlCol="0" anchor="t">
            <a:spAutoFit/>
          </a:bodyPr>
          <a:p>
            <a:r>
              <a:rPr lang="en-US" altLang="zh-CN">
                <a:sym typeface="+mn-ea"/>
              </a:rPr>
              <a:t>11</a:t>
            </a:r>
            <a:endParaRPr lang="en-US" altLang="zh-CN">
              <a:sym typeface="+mn-ea"/>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圆角矩形 2"/>
          <p:cNvSpPr/>
          <p:nvPr/>
        </p:nvSpPr>
        <p:spPr>
          <a:xfrm>
            <a:off x="195580" y="410210"/>
            <a:ext cx="6478905" cy="2983230"/>
          </a:xfrm>
          <a:prstGeom prst="roundRect">
            <a:avLst>
              <a:gd name="adj" fmla="val 3174"/>
            </a:avLst>
          </a:prstGeom>
          <a:solidFill>
            <a:schemeClr val="accent6">
              <a:lumMod val="20000"/>
              <a:lumOff val="80000"/>
            </a:schemeClr>
          </a:solidFill>
          <a:ln w="28575">
            <a:solidFill>
              <a:srgbClr val="7030A0"/>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tLang="zh-CN" sz="1600" b="1">
              <a:solidFill>
                <a:srgbClr val="FF0000"/>
              </a:solidFill>
              <a:sym typeface="+mn-ea"/>
            </a:endParaRPr>
          </a:p>
          <a:p>
            <a:pPr algn="ctr"/>
            <a:endParaRPr lang="zh-CN" altLang="en-US" sz="1400">
              <a:solidFill>
                <a:schemeClr val="tx1"/>
              </a:solidFill>
            </a:endParaRPr>
          </a:p>
          <a:p>
            <a:pPr algn="ctr"/>
            <a:endParaRPr lang="zh-CN" altLang="en-US" sz="1400">
              <a:solidFill>
                <a:schemeClr val="tx1"/>
              </a:solidFill>
            </a:endParaRPr>
          </a:p>
        </p:txBody>
      </p:sp>
      <p:sp>
        <p:nvSpPr>
          <p:cNvPr id="6" name="文本框 5"/>
          <p:cNvSpPr txBox="1"/>
          <p:nvPr/>
        </p:nvSpPr>
        <p:spPr>
          <a:xfrm>
            <a:off x="258445" y="511175"/>
            <a:ext cx="3060065" cy="1322070"/>
          </a:xfrm>
          <a:prstGeom prst="rect">
            <a:avLst/>
          </a:prstGeom>
          <a:noFill/>
        </p:spPr>
        <p:txBody>
          <a:bodyPr wrap="square" rtlCol="0">
            <a:spAutoFit/>
          </a:bodyPr>
          <a:p>
            <a:r>
              <a:rPr lang="zh-CN" altLang="en-US" sz="2000" b="1"/>
              <a:t>研究一</a:t>
            </a:r>
            <a:r>
              <a:rPr lang="en-US" altLang="zh-CN" sz="2000" b="1"/>
              <a:t> </a:t>
            </a:r>
            <a:endParaRPr lang="en-US" altLang="zh-CN" sz="2000" b="1"/>
          </a:p>
          <a:p>
            <a:r>
              <a:rPr lang="zh-CN" altLang="en-US" sz="2000" b="1">
                <a:sym typeface="+mn-ea"/>
              </a:rPr>
              <a:t>幸福体验模型：</a:t>
            </a:r>
            <a:endParaRPr lang="zh-CN" altLang="en-US" sz="2000" b="1">
              <a:sym typeface="+mn-ea"/>
            </a:endParaRPr>
          </a:p>
          <a:p>
            <a:r>
              <a:rPr lang="zh-CN" altLang="en-US" sz="2000">
                <a:sym typeface="+mn-ea"/>
              </a:rPr>
              <a:t>幸福感测量核心构念提取</a:t>
            </a:r>
            <a:endParaRPr lang="zh-CN" altLang="en-US" sz="2000">
              <a:solidFill>
                <a:schemeClr val="tx1"/>
              </a:solidFill>
            </a:endParaRPr>
          </a:p>
          <a:p>
            <a:endParaRPr lang="zh-CN" altLang="en-US" sz="2000" b="1"/>
          </a:p>
        </p:txBody>
      </p:sp>
      <p:sp>
        <p:nvSpPr>
          <p:cNvPr id="13" name="文本框 12"/>
          <p:cNvSpPr txBox="1"/>
          <p:nvPr/>
        </p:nvSpPr>
        <p:spPr>
          <a:xfrm>
            <a:off x="1042670" y="1767840"/>
            <a:ext cx="1155065" cy="953135"/>
          </a:xfrm>
          <a:prstGeom prst="rect">
            <a:avLst/>
          </a:prstGeom>
          <a:noFill/>
        </p:spPr>
        <p:txBody>
          <a:bodyPr wrap="square" rtlCol="0">
            <a:spAutoFit/>
          </a:bodyPr>
          <a:p>
            <a:pPr algn="ctr"/>
            <a:r>
              <a:rPr lang="en-US" altLang="zh-CN" sz="1400" b="1">
                <a:latin typeface="微软雅黑" panose="020B0503020204020204" charset="-122"/>
                <a:ea typeface="微软雅黑" panose="020B0503020204020204" charset="-122"/>
              </a:rPr>
              <a:t>幸福感量表</a:t>
            </a:r>
            <a:endParaRPr lang="en-US" altLang="zh-CN" sz="1400" b="1">
              <a:latin typeface="微软雅黑" panose="020B0503020204020204" charset="-122"/>
              <a:ea typeface="微软雅黑" panose="020B0503020204020204" charset="-122"/>
            </a:endParaRPr>
          </a:p>
          <a:p>
            <a:pPr algn="ctr"/>
            <a:r>
              <a:rPr lang="en-US" altLang="zh-CN" sz="1400" b="1">
                <a:latin typeface="微软雅黑" panose="020B0503020204020204" charset="-122"/>
                <a:ea typeface="微软雅黑" panose="020B0503020204020204" charset="-122"/>
              </a:rPr>
              <a:t>测量维度</a:t>
            </a:r>
            <a:endParaRPr lang="en-US" altLang="zh-CN" sz="1400" b="1">
              <a:latin typeface="微软雅黑" panose="020B0503020204020204" charset="-122"/>
              <a:ea typeface="微软雅黑" panose="020B0503020204020204" charset="-122"/>
            </a:endParaRPr>
          </a:p>
          <a:p>
            <a:pPr algn="ctr"/>
            <a:r>
              <a:rPr lang="en-US" altLang="zh-CN" sz="1400" b="1">
                <a:latin typeface="微软雅黑" panose="020B0503020204020204" charset="-122"/>
                <a:ea typeface="微软雅黑" panose="020B0503020204020204" charset="-122"/>
              </a:rPr>
              <a:t>(196</a:t>
            </a:r>
            <a:r>
              <a:rPr lang="zh-CN" altLang="en-US" sz="1400" b="1">
                <a:latin typeface="微软雅黑" panose="020B0503020204020204" charset="-122"/>
                <a:ea typeface="微软雅黑" panose="020B0503020204020204" charset="-122"/>
              </a:rPr>
              <a:t>条</a:t>
            </a:r>
            <a:r>
              <a:rPr lang="en-US" altLang="zh-CN" sz="1400" b="1">
                <a:latin typeface="微软雅黑" panose="020B0503020204020204" charset="-122"/>
                <a:ea typeface="微软雅黑" panose="020B0503020204020204" charset="-122"/>
              </a:rPr>
              <a:t>)</a:t>
            </a:r>
            <a:endParaRPr lang="en-US" altLang="zh-CN" sz="1400" b="1">
              <a:latin typeface="微软雅黑" panose="020B0503020204020204" charset="-122"/>
              <a:ea typeface="微软雅黑" panose="020B0503020204020204" charset="-122"/>
            </a:endParaRPr>
          </a:p>
          <a:p>
            <a:pPr algn="ctr"/>
            <a:endParaRPr lang="en-US" altLang="zh-CN" sz="1400" b="1">
              <a:latin typeface="微软雅黑" panose="020B0503020204020204" charset="-122"/>
              <a:ea typeface="微软雅黑" panose="020B0503020204020204" charset="-122"/>
            </a:endParaRPr>
          </a:p>
        </p:txBody>
      </p:sp>
      <p:sp>
        <p:nvSpPr>
          <p:cNvPr id="15" name="文本框 14"/>
          <p:cNvSpPr txBox="1"/>
          <p:nvPr/>
        </p:nvSpPr>
        <p:spPr>
          <a:xfrm>
            <a:off x="4972050" y="1196340"/>
            <a:ext cx="1811655" cy="1691640"/>
          </a:xfrm>
          <a:prstGeom prst="rect">
            <a:avLst/>
          </a:prstGeom>
          <a:noFill/>
        </p:spPr>
        <p:txBody>
          <a:bodyPr wrap="square" rtlCol="0">
            <a:spAutoFit/>
          </a:bodyPr>
          <a:p>
            <a:pPr algn="l">
              <a:buClrTx/>
              <a:buSzTx/>
              <a:buNone/>
            </a:pPr>
            <a:r>
              <a:rPr lang="zh-CN" altLang="en-US" sz="1600" b="1">
                <a:latin typeface="+mj-ea"/>
                <a:ea typeface="+mj-ea"/>
                <a:cs typeface="+mj-ea"/>
              </a:rPr>
              <a:t>M类</a:t>
            </a:r>
            <a:endParaRPr lang="zh-CN" altLang="en-US" sz="1600" b="1">
              <a:latin typeface="+mj-ea"/>
              <a:ea typeface="+mj-ea"/>
              <a:cs typeface="+mj-ea"/>
            </a:endParaRPr>
          </a:p>
          <a:p>
            <a:pPr algn="l">
              <a:buClrTx/>
              <a:buSzTx/>
              <a:buNone/>
            </a:pPr>
            <a:r>
              <a:rPr lang="zh-CN" altLang="en-US" sz="1600" b="1">
                <a:latin typeface="+mj-ea"/>
                <a:ea typeface="+mj-ea"/>
                <a:cs typeface="+mj-ea"/>
              </a:rPr>
              <a:t>幸福感维度主题</a:t>
            </a:r>
            <a:endParaRPr lang="zh-CN" altLang="en-US" sz="1600" b="1">
              <a:latin typeface="+mj-ea"/>
              <a:ea typeface="+mj-ea"/>
              <a:cs typeface="+mj-ea"/>
            </a:endParaRPr>
          </a:p>
          <a:p>
            <a:pPr algn="l">
              <a:buClrTx/>
              <a:buSzTx/>
              <a:buNone/>
            </a:pPr>
            <a:endParaRPr lang="zh-CN" altLang="en-US" sz="1600" b="1">
              <a:latin typeface="+mj-ea"/>
              <a:ea typeface="+mj-ea"/>
              <a:cs typeface="+mj-ea"/>
            </a:endParaRPr>
          </a:p>
          <a:p>
            <a:pPr algn="l">
              <a:buClrTx/>
              <a:buSzTx/>
              <a:buNone/>
            </a:pPr>
            <a:r>
              <a:rPr lang="zh-CN" altLang="en-US" sz="1400" b="1">
                <a:latin typeface="+mj-ea"/>
                <a:ea typeface="+mj-ea"/>
                <a:cs typeface="+mj-ea"/>
              </a:rPr>
              <a:t>例如：</a:t>
            </a:r>
            <a:endParaRPr lang="zh-CN" altLang="en-US" sz="1400" b="1">
              <a:latin typeface="+mj-ea"/>
              <a:ea typeface="+mj-ea"/>
              <a:cs typeface="+mj-ea"/>
            </a:endParaRPr>
          </a:p>
          <a:p>
            <a:pPr marL="285750" indent="-285750" algn="l">
              <a:buClrTx/>
              <a:buSzTx/>
              <a:buFont typeface="Arial" panose="020B0604020202020204" pitchFamily="34" charset="0"/>
              <a:buChar char="•"/>
            </a:pPr>
            <a:r>
              <a:rPr lang="zh-CN" altLang="en-US" sz="1400">
                <a:latin typeface="+mj-ea"/>
                <a:ea typeface="+mj-ea"/>
                <a:cs typeface="+mj-ea"/>
              </a:rPr>
              <a:t>社会支持</a:t>
            </a:r>
            <a:endParaRPr lang="zh-CN" altLang="en-US" sz="1400">
              <a:latin typeface="+mj-ea"/>
              <a:ea typeface="+mj-ea"/>
              <a:cs typeface="+mj-ea"/>
            </a:endParaRPr>
          </a:p>
          <a:p>
            <a:pPr marL="285750" indent="-285750" algn="l">
              <a:buClrTx/>
              <a:buSzTx/>
              <a:buFont typeface="Arial" panose="020B0604020202020204" pitchFamily="34" charset="0"/>
              <a:buChar char="•"/>
            </a:pPr>
            <a:r>
              <a:rPr lang="zh-CN" altLang="en-US" sz="1400">
                <a:latin typeface="+mj-ea"/>
                <a:ea typeface="+mj-ea"/>
                <a:cs typeface="+mj-ea"/>
              </a:rPr>
              <a:t>情绪控制</a:t>
            </a:r>
            <a:endParaRPr lang="zh-CN" altLang="en-US" sz="1400">
              <a:latin typeface="+mj-ea"/>
              <a:ea typeface="+mj-ea"/>
              <a:cs typeface="+mj-ea"/>
            </a:endParaRPr>
          </a:p>
          <a:p>
            <a:pPr marL="285750" indent="-285750" algn="l">
              <a:buClrTx/>
              <a:buSzTx/>
              <a:buFont typeface="Arial" panose="020B0604020202020204" pitchFamily="34" charset="0"/>
              <a:buChar char="•"/>
            </a:pPr>
            <a:r>
              <a:rPr lang="zh-CN" altLang="en-US" sz="1400">
                <a:latin typeface="+mj-ea"/>
                <a:ea typeface="+mj-ea"/>
                <a:cs typeface="+mj-ea"/>
              </a:rPr>
              <a:t>身体健康</a:t>
            </a:r>
            <a:endParaRPr lang="zh-CN" altLang="en-US" sz="1400">
              <a:latin typeface="+mj-ea"/>
              <a:ea typeface="+mj-ea"/>
              <a:cs typeface="+mj-ea"/>
            </a:endParaRPr>
          </a:p>
        </p:txBody>
      </p:sp>
      <p:sp>
        <p:nvSpPr>
          <p:cNvPr id="20" name="圆角矩形 19"/>
          <p:cNvSpPr/>
          <p:nvPr/>
        </p:nvSpPr>
        <p:spPr>
          <a:xfrm>
            <a:off x="172085" y="3538855"/>
            <a:ext cx="6502400" cy="2983230"/>
          </a:xfrm>
          <a:prstGeom prst="roundRect">
            <a:avLst>
              <a:gd name="adj" fmla="val 3174"/>
            </a:avLst>
          </a:prstGeom>
          <a:solidFill>
            <a:schemeClr val="accent5">
              <a:lumMod val="20000"/>
              <a:lumOff val="80000"/>
            </a:schemeClr>
          </a:solidFill>
          <a:ln w="28575">
            <a:solidFill>
              <a:srgbClr val="7030A0"/>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tLang="zh-CN" sz="1600" b="1">
              <a:solidFill>
                <a:srgbClr val="FF0000"/>
              </a:solidFill>
              <a:sym typeface="+mn-ea"/>
            </a:endParaRPr>
          </a:p>
          <a:p>
            <a:pPr algn="ctr"/>
            <a:endParaRPr lang="zh-CN" altLang="en-US" sz="1400">
              <a:solidFill>
                <a:schemeClr val="tx1"/>
              </a:solidFill>
            </a:endParaRPr>
          </a:p>
          <a:p>
            <a:pPr algn="ctr"/>
            <a:endParaRPr lang="zh-CN" altLang="en-US" sz="1400">
              <a:solidFill>
                <a:schemeClr val="tx1"/>
              </a:solidFill>
            </a:endParaRPr>
          </a:p>
        </p:txBody>
      </p:sp>
      <p:sp>
        <p:nvSpPr>
          <p:cNvPr id="4" name="圆角矩形 3"/>
          <p:cNvSpPr/>
          <p:nvPr/>
        </p:nvSpPr>
        <p:spPr>
          <a:xfrm>
            <a:off x="2272665" y="1468120"/>
            <a:ext cx="2601595" cy="4237355"/>
          </a:xfrm>
          <a:prstGeom prst="roundRect">
            <a:avLst>
              <a:gd name="adj" fmla="val 8983"/>
            </a:avLst>
          </a:prstGeom>
          <a:solidFill>
            <a:schemeClr val="bg1"/>
          </a:solidFill>
          <a:ln w="28575">
            <a:solidFill>
              <a:srgbClr val="7030A0"/>
            </a:solidFill>
            <a:prstDash val="sysDash"/>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tLang="zh-CN" sz="1600" b="1">
              <a:solidFill>
                <a:srgbClr val="FF0000"/>
              </a:solidFill>
              <a:sym typeface="+mn-ea"/>
            </a:endParaRPr>
          </a:p>
          <a:p>
            <a:pPr algn="ctr"/>
            <a:endParaRPr lang="zh-CN" altLang="en-US" sz="1400">
              <a:solidFill>
                <a:schemeClr val="tx1"/>
              </a:solidFill>
            </a:endParaRPr>
          </a:p>
          <a:p>
            <a:pPr algn="ctr"/>
            <a:endParaRPr lang="zh-CN" altLang="en-US" sz="1400">
              <a:solidFill>
                <a:schemeClr val="tx1"/>
              </a:solidFill>
            </a:endParaRPr>
          </a:p>
        </p:txBody>
      </p:sp>
      <p:sp>
        <p:nvSpPr>
          <p:cNvPr id="8" name="矩形 7"/>
          <p:cNvSpPr/>
          <p:nvPr/>
        </p:nvSpPr>
        <p:spPr>
          <a:xfrm>
            <a:off x="2472365" y="2113984"/>
            <a:ext cx="1448435" cy="345440"/>
          </a:xfrm>
          <a:prstGeom prst="rect">
            <a:avLst/>
          </a:prstGeom>
          <a:solidFill>
            <a:schemeClr val="bg1"/>
          </a:solidFill>
          <a:ln>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150" b="1">
                <a:solidFill>
                  <a:schemeClr val="tx1"/>
                </a:solidFill>
                <a:sym typeface="+mn-ea"/>
              </a:rPr>
              <a:t>HuggingFace</a:t>
            </a:r>
            <a:r>
              <a:rPr lang="zh-CN" altLang="en-US" sz="1150" b="1">
                <a:solidFill>
                  <a:schemeClr val="tx1"/>
                </a:solidFill>
                <a:sym typeface="+mn-ea"/>
              </a:rPr>
              <a:t>模型</a:t>
            </a:r>
            <a:endParaRPr lang="zh-CN" altLang="en-US" sz="1150" b="1">
              <a:solidFill>
                <a:schemeClr val="tx1"/>
              </a:solidFill>
              <a:sym typeface="+mn-ea"/>
            </a:endParaRPr>
          </a:p>
        </p:txBody>
      </p:sp>
      <p:sp>
        <p:nvSpPr>
          <p:cNvPr id="9" name="文本框 8"/>
          <p:cNvSpPr txBox="1"/>
          <p:nvPr/>
        </p:nvSpPr>
        <p:spPr>
          <a:xfrm>
            <a:off x="2426970" y="2534920"/>
            <a:ext cx="1909445" cy="561340"/>
          </a:xfrm>
          <a:prstGeom prst="rect">
            <a:avLst/>
          </a:prstGeom>
          <a:noFill/>
        </p:spPr>
        <p:txBody>
          <a:bodyPr wrap="square" rtlCol="0">
            <a:noAutofit/>
          </a:bodyPr>
          <a:p>
            <a:r>
              <a:rPr lang="zh-CN" altLang="en-US" sz="1200" b="1">
                <a:sym typeface="+mn-ea"/>
              </a:rPr>
              <a:t>将文本转换为高维嵌入</a:t>
            </a:r>
            <a:endParaRPr lang="zh-CN" altLang="en-US" sz="1200" b="1">
              <a:solidFill>
                <a:schemeClr val="tx1"/>
              </a:solidFill>
              <a:sym typeface="+mn-ea"/>
            </a:endParaRPr>
          </a:p>
        </p:txBody>
      </p:sp>
      <p:pic>
        <p:nvPicPr>
          <p:cNvPr id="14" name="图片 13" descr="文档"/>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113205" y="2045404"/>
            <a:ext cx="545465" cy="545465"/>
          </a:xfrm>
          <a:prstGeom prst="rect">
            <a:avLst/>
          </a:prstGeom>
        </p:spPr>
      </p:pic>
      <p:cxnSp>
        <p:nvCxnSpPr>
          <p:cNvPr id="21" name="直接箭头连接符 20"/>
          <p:cNvCxnSpPr/>
          <p:nvPr/>
        </p:nvCxnSpPr>
        <p:spPr>
          <a:xfrm flipH="1">
            <a:off x="3316280" y="2827089"/>
            <a:ext cx="1905" cy="222250"/>
          </a:xfrm>
          <a:prstGeom prst="straightConnector1">
            <a:avLst/>
          </a:prstGeom>
          <a:ln w="38100">
            <a:solidFill>
              <a:schemeClr val="tx1"/>
            </a:solidFill>
            <a:tailEnd type="triangle"/>
          </a:ln>
        </p:spPr>
        <p:style>
          <a:lnRef idx="2">
            <a:schemeClr val="accent1"/>
          </a:lnRef>
          <a:fillRef idx="0">
            <a:srgbClr val="FFFFFF"/>
          </a:fillRef>
          <a:effectRef idx="0">
            <a:srgbClr val="FFFFFF"/>
          </a:effectRef>
          <a:fontRef idx="minor">
            <a:schemeClr val="tx1"/>
          </a:fontRef>
        </p:style>
      </p:cxnSp>
      <p:grpSp>
        <p:nvGrpSpPr>
          <p:cNvPr id="37" name="组合 36"/>
          <p:cNvGrpSpPr/>
          <p:nvPr/>
        </p:nvGrpSpPr>
        <p:grpSpPr>
          <a:xfrm>
            <a:off x="4174165" y="3079819"/>
            <a:ext cx="427990" cy="303530"/>
            <a:chOff x="15564" y="4153"/>
            <a:chExt cx="941" cy="686"/>
          </a:xfrm>
        </p:grpSpPr>
        <p:sp>
          <p:nvSpPr>
            <p:cNvPr id="25" name="左中括号 24"/>
            <p:cNvSpPr/>
            <p:nvPr/>
          </p:nvSpPr>
          <p:spPr>
            <a:xfrm>
              <a:off x="15564" y="4153"/>
              <a:ext cx="120" cy="687"/>
            </a:xfrm>
            <a:prstGeom prst="leftBracket">
              <a:avLst/>
            </a:prstGeom>
            <a:ln w="76200">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0" name="左中括号 29"/>
            <p:cNvSpPr/>
            <p:nvPr/>
          </p:nvSpPr>
          <p:spPr>
            <a:xfrm rot="10800000">
              <a:off x="16385" y="4153"/>
              <a:ext cx="120" cy="687"/>
            </a:xfrm>
            <a:prstGeom prst="leftBracket">
              <a:avLst/>
            </a:prstGeom>
            <a:ln w="76200">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2" name="椭圆 31"/>
            <p:cNvSpPr/>
            <p:nvPr/>
          </p:nvSpPr>
          <p:spPr>
            <a:xfrm flipV="1">
              <a:off x="15684" y="4451"/>
              <a:ext cx="91" cy="91"/>
            </a:xfrm>
            <a:prstGeom prst="ellipse">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3" name="椭圆 32"/>
            <p:cNvSpPr/>
            <p:nvPr/>
          </p:nvSpPr>
          <p:spPr>
            <a:xfrm flipV="1">
              <a:off x="15884" y="4451"/>
              <a:ext cx="91" cy="91"/>
            </a:xfrm>
            <a:prstGeom prst="ellipse">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 name="椭圆 33"/>
            <p:cNvSpPr/>
            <p:nvPr/>
          </p:nvSpPr>
          <p:spPr>
            <a:xfrm flipV="1">
              <a:off x="16084" y="4451"/>
              <a:ext cx="91" cy="91"/>
            </a:xfrm>
            <a:prstGeom prst="ellipse">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5" name="椭圆 34"/>
            <p:cNvSpPr/>
            <p:nvPr/>
          </p:nvSpPr>
          <p:spPr>
            <a:xfrm flipV="1">
              <a:off x="16284" y="4451"/>
              <a:ext cx="91" cy="91"/>
            </a:xfrm>
            <a:prstGeom prst="ellipse">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38" name="矩形 37"/>
          <p:cNvSpPr/>
          <p:nvPr/>
        </p:nvSpPr>
        <p:spPr>
          <a:xfrm>
            <a:off x="2501575" y="3077279"/>
            <a:ext cx="1448435" cy="314960"/>
          </a:xfrm>
          <a:prstGeom prst="rect">
            <a:avLst/>
          </a:prstGeom>
          <a:solidFill>
            <a:schemeClr val="bg1"/>
          </a:solidFill>
          <a:ln>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400" b="1">
                <a:solidFill>
                  <a:schemeClr val="tx1"/>
                </a:solidFill>
                <a:sym typeface="+mn-ea"/>
              </a:rPr>
              <a:t>降维</a:t>
            </a:r>
            <a:endParaRPr lang="zh-CN" altLang="en-US" sz="1400" b="1">
              <a:solidFill>
                <a:schemeClr val="tx1"/>
              </a:solidFill>
              <a:sym typeface="+mn-ea"/>
            </a:endParaRPr>
          </a:p>
        </p:txBody>
      </p:sp>
      <p:sp>
        <p:nvSpPr>
          <p:cNvPr id="39" name="文本框 38"/>
          <p:cNvSpPr txBox="1"/>
          <p:nvPr/>
        </p:nvSpPr>
        <p:spPr>
          <a:xfrm>
            <a:off x="2419985" y="3445510"/>
            <a:ext cx="2122805" cy="561340"/>
          </a:xfrm>
          <a:prstGeom prst="rect">
            <a:avLst/>
          </a:prstGeom>
          <a:noFill/>
        </p:spPr>
        <p:txBody>
          <a:bodyPr wrap="square" rtlCol="0">
            <a:noAutofit/>
          </a:bodyPr>
          <a:p>
            <a:r>
              <a:rPr lang="zh-CN" altLang="en-US" sz="1200" b="1">
                <a:solidFill>
                  <a:schemeClr val="tx1"/>
                </a:solidFill>
                <a:sym typeface="+mn-ea"/>
              </a:rPr>
              <a:t>将高维嵌入降维到低维度</a:t>
            </a:r>
            <a:endParaRPr lang="zh-CN" altLang="en-US" sz="1200" b="1">
              <a:solidFill>
                <a:schemeClr val="tx1"/>
              </a:solidFill>
              <a:sym typeface="+mn-ea"/>
            </a:endParaRPr>
          </a:p>
        </p:txBody>
      </p:sp>
      <p:sp>
        <p:nvSpPr>
          <p:cNvPr id="51" name="文本框 50"/>
          <p:cNvSpPr txBox="1"/>
          <p:nvPr/>
        </p:nvSpPr>
        <p:spPr>
          <a:xfrm>
            <a:off x="2536825" y="1564005"/>
            <a:ext cx="2435225" cy="398780"/>
          </a:xfrm>
          <a:prstGeom prst="rect">
            <a:avLst/>
          </a:prstGeom>
          <a:noFill/>
        </p:spPr>
        <p:txBody>
          <a:bodyPr wrap="square" rtlCol="0">
            <a:spAutoFit/>
          </a:bodyPr>
          <a:p>
            <a:r>
              <a:rPr lang="en-US" altLang="zh-CN" sz="2000" b="1"/>
              <a:t>Bertopic</a:t>
            </a:r>
            <a:r>
              <a:rPr lang="zh-CN" altLang="en-US" sz="2000" b="1"/>
              <a:t>主题建模</a:t>
            </a:r>
            <a:endParaRPr lang="zh-CN" altLang="en-US" sz="2000" b="1"/>
          </a:p>
        </p:txBody>
      </p:sp>
      <p:pic>
        <p:nvPicPr>
          <p:cNvPr id="5" name="图片 4" descr="文件"/>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0685" y="5102225"/>
            <a:ext cx="532130" cy="481330"/>
          </a:xfrm>
          <a:prstGeom prst="rect">
            <a:avLst/>
          </a:prstGeom>
        </p:spPr>
      </p:pic>
      <p:sp>
        <p:nvSpPr>
          <p:cNvPr id="29" name="文本框 28"/>
          <p:cNvSpPr txBox="1"/>
          <p:nvPr/>
        </p:nvSpPr>
        <p:spPr>
          <a:xfrm>
            <a:off x="845185" y="5061585"/>
            <a:ext cx="1297940" cy="521970"/>
          </a:xfrm>
          <a:prstGeom prst="rect">
            <a:avLst/>
          </a:prstGeom>
          <a:noFill/>
        </p:spPr>
        <p:txBody>
          <a:bodyPr wrap="square" rtlCol="0">
            <a:spAutoFit/>
          </a:bodyPr>
          <a:p>
            <a:pPr algn="ctr"/>
            <a:r>
              <a:rPr lang="en-US" altLang="zh-CN" sz="1400" b="1">
                <a:latin typeface="微软雅黑" panose="020B0503020204020204" charset="-122"/>
                <a:ea typeface="微软雅黑" panose="020B0503020204020204" charset="-122"/>
              </a:rPr>
              <a:t>HappyDB</a:t>
            </a:r>
            <a:endParaRPr lang="en-US" altLang="zh-CN" sz="1400" b="1">
              <a:latin typeface="微软雅黑" panose="020B0503020204020204" charset="-122"/>
              <a:ea typeface="微软雅黑" panose="020B0503020204020204" charset="-122"/>
            </a:endParaRPr>
          </a:p>
          <a:p>
            <a:pPr algn="ctr"/>
            <a:r>
              <a:rPr lang="en-US" altLang="zh-CN" sz="1400" b="1">
                <a:latin typeface="微软雅黑" panose="020B0503020204020204" charset="-122"/>
                <a:ea typeface="微软雅黑" panose="020B0503020204020204" charset="-122"/>
              </a:rPr>
              <a:t>(10W</a:t>
            </a:r>
            <a:r>
              <a:rPr lang="zh-CN" altLang="en-US" sz="1400" b="1">
                <a:latin typeface="微软雅黑" panose="020B0503020204020204" charset="-122"/>
                <a:ea typeface="微软雅黑" panose="020B0503020204020204" charset="-122"/>
              </a:rPr>
              <a:t>条</a:t>
            </a:r>
            <a:r>
              <a:rPr lang="en-US" altLang="zh-CN" sz="1400" b="1">
                <a:latin typeface="微软雅黑" panose="020B0503020204020204" charset="-122"/>
                <a:ea typeface="微软雅黑" panose="020B0503020204020204" charset="-122"/>
              </a:rPr>
              <a:t>)</a:t>
            </a:r>
            <a:endParaRPr lang="en-US" altLang="zh-CN" sz="1400" b="1">
              <a:latin typeface="微软雅黑" panose="020B0503020204020204" charset="-122"/>
              <a:ea typeface="微软雅黑" panose="020B0503020204020204" charset="-122"/>
            </a:endParaRPr>
          </a:p>
        </p:txBody>
      </p:sp>
      <p:sp>
        <p:nvSpPr>
          <p:cNvPr id="7" name="文本框 6"/>
          <p:cNvSpPr txBox="1"/>
          <p:nvPr/>
        </p:nvSpPr>
        <p:spPr>
          <a:xfrm>
            <a:off x="286385" y="3700145"/>
            <a:ext cx="5384165" cy="1322070"/>
          </a:xfrm>
          <a:prstGeom prst="rect">
            <a:avLst/>
          </a:prstGeom>
          <a:noFill/>
        </p:spPr>
        <p:txBody>
          <a:bodyPr wrap="square" rtlCol="0">
            <a:spAutoFit/>
          </a:bodyPr>
          <a:p>
            <a:r>
              <a:rPr lang="zh-CN" altLang="en-US" sz="2000" b="1"/>
              <a:t>研究二</a:t>
            </a:r>
            <a:r>
              <a:rPr lang="en-US" altLang="zh-CN" sz="2000" b="1"/>
              <a:t> </a:t>
            </a:r>
            <a:endParaRPr lang="en-US" altLang="zh-CN" sz="2000" b="1"/>
          </a:p>
          <a:p>
            <a:r>
              <a:rPr lang="zh-CN" altLang="en-US" sz="2000" b="1">
                <a:sym typeface="+mn-ea"/>
              </a:rPr>
              <a:t>幸福活动模型：</a:t>
            </a:r>
            <a:endParaRPr lang="zh-CN" altLang="en-US" sz="2000" b="1">
              <a:sym typeface="+mn-ea"/>
            </a:endParaRPr>
          </a:p>
          <a:p>
            <a:r>
              <a:rPr lang="zh-CN" altLang="en-US" sz="2000">
                <a:sym typeface="+mn-ea"/>
              </a:rPr>
              <a:t>真实幸福活动</a:t>
            </a:r>
            <a:endParaRPr lang="zh-CN" altLang="en-US" sz="2000">
              <a:sym typeface="+mn-ea"/>
            </a:endParaRPr>
          </a:p>
          <a:p>
            <a:r>
              <a:rPr lang="zh-CN" altLang="en-US" sz="2000">
                <a:sym typeface="+mn-ea"/>
              </a:rPr>
              <a:t>基本类型</a:t>
            </a:r>
            <a:r>
              <a:rPr lang="zh-CN" altLang="en-US" sz="2000">
                <a:sym typeface="+mn-ea"/>
              </a:rPr>
              <a:t>提取</a:t>
            </a:r>
            <a:endParaRPr lang="zh-CN" altLang="en-US" sz="2000" b="1"/>
          </a:p>
        </p:txBody>
      </p:sp>
      <p:sp>
        <p:nvSpPr>
          <p:cNvPr id="16" name="文本框 15"/>
          <p:cNvSpPr txBox="1"/>
          <p:nvPr/>
        </p:nvSpPr>
        <p:spPr>
          <a:xfrm>
            <a:off x="4972050" y="3942080"/>
            <a:ext cx="1760220" cy="1876425"/>
          </a:xfrm>
          <a:prstGeom prst="rect">
            <a:avLst/>
          </a:prstGeom>
          <a:noFill/>
        </p:spPr>
        <p:txBody>
          <a:bodyPr wrap="square" rtlCol="0">
            <a:spAutoFit/>
          </a:bodyPr>
          <a:p>
            <a:r>
              <a:rPr lang="en-US" altLang="zh-CN" sz="1600" b="1">
                <a:latin typeface="+mj-ea"/>
                <a:ea typeface="+mj-ea"/>
                <a:cs typeface="+mj-ea"/>
              </a:rPr>
              <a:t>N</a:t>
            </a:r>
            <a:r>
              <a:rPr lang="zh-CN" altLang="en-US" sz="1600" b="1">
                <a:latin typeface="+mj-ea"/>
                <a:ea typeface="+mj-ea"/>
                <a:cs typeface="+mj-ea"/>
              </a:rPr>
              <a:t>类</a:t>
            </a:r>
            <a:endParaRPr lang="zh-CN" altLang="en-US" sz="1600" b="1">
              <a:latin typeface="+mj-ea"/>
              <a:ea typeface="+mj-ea"/>
              <a:cs typeface="+mj-ea"/>
            </a:endParaRPr>
          </a:p>
          <a:p>
            <a:r>
              <a:rPr lang="zh-CN" altLang="en-US" sz="1600" b="1">
                <a:latin typeface="+mj-ea"/>
                <a:ea typeface="+mj-ea"/>
                <a:cs typeface="+mj-ea"/>
              </a:rPr>
              <a:t>幸福感活动主题</a:t>
            </a:r>
            <a:endParaRPr lang="zh-CN" altLang="en-US" sz="1600" b="1">
              <a:latin typeface="+mj-ea"/>
              <a:ea typeface="+mj-ea"/>
              <a:cs typeface="+mj-ea"/>
            </a:endParaRPr>
          </a:p>
          <a:p>
            <a:endParaRPr lang="zh-CN" altLang="en-US" sz="1400" b="1">
              <a:latin typeface="+mj-ea"/>
              <a:ea typeface="+mj-ea"/>
              <a:cs typeface="+mj-ea"/>
            </a:endParaRPr>
          </a:p>
          <a:p>
            <a:r>
              <a:rPr lang="zh-CN" altLang="en-US" sz="1400" b="1">
                <a:latin typeface="+mj-ea"/>
                <a:ea typeface="+mj-ea"/>
                <a:cs typeface="+mj-ea"/>
              </a:rPr>
              <a:t>例如：</a:t>
            </a:r>
            <a:endParaRPr lang="zh-CN" altLang="en-US" sz="1400" b="1">
              <a:latin typeface="+mj-ea"/>
              <a:ea typeface="+mj-ea"/>
              <a:cs typeface="+mj-ea"/>
            </a:endParaRPr>
          </a:p>
          <a:p>
            <a:pPr marL="285750" indent="-285750">
              <a:buFont typeface="Arial" panose="020B0604020202020204" pitchFamily="34" charset="0"/>
              <a:buChar char="•"/>
            </a:pPr>
            <a:r>
              <a:rPr lang="zh-CN" altLang="en-US" sz="1400">
                <a:latin typeface="+mj-ea"/>
                <a:ea typeface="+mj-ea"/>
                <a:cs typeface="+mj-ea"/>
              </a:rPr>
              <a:t>与朋友聊天</a:t>
            </a:r>
            <a:endParaRPr lang="zh-CN" altLang="en-US" sz="1400">
              <a:latin typeface="+mj-ea"/>
              <a:ea typeface="+mj-ea"/>
              <a:cs typeface="+mj-ea"/>
            </a:endParaRPr>
          </a:p>
          <a:p>
            <a:pPr marL="285750" indent="-285750">
              <a:buFont typeface="Arial" panose="020B0604020202020204" pitchFamily="34" charset="0"/>
              <a:buChar char="•"/>
            </a:pPr>
            <a:r>
              <a:rPr lang="zh-CN" altLang="en-US" sz="1400">
                <a:latin typeface="+mj-ea"/>
                <a:ea typeface="+mj-ea"/>
                <a:cs typeface="+mj-ea"/>
              </a:rPr>
              <a:t>购买新电脑</a:t>
            </a:r>
            <a:endParaRPr lang="zh-CN" altLang="en-US" sz="1400">
              <a:latin typeface="+mj-ea"/>
              <a:ea typeface="+mj-ea"/>
              <a:cs typeface="+mj-ea"/>
            </a:endParaRPr>
          </a:p>
          <a:p>
            <a:pPr marL="285750" indent="-285750">
              <a:buFont typeface="Arial" panose="020B0604020202020204" pitchFamily="34" charset="0"/>
              <a:buChar char="•"/>
            </a:pPr>
            <a:r>
              <a:rPr lang="zh-CN" altLang="en-US" sz="1400">
                <a:latin typeface="+mj-ea"/>
                <a:ea typeface="+mj-ea"/>
                <a:cs typeface="+mj-ea"/>
              </a:rPr>
              <a:t>坚持运动</a:t>
            </a:r>
            <a:endParaRPr lang="zh-CN" altLang="en-US" sz="1400">
              <a:latin typeface="+mj-ea"/>
              <a:ea typeface="+mj-ea"/>
              <a:cs typeface="+mj-ea"/>
            </a:endParaRPr>
          </a:p>
          <a:p>
            <a:endParaRPr lang="zh-CN" altLang="en-US" sz="1400">
              <a:latin typeface="+mj-ea"/>
              <a:ea typeface="+mj-ea"/>
              <a:cs typeface="+mj-ea"/>
            </a:endParaRPr>
          </a:p>
        </p:txBody>
      </p:sp>
      <p:sp>
        <p:nvSpPr>
          <p:cNvPr id="42" name="圆角矩形 41"/>
          <p:cNvSpPr/>
          <p:nvPr/>
        </p:nvSpPr>
        <p:spPr>
          <a:xfrm>
            <a:off x="6783705" y="404495"/>
            <a:ext cx="5297170" cy="6113145"/>
          </a:xfrm>
          <a:prstGeom prst="roundRect">
            <a:avLst>
              <a:gd name="adj" fmla="val 3174"/>
            </a:avLst>
          </a:prstGeom>
          <a:solidFill>
            <a:schemeClr val="accent1">
              <a:lumMod val="20000"/>
              <a:lumOff val="80000"/>
            </a:schemeClr>
          </a:solidFill>
          <a:ln w="28575">
            <a:solidFill>
              <a:srgbClr val="7030A0"/>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tLang="zh-CN" sz="1600" b="1">
              <a:solidFill>
                <a:srgbClr val="FF0000"/>
              </a:solidFill>
              <a:sym typeface="+mn-ea"/>
            </a:endParaRPr>
          </a:p>
          <a:p>
            <a:pPr algn="ctr"/>
            <a:endParaRPr lang="zh-CN" altLang="en-US" sz="1400">
              <a:solidFill>
                <a:schemeClr val="tx1"/>
              </a:solidFill>
            </a:endParaRPr>
          </a:p>
          <a:p>
            <a:pPr algn="ctr"/>
            <a:endParaRPr lang="zh-CN" altLang="en-US" sz="1400">
              <a:solidFill>
                <a:schemeClr val="tx1"/>
              </a:solidFill>
            </a:endParaRPr>
          </a:p>
        </p:txBody>
      </p:sp>
      <p:sp>
        <p:nvSpPr>
          <p:cNvPr id="44" name="文本框 43"/>
          <p:cNvSpPr txBox="1"/>
          <p:nvPr/>
        </p:nvSpPr>
        <p:spPr>
          <a:xfrm>
            <a:off x="6875780" y="755015"/>
            <a:ext cx="5138420" cy="398780"/>
          </a:xfrm>
          <a:prstGeom prst="rect">
            <a:avLst/>
          </a:prstGeom>
          <a:noFill/>
        </p:spPr>
        <p:txBody>
          <a:bodyPr wrap="square" rtlCol="0">
            <a:spAutoFit/>
          </a:bodyPr>
          <a:p>
            <a:r>
              <a:rPr lang="zh-CN" altLang="en-US" sz="2000" b="1"/>
              <a:t>研究三</a:t>
            </a:r>
            <a:r>
              <a:rPr lang="en-US" altLang="zh-CN" sz="2000" b="1"/>
              <a:t>   </a:t>
            </a:r>
            <a:r>
              <a:rPr lang="zh-CN" altLang="en-US" sz="2000" b="1"/>
              <a:t>幸福</a:t>
            </a:r>
            <a:r>
              <a:rPr lang="zh-CN" altLang="en-US" sz="2000" b="1">
                <a:sym typeface="+mn-ea"/>
              </a:rPr>
              <a:t>活动</a:t>
            </a:r>
            <a:r>
              <a:rPr lang="en-US" altLang="zh-CN" sz="2000" b="1">
                <a:sym typeface="+mn-ea"/>
              </a:rPr>
              <a:t>-</a:t>
            </a:r>
            <a:r>
              <a:rPr lang="zh-CN" altLang="en-US" sz="2000" b="1">
                <a:sym typeface="+mn-ea"/>
              </a:rPr>
              <a:t>体验映射关系</a:t>
            </a:r>
            <a:r>
              <a:rPr lang="zh-CN" altLang="en-US" sz="2000" b="1"/>
              <a:t>跨文化比较</a:t>
            </a:r>
            <a:endParaRPr lang="zh-CN" altLang="en-US" sz="2000" b="1"/>
          </a:p>
        </p:txBody>
      </p:sp>
      <p:pic>
        <p:nvPicPr>
          <p:cNvPr id="45" name="图片 44" descr="人"/>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88250" y="4500245"/>
            <a:ext cx="471805" cy="471805"/>
          </a:xfrm>
          <a:prstGeom prst="rect">
            <a:avLst/>
          </a:prstGeom>
        </p:spPr>
      </p:pic>
      <p:pic>
        <p:nvPicPr>
          <p:cNvPr id="46" name="图片 45"/>
          <p:cNvPicPr>
            <a:picLocks noChangeAspect="1"/>
          </p:cNvPicPr>
          <p:nvPr/>
        </p:nvPicPr>
        <p:blipFill>
          <a:blip r:embed="rId7"/>
          <a:srcRect l="12524" t="19068" r="11531" b="6141"/>
          <a:stretch>
            <a:fillRect/>
          </a:stretch>
        </p:blipFill>
        <p:spPr>
          <a:xfrm>
            <a:off x="8615680" y="4728845"/>
            <a:ext cx="626745" cy="632460"/>
          </a:xfrm>
          <a:prstGeom prst="rect">
            <a:avLst/>
          </a:prstGeom>
        </p:spPr>
      </p:pic>
      <p:pic>
        <p:nvPicPr>
          <p:cNvPr id="54" name="图片 53" descr="下载"/>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509885" y="4406900"/>
            <a:ext cx="523240" cy="485140"/>
          </a:xfrm>
          <a:prstGeom prst="rect">
            <a:avLst/>
          </a:prstGeom>
        </p:spPr>
      </p:pic>
      <p:sp>
        <p:nvSpPr>
          <p:cNvPr id="57" name="文本框 56"/>
          <p:cNvSpPr txBox="1"/>
          <p:nvPr/>
        </p:nvSpPr>
        <p:spPr>
          <a:xfrm>
            <a:off x="7016115" y="4991100"/>
            <a:ext cx="1656715" cy="645160"/>
          </a:xfrm>
          <a:prstGeom prst="rect">
            <a:avLst/>
          </a:prstGeom>
          <a:noFill/>
        </p:spPr>
        <p:txBody>
          <a:bodyPr wrap="square" rtlCol="0">
            <a:spAutoFit/>
          </a:bodyPr>
          <a:p>
            <a:pPr algn="ctr"/>
            <a:r>
              <a:rPr lang="zh-CN" altLang="en-US" sz="1200" b="1">
                <a:latin typeface="微软雅黑" panose="020B0503020204020204" charset="-122"/>
                <a:ea typeface="微软雅黑" panose="020B0503020204020204" charset="-122"/>
                <a:cs typeface="微软雅黑" panose="020B0503020204020204" charset="-122"/>
              </a:rPr>
              <a:t>研究三中国被试</a:t>
            </a:r>
            <a:endParaRPr lang="zh-CN" altLang="en-US" sz="1200" b="1">
              <a:latin typeface="微软雅黑" panose="020B0503020204020204" charset="-122"/>
              <a:ea typeface="微软雅黑" panose="020B0503020204020204" charset="-122"/>
              <a:cs typeface="微软雅黑" panose="020B0503020204020204" charset="-122"/>
            </a:endParaRPr>
          </a:p>
          <a:p>
            <a:pPr algn="ctr"/>
            <a:r>
              <a:rPr lang="zh-CN" altLang="en-US" sz="1200">
                <a:latin typeface="微软雅黑" panose="020B0503020204020204" charset="-122"/>
                <a:ea typeface="微软雅黑" panose="020B0503020204020204" charset="-122"/>
                <a:cs typeface="微软雅黑" panose="020B0503020204020204" charset="-122"/>
              </a:rPr>
              <a:t>对</a:t>
            </a:r>
            <a:r>
              <a:rPr lang="en-US" altLang="zh-CN" sz="1200">
                <a:latin typeface="微软雅黑" panose="020B0503020204020204" charset="-122"/>
                <a:ea typeface="微软雅黑" panose="020B0503020204020204" charset="-122"/>
                <a:cs typeface="微软雅黑" panose="020B0503020204020204" charset="-122"/>
              </a:rPr>
              <a:t>N</a:t>
            </a:r>
            <a:r>
              <a:rPr lang="zh-CN" altLang="en-US" sz="1200">
                <a:latin typeface="微软雅黑" panose="020B0503020204020204" charset="-122"/>
                <a:ea typeface="微软雅黑" panose="020B0503020204020204" charset="-122"/>
                <a:cs typeface="微软雅黑" panose="020B0503020204020204" charset="-122"/>
              </a:rPr>
              <a:t>类幸福感主题</a:t>
            </a:r>
            <a:endParaRPr lang="zh-CN" altLang="en-US" sz="1200">
              <a:latin typeface="微软雅黑" panose="020B0503020204020204" charset="-122"/>
              <a:ea typeface="微软雅黑" panose="020B0503020204020204" charset="-122"/>
              <a:cs typeface="微软雅黑" panose="020B0503020204020204" charset="-122"/>
            </a:endParaRPr>
          </a:p>
          <a:p>
            <a:pPr algn="ctr"/>
            <a:r>
              <a:rPr lang="zh-CN" altLang="en-US" sz="1200">
                <a:latin typeface="微软雅黑" panose="020B0503020204020204" charset="-122"/>
                <a:ea typeface="微软雅黑" panose="020B0503020204020204" charset="-122"/>
                <a:cs typeface="微软雅黑" panose="020B0503020204020204" charset="-122"/>
              </a:rPr>
              <a:t>进行</a:t>
            </a:r>
            <a:r>
              <a:rPr lang="en-US" altLang="zh-CN" sz="1200">
                <a:latin typeface="微软雅黑" panose="020B0503020204020204" charset="-122"/>
                <a:ea typeface="微软雅黑" panose="020B0503020204020204" charset="-122"/>
                <a:cs typeface="微软雅黑" panose="020B0503020204020204" charset="-122"/>
              </a:rPr>
              <a:t>M</a:t>
            </a:r>
            <a:r>
              <a:rPr lang="zh-CN" altLang="en-US" sz="1200">
                <a:latin typeface="微软雅黑" panose="020B0503020204020204" charset="-122"/>
                <a:ea typeface="微软雅黑" panose="020B0503020204020204" charset="-122"/>
                <a:cs typeface="微软雅黑" panose="020B0503020204020204" charset="-122"/>
              </a:rPr>
              <a:t>维度</a:t>
            </a:r>
            <a:r>
              <a:rPr lang="en-US" altLang="zh-CN" sz="1200">
                <a:latin typeface="微软雅黑" panose="020B0503020204020204" charset="-122"/>
                <a:ea typeface="微软雅黑" panose="020B0503020204020204" charset="-122"/>
                <a:cs typeface="微软雅黑" panose="020B0503020204020204" charset="-122"/>
              </a:rPr>
              <a:t>1-5</a:t>
            </a:r>
            <a:r>
              <a:rPr lang="zh-CN" altLang="en-US" sz="1200">
                <a:latin typeface="微软雅黑" panose="020B0503020204020204" charset="-122"/>
                <a:ea typeface="微软雅黑" panose="020B0503020204020204" charset="-122"/>
                <a:cs typeface="微软雅黑" panose="020B0503020204020204" charset="-122"/>
              </a:rPr>
              <a:t>评分</a:t>
            </a:r>
            <a:endParaRPr lang="zh-CN" altLang="en-US" sz="1200">
              <a:latin typeface="微软雅黑" panose="020B0503020204020204" charset="-122"/>
              <a:ea typeface="微软雅黑" panose="020B0503020204020204" charset="-122"/>
              <a:cs typeface="微软雅黑" panose="020B0503020204020204" charset="-122"/>
            </a:endParaRPr>
          </a:p>
        </p:txBody>
      </p:sp>
      <p:sp>
        <p:nvSpPr>
          <p:cNvPr id="58" name="文本框 57"/>
          <p:cNvSpPr txBox="1"/>
          <p:nvPr/>
        </p:nvSpPr>
        <p:spPr>
          <a:xfrm>
            <a:off x="9853295" y="4903470"/>
            <a:ext cx="1986280" cy="829945"/>
          </a:xfrm>
          <a:prstGeom prst="rect">
            <a:avLst/>
          </a:prstGeom>
          <a:noFill/>
        </p:spPr>
        <p:txBody>
          <a:bodyPr wrap="square" rtlCol="0">
            <a:spAutoFit/>
          </a:bodyPr>
          <a:p>
            <a:pPr algn="ctr"/>
            <a:r>
              <a:rPr lang="zh-CN" altLang="en-US" sz="1200" b="1">
                <a:latin typeface="微软雅黑" panose="020B0503020204020204" charset="-122"/>
                <a:ea typeface="微软雅黑" panose="020B0503020204020204" charset="-122"/>
                <a:cs typeface="微软雅黑" panose="020B0503020204020204" charset="-122"/>
              </a:rPr>
              <a:t>幸福事件中文嵌入</a:t>
            </a:r>
            <a:endParaRPr lang="zh-CN" altLang="en-US" sz="1200" b="1">
              <a:latin typeface="微软雅黑" panose="020B0503020204020204" charset="-122"/>
              <a:ea typeface="微软雅黑" panose="020B0503020204020204" charset="-122"/>
              <a:cs typeface="微软雅黑" panose="020B0503020204020204" charset="-122"/>
            </a:endParaRPr>
          </a:p>
          <a:p>
            <a:pPr algn="ctr"/>
            <a:r>
              <a:rPr lang="zh-CN" altLang="en-US" sz="1200">
                <a:latin typeface="微软雅黑" panose="020B0503020204020204" charset="-122"/>
                <a:ea typeface="微软雅黑" panose="020B0503020204020204" charset="-122"/>
                <a:cs typeface="微软雅黑" panose="020B0503020204020204" charset="-122"/>
              </a:rPr>
              <a:t>将</a:t>
            </a:r>
            <a:r>
              <a:rPr lang="en-US" altLang="zh-CN" sz="1200">
                <a:latin typeface="微软雅黑" panose="020B0503020204020204" charset="-122"/>
                <a:ea typeface="微软雅黑" panose="020B0503020204020204" charset="-122"/>
                <a:cs typeface="微软雅黑" panose="020B0503020204020204" charset="-122"/>
              </a:rPr>
              <a:t>N</a:t>
            </a:r>
            <a:r>
              <a:rPr lang="zh-CN" altLang="en-US" sz="1200">
                <a:latin typeface="微软雅黑" panose="020B0503020204020204" charset="-122"/>
                <a:ea typeface="微软雅黑" panose="020B0503020204020204" charset="-122"/>
                <a:cs typeface="微软雅黑" panose="020B0503020204020204" charset="-122"/>
              </a:rPr>
              <a:t>类幸福感主题</a:t>
            </a:r>
            <a:endParaRPr lang="zh-CN" altLang="en-US" sz="1200">
              <a:latin typeface="微软雅黑" panose="020B0503020204020204" charset="-122"/>
              <a:ea typeface="微软雅黑" panose="020B0503020204020204" charset="-122"/>
              <a:cs typeface="微软雅黑" panose="020B0503020204020204" charset="-122"/>
            </a:endParaRPr>
          </a:p>
          <a:p>
            <a:pPr algn="ctr"/>
            <a:r>
              <a:rPr lang="zh-CN" altLang="en-US" sz="1200">
                <a:latin typeface="微软雅黑" panose="020B0503020204020204" charset="-122"/>
                <a:ea typeface="微软雅黑" panose="020B0503020204020204" charset="-122"/>
                <a:cs typeface="微软雅黑" panose="020B0503020204020204" charset="-122"/>
              </a:rPr>
              <a:t>和</a:t>
            </a:r>
            <a:r>
              <a:rPr lang="en-US" altLang="zh-CN" sz="1200">
                <a:latin typeface="微软雅黑" panose="020B0503020204020204" charset="-122"/>
                <a:ea typeface="微软雅黑" panose="020B0503020204020204" charset="-122"/>
                <a:cs typeface="微软雅黑" panose="020B0503020204020204" charset="-122"/>
              </a:rPr>
              <a:t>M</a:t>
            </a:r>
            <a:r>
              <a:rPr lang="zh-CN" altLang="en-US" sz="1200">
                <a:latin typeface="微软雅黑" panose="020B0503020204020204" charset="-122"/>
                <a:ea typeface="微软雅黑" panose="020B0503020204020204" charset="-122"/>
                <a:cs typeface="微软雅黑" panose="020B0503020204020204" charset="-122"/>
              </a:rPr>
              <a:t>维度主题</a:t>
            </a:r>
            <a:endParaRPr lang="zh-CN" altLang="en-US" sz="1200">
              <a:latin typeface="微软雅黑" panose="020B0503020204020204" charset="-122"/>
              <a:ea typeface="微软雅黑" panose="020B0503020204020204" charset="-122"/>
              <a:cs typeface="微软雅黑" panose="020B0503020204020204" charset="-122"/>
            </a:endParaRPr>
          </a:p>
          <a:p>
            <a:pPr algn="ctr"/>
            <a:r>
              <a:rPr lang="zh-CN" sz="1200">
                <a:latin typeface="微软雅黑" panose="020B0503020204020204" charset="-122"/>
                <a:ea typeface="微软雅黑" panose="020B0503020204020204" charset="-122"/>
                <a:cs typeface="微软雅黑" panose="020B0503020204020204" charset="-122"/>
              </a:rPr>
              <a:t>转为</a:t>
            </a:r>
            <a:r>
              <a:rPr lang="en-US" altLang="zh-CN" sz="1200">
                <a:latin typeface="微软雅黑" panose="020B0503020204020204" charset="-122"/>
                <a:ea typeface="微软雅黑" panose="020B0503020204020204" charset="-122"/>
                <a:cs typeface="微软雅黑" panose="020B0503020204020204" charset="-122"/>
              </a:rPr>
              <a:t>embeddings</a:t>
            </a:r>
            <a:endParaRPr lang="en-US" altLang="zh-CN" sz="1200">
              <a:latin typeface="微软雅黑" panose="020B0503020204020204" charset="-122"/>
              <a:ea typeface="微软雅黑" panose="020B0503020204020204" charset="-122"/>
              <a:cs typeface="微软雅黑" panose="020B0503020204020204" charset="-122"/>
            </a:endParaRPr>
          </a:p>
        </p:txBody>
      </p:sp>
      <p:pic>
        <p:nvPicPr>
          <p:cNvPr id="61" name="图片 60"/>
          <p:cNvPicPr>
            <a:picLocks noChangeAspect="1"/>
          </p:cNvPicPr>
          <p:nvPr/>
        </p:nvPicPr>
        <p:blipFill>
          <a:blip r:embed="rId10"/>
          <a:srcRect l="10096" t="16087" r="10591" b="8618"/>
          <a:stretch>
            <a:fillRect/>
          </a:stretch>
        </p:blipFill>
        <p:spPr>
          <a:xfrm>
            <a:off x="9374505" y="4728845"/>
            <a:ext cx="602615" cy="591820"/>
          </a:xfrm>
          <a:prstGeom prst="rect">
            <a:avLst/>
          </a:prstGeom>
        </p:spPr>
      </p:pic>
      <p:sp>
        <p:nvSpPr>
          <p:cNvPr id="63" name="文本框 62"/>
          <p:cNvSpPr txBox="1"/>
          <p:nvPr/>
        </p:nvSpPr>
        <p:spPr>
          <a:xfrm>
            <a:off x="8240395" y="5662930"/>
            <a:ext cx="2172970" cy="245110"/>
          </a:xfrm>
          <a:prstGeom prst="rect">
            <a:avLst/>
          </a:prstGeom>
          <a:noFill/>
        </p:spPr>
        <p:txBody>
          <a:bodyPr wrap="square" rtlCol="0">
            <a:spAutoFit/>
          </a:bodyPr>
          <a:p>
            <a:pPr algn="ctr"/>
            <a:r>
              <a:rPr lang="zh-CN" altLang="en-US" sz="1000" b="1"/>
              <a:t>表征相似性分析</a:t>
            </a:r>
            <a:endParaRPr lang="zh-CN" altLang="en-US" sz="1000" b="1"/>
          </a:p>
        </p:txBody>
      </p:sp>
      <p:sp>
        <p:nvSpPr>
          <p:cNvPr id="28" name="文本框 27"/>
          <p:cNvSpPr txBox="1"/>
          <p:nvPr/>
        </p:nvSpPr>
        <p:spPr>
          <a:xfrm>
            <a:off x="8260715" y="3875405"/>
            <a:ext cx="2343150" cy="368300"/>
          </a:xfrm>
          <a:prstGeom prst="rect">
            <a:avLst/>
          </a:prstGeom>
          <a:noFill/>
        </p:spPr>
        <p:txBody>
          <a:bodyPr wrap="square" rtlCol="0">
            <a:spAutoFit/>
          </a:bodyPr>
          <a:p>
            <a:r>
              <a:rPr lang="zh-CN" b="1"/>
              <a:t>嵌入可代替性验证</a:t>
            </a:r>
            <a:endParaRPr lang="zh-CN" b="1"/>
          </a:p>
        </p:txBody>
      </p:sp>
      <p:pic>
        <p:nvPicPr>
          <p:cNvPr id="40" name="图片 39" descr="人"/>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37120" y="1670050"/>
            <a:ext cx="471805" cy="471805"/>
          </a:xfrm>
          <a:prstGeom prst="rect">
            <a:avLst/>
          </a:prstGeom>
        </p:spPr>
      </p:pic>
      <p:sp>
        <p:nvSpPr>
          <p:cNvPr id="43" name="文本框 42"/>
          <p:cNvSpPr txBox="1"/>
          <p:nvPr/>
        </p:nvSpPr>
        <p:spPr>
          <a:xfrm>
            <a:off x="6783705" y="2850515"/>
            <a:ext cx="1656715" cy="645160"/>
          </a:xfrm>
          <a:prstGeom prst="rect">
            <a:avLst/>
          </a:prstGeom>
          <a:noFill/>
        </p:spPr>
        <p:txBody>
          <a:bodyPr wrap="square" rtlCol="0">
            <a:spAutoFit/>
          </a:bodyPr>
          <a:p>
            <a:pPr algn="ctr"/>
            <a:r>
              <a:rPr lang="zh-CN" altLang="en-US" sz="1200" b="1">
                <a:latin typeface="微软雅黑" panose="020B0503020204020204" charset="-122"/>
                <a:ea typeface="微软雅黑" panose="020B0503020204020204" charset="-122"/>
                <a:cs typeface="微软雅黑" panose="020B0503020204020204" charset="-122"/>
              </a:rPr>
              <a:t>召集中国和美国被试</a:t>
            </a:r>
            <a:endParaRPr lang="zh-CN" altLang="en-US" sz="1200" b="1">
              <a:latin typeface="微软雅黑" panose="020B0503020204020204" charset="-122"/>
              <a:ea typeface="微软雅黑" panose="020B0503020204020204" charset="-122"/>
              <a:cs typeface="微软雅黑" panose="020B0503020204020204" charset="-122"/>
            </a:endParaRPr>
          </a:p>
          <a:p>
            <a:pPr algn="ctr"/>
            <a:r>
              <a:rPr lang="zh-CN" altLang="en-US" sz="1200">
                <a:latin typeface="微软雅黑" panose="020B0503020204020204" charset="-122"/>
                <a:ea typeface="微软雅黑" panose="020B0503020204020204" charset="-122"/>
                <a:cs typeface="微软雅黑" panose="020B0503020204020204" charset="-122"/>
              </a:rPr>
              <a:t>对</a:t>
            </a:r>
            <a:r>
              <a:rPr lang="en-US" altLang="zh-CN" sz="1200">
                <a:latin typeface="微软雅黑" panose="020B0503020204020204" charset="-122"/>
                <a:ea typeface="微软雅黑" panose="020B0503020204020204" charset="-122"/>
                <a:cs typeface="微软雅黑" panose="020B0503020204020204" charset="-122"/>
              </a:rPr>
              <a:t>N</a:t>
            </a:r>
            <a:r>
              <a:rPr lang="zh-CN" altLang="en-US" sz="1200">
                <a:latin typeface="微软雅黑" panose="020B0503020204020204" charset="-122"/>
                <a:ea typeface="微软雅黑" panose="020B0503020204020204" charset="-122"/>
                <a:cs typeface="微软雅黑" panose="020B0503020204020204" charset="-122"/>
              </a:rPr>
              <a:t>类幸福感主题</a:t>
            </a:r>
            <a:endParaRPr lang="zh-CN" altLang="en-US" sz="1200">
              <a:latin typeface="微软雅黑" panose="020B0503020204020204" charset="-122"/>
              <a:ea typeface="微软雅黑" panose="020B0503020204020204" charset="-122"/>
              <a:cs typeface="微软雅黑" panose="020B0503020204020204" charset="-122"/>
            </a:endParaRPr>
          </a:p>
          <a:p>
            <a:pPr algn="ctr"/>
            <a:r>
              <a:rPr lang="zh-CN" altLang="en-US" sz="1200">
                <a:latin typeface="微软雅黑" panose="020B0503020204020204" charset="-122"/>
                <a:ea typeface="微软雅黑" panose="020B0503020204020204" charset="-122"/>
                <a:cs typeface="微软雅黑" panose="020B0503020204020204" charset="-122"/>
              </a:rPr>
              <a:t>进行</a:t>
            </a:r>
            <a:r>
              <a:rPr lang="en-US" altLang="zh-CN" sz="1200">
                <a:latin typeface="微软雅黑" panose="020B0503020204020204" charset="-122"/>
                <a:ea typeface="微软雅黑" panose="020B0503020204020204" charset="-122"/>
                <a:cs typeface="微软雅黑" panose="020B0503020204020204" charset="-122"/>
              </a:rPr>
              <a:t>M</a:t>
            </a:r>
            <a:r>
              <a:rPr lang="zh-CN" altLang="en-US" sz="1200">
                <a:latin typeface="微软雅黑" panose="020B0503020204020204" charset="-122"/>
                <a:ea typeface="微软雅黑" panose="020B0503020204020204" charset="-122"/>
                <a:cs typeface="微软雅黑" panose="020B0503020204020204" charset="-122"/>
              </a:rPr>
              <a:t>维度</a:t>
            </a:r>
            <a:r>
              <a:rPr lang="en-US" altLang="zh-CN" sz="1200">
                <a:latin typeface="微软雅黑" panose="020B0503020204020204" charset="-122"/>
                <a:ea typeface="微软雅黑" panose="020B0503020204020204" charset="-122"/>
                <a:cs typeface="微软雅黑" panose="020B0503020204020204" charset="-122"/>
              </a:rPr>
              <a:t>1-5</a:t>
            </a:r>
            <a:r>
              <a:rPr lang="zh-CN" altLang="en-US" sz="1200">
                <a:latin typeface="微软雅黑" panose="020B0503020204020204" charset="-122"/>
                <a:ea typeface="微软雅黑" panose="020B0503020204020204" charset="-122"/>
                <a:cs typeface="微软雅黑" panose="020B0503020204020204" charset="-122"/>
              </a:rPr>
              <a:t>评分</a:t>
            </a:r>
            <a:endParaRPr lang="zh-CN" altLang="en-US" sz="1200">
              <a:latin typeface="微软雅黑" panose="020B0503020204020204" charset="-122"/>
              <a:ea typeface="微软雅黑" panose="020B0503020204020204" charset="-122"/>
              <a:cs typeface="微软雅黑" panose="020B0503020204020204" charset="-122"/>
            </a:endParaRPr>
          </a:p>
        </p:txBody>
      </p:sp>
      <p:pic>
        <p:nvPicPr>
          <p:cNvPr id="59" name="图片 58" descr="人"/>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37120" y="2350770"/>
            <a:ext cx="471805" cy="471805"/>
          </a:xfrm>
          <a:prstGeom prst="rect">
            <a:avLst/>
          </a:prstGeom>
        </p:spPr>
      </p:pic>
      <p:sp>
        <p:nvSpPr>
          <p:cNvPr id="60" name="文本框 59"/>
          <p:cNvSpPr txBox="1"/>
          <p:nvPr/>
        </p:nvSpPr>
        <p:spPr>
          <a:xfrm>
            <a:off x="8368665" y="1670050"/>
            <a:ext cx="4146550" cy="1938020"/>
          </a:xfrm>
          <a:prstGeom prst="rect">
            <a:avLst/>
          </a:prstGeom>
          <a:noFill/>
        </p:spPr>
        <p:txBody>
          <a:bodyPr wrap="square" rtlCol="0">
            <a:spAutoFit/>
          </a:bodyPr>
          <a:p>
            <a:r>
              <a:rPr lang="zh-CN" altLang="en-US" sz="1400" b="1"/>
              <a:t>研究问题：</a:t>
            </a:r>
            <a:r>
              <a:rPr lang="zh-CN" altLang="en-US" sz="1400"/>
              <a:t>中英文被试对</a:t>
            </a:r>
            <a:r>
              <a:rPr lang="zh-CN" altLang="en-US" sz="1400" b="1"/>
              <a:t>"与朋友聊天"</a:t>
            </a:r>
            <a:endParaRPr lang="zh-CN" altLang="en-US" sz="1400"/>
          </a:p>
          <a:p>
            <a:r>
              <a:rPr lang="zh-CN" altLang="en-US" sz="1400"/>
              <a:t>在</a:t>
            </a:r>
            <a:r>
              <a:rPr lang="zh-CN" altLang="en-US" sz="1400" b="1"/>
              <a:t>社会支持维度</a:t>
            </a:r>
            <a:r>
              <a:rPr lang="zh-CN" altLang="en-US" sz="1400"/>
              <a:t>的评分是否存在差异？</a:t>
            </a:r>
            <a:endParaRPr lang="zh-CN" altLang="en-US" sz="1400"/>
          </a:p>
          <a:p>
            <a:endParaRPr lang="zh-CN" altLang="en-US" sz="1400"/>
          </a:p>
          <a:p>
            <a:pPr marL="285750" indent="-285750">
              <a:buFont typeface="Arial" panose="020B0604020202020204" pitchFamily="34" charset="0"/>
              <a:buChar char="•"/>
            </a:pPr>
            <a:r>
              <a:rPr lang="zh-CN" altLang="en-US" sz="1300"/>
              <a:t>中文被试 (n=50)：均值 = 6.2，标准差 = 0.8</a:t>
            </a:r>
            <a:endParaRPr lang="zh-CN" altLang="en-US" sz="1300"/>
          </a:p>
          <a:p>
            <a:pPr marL="285750" indent="-285750">
              <a:buFont typeface="Arial" panose="020B0604020202020204" pitchFamily="34" charset="0"/>
              <a:buChar char="•"/>
            </a:pPr>
            <a:r>
              <a:rPr lang="zh-CN" altLang="en-US" sz="1300"/>
              <a:t>英文被试 (n=50)：均值 = 5.4，标准差 = 1.1</a:t>
            </a:r>
            <a:endParaRPr lang="zh-CN" altLang="en-US" sz="1300"/>
          </a:p>
          <a:p>
            <a:pPr marL="285750" indent="-285750">
              <a:buFont typeface="Arial" panose="020B0604020202020204" pitchFamily="34" charset="0"/>
              <a:buChar char="•"/>
            </a:pPr>
            <a:r>
              <a:rPr lang="zh-CN" altLang="en-US" sz="1300"/>
              <a:t>t(98) = 4.12, p &lt; 0.001</a:t>
            </a:r>
            <a:endParaRPr lang="zh-CN" altLang="en-US" sz="1300"/>
          </a:p>
          <a:p>
            <a:pPr marL="285750" indent="-285750">
              <a:buFont typeface="Arial" panose="020B0604020202020204" pitchFamily="34" charset="0"/>
              <a:buChar char="•"/>
            </a:pPr>
            <a:r>
              <a:rPr lang="zh-CN" altLang="en-US" sz="1300" b="1">
                <a:sym typeface="+mn-ea"/>
              </a:rPr>
              <a:t>结论：</a:t>
            </a:r>
            <a:r>
              <a:rPr lang="zh-CN" altLang="en-US" sz="1300">
                <a:sym typeface="+mn-ea"/>
              </a:rPr>
              <a:t>中文被试认为与朋友聊天提供的</a:t>
            </a:r>
            <a:endParaRPr lang="zh-CN" altLang="en-US" sz="1300">
              <a:sym typeface="+mn-ea"/>
            </a:endParaRPr>
          </a:p>
          <a:p>
            <a:pPr indent="0">
              <a:buFont typeface="Arial" panose="020B0604020202020204" pitchFamily="34" charset="0"/>
              <a:buNone/>
            </a:pPr>
            <a:r>
              <a:rPr lang="en-US" altLang="zh-CN" sz="1300">
                <a:sym typeface="+mn-ea"/>
              </a:rPr>
              <a:t>      </a:t>
            </a:r>
            <a:r>
              <a:rPr lang="zh-CN" altLang="en-US" sz="1300">
                <a:sym typeface="+mn-ea"/>
              </a:rPr>
              <a:t>社会支持感显著更强</a:t>
            </a:r>
            <a:endParaRPr lang="zh-CN" altLang="en-US" sz="1300"/>
          </a:p>
          <a:p>
            <a:pPr marL="285750" indent="-285750">
              <a:buFont typeface="Arial" panose="020B0604020202020204" pitchFamily="34" charset="0"/>
              <a:buChar char="•"/>
            </a:pPr>
            <a:endParaRPr lang="zh-CN" altLang="en-US" sz="1300"/>
          </a:p>
        </p:txBody>
      </p:sp>
      <p:sp>
        <p:nvSpPr>
          <p:cNvPr id="2" name="文本框 1"/>
          <p:cNvSpPr txBox="1"/>
          <p:nvPr/>
        </p:nvSpPr>
        <p:spPr>
          <a:xfrm>
            <a:off x="8084820" y="5352415"/>
            <a:ext cx="2575560" cy="368300"/>
          </a:xfrm>
          <a:prstGeom prst="rect">
            <a:avLst/>
          </a:prstGeom>
          <a:noFill/>
        </p:spPr>
        <p:txBody>
          <a:bodyPr wrap="square" rtlCol="0">
            <a:spAutoFit/>
          </a:bodyPr>
          <a:p>
            <a:pPr algn="ctr"/>
            <a:r>
              <a:rPr lang="zh-CN" altLang="en-US" sz="900"/>
              <a:t>通过</a:t>
            </a:r>
            <a:r>
              <a:rPr lang="en-US" altLang="zh-CN" sz="900"/>
              <a:t>RDM</a:t>
            </a:r>
            <a:r>
              <a:rPr lang="zh-CN" altLang="en-US" sz="900"/>
              <a:t>的相关系数</a:t>
            </a:r>
            <a:endParaRPr lang="zh-CN" altLang="en-US" sz="900"/>
          </a:p>
          <a:p>
            <a:pPr algn="ctr"/>
            <a:r>
              <a:rPr lang="zh-CN" altLang="en-US" sz="900"/>
              <a:t>判断是否可以用嵌入代替评分</a:t>
            </a:r>
            <a:endParaRPr lang="zh-CN" altLang="en-US" sz="900"/>
          </a:p>
        </p:txBody>
      </p:sp>
      <p:grpSp>
        <p:nvGrpSpPr>
          <p:cNvPr id="10" name="组合 9"/>
          <p:cNvGrpSpPr/>
          <p:nvPr/>
        </p:nvGrpSpPr>
        <p:grpSpPr>
          <a:xfrm>
            <a:off x="473075" y="1951990"/>
            <a:ext cx="688340" cy="601980"/>
            <a:chOff x="745" y="3074"/>
            <a:chExt cx="1084" cy="948"/>
          </a:xfrm>
        </p:grpSpPr>
        <p:pic>
          <p:nvPicPr>
            <p:cNvPr id="19" name="图片 18" descr="试卷"/>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01" y="3074"/>
              <a:ext cx="628" cy="628"/>
            </a:xfrm>
            <a:prstGeom prst="rect">
              <a:avLst/>
            </a:prstGeom>
          </p:spPr>
        </p:pic>
        <p:pic>
          <p:nvPicPr>
            <p:cNvPr id="23" name="图片 22" descr="试卷"/>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56" y="3237"/>
              <a:ext cx="622" cy="622"/>
            </a:xfrm>
            <a:prstGeom prst="rect">
              <a:avLst/>
            </a:prstGeom>
          </p:spPr>
        </p:pic>
        <p:pic>
          <p:nvPicPr>
            <p:cNvPr id="24" name="图片 23" descr="试卷"/>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45" y="3436"/>
              <a:ext cx="586" cy="586"/>
            </a:xfrm>
            <a:prstGeom prst="rect">
              <a:avLst/>
            </a:prstGeom>
          </p:spPr>
        </p:pic>
      </p:grpSp>
      <p:sp>
        <p:nvSpPr>
          <p:cNvPr id="26" name="矩形 25"/>
          <p:cNvSpPr/>
          <p:nvPr/>
        </p:nvSpPr>
        <p:spPr>
          <a:xfrm>
            <a:off x="2472365" y="3996759"/>
            <a:ext cx="1448435" cy="345440"/>
          </a:xfrm>
          <a:prstGeom prst="rect">
            <a:avLst/>
          </a:prstGeom>
          <a:solidFill>
            <a:schemeClr val="bg1"/>
          </a:solidFill>
          <a:ln>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400" b="1">
                <a:solidFill>
                  <a:schemeClr val="tx1"/>
                </a:solidFill>
                <a:sym typeface="+mn-ea"/>
              </a:rPr>
              <a:t>聚类</a:t>
            </a:r>
            <a:endParaRPr lang="zh-CN" altLang="en-US" sz="1400" b="1">
              <a:solidFill>
                <a:schemeClr val="tx1"/>
              </a:solidFill>
              <a:sym typeface="+mn-ea"/>
            </a:endParaRPr>
          </a:p>
        </p:txBody>
      </p:sp>
      <p:cxnSp>
        <p:nvCxnSpPr>
          <p:cNvPr id="27" name="直接箭头连接符 26"/>
          <p:cNvCxnSpPr/>
          <p:nvPr/>
        </p:nvCxnSpPr>
        <p:spPr>
          <a:xfrm flipH="1">
            <a:off x="3304215" y="3758634"/>
            <a:ext cx="1905" cy="222250"/>
          </a:xfrm>
          <a:prstGeom prst="straightConnector1">
            <a:avLst/>
          </a:prstGeom>
          <a:ln w="38100">
            <a:solidFill>
              <a:schemeClr val="tx1"/>
            </a:solidFill>
            <a:tailEnd type="triangle"/>
          </a:ln>
        </p:spPr>
        <p:style>
          <a:lnRef idx="2">
            <a:schemeClr val="accent1"/>
          </a:lnRef>
          <a:fillRef idx="0">
            <a:srgbClr val="FFFFFF"/>
          </a:fillRef>
          <a:effectRef idx="0">
            <a:srgbClr val="FFFFFF"/>
          </a:effectRef>
          <a:fontRef idx="minor">
            <a:schemeClr val="tx1"/>
          </a:fontRef>
        </p:style>
      </p:cxnSp>
      <p:pic>
        <p:nvPicPr>
          <p:cNvPr id="31" name="图片 30" descr="密度聚类"/>
          <p:cNvPicPr>
            <a:picLocks noChangeAspect="1"/>
          </p:cNvPicPr>
          <p:nvPr/>
        </p:nvPicPr>
        <p:blipFill>
          <a:blip r:embed="rId19"/>
          <a:stretch>
            <a:fillRect/>
          </a:stretch>
        </p:blipFill>
        <p:spPr>
          <a:xfrm>
            <a:off x="4108760" y="3875474"/>
            <a:ext cx="542290" cy="542290"/>
          </a:xfrm>
          <a:prstGeom prst="rect">
            <a:avLst/>
          </a:prstGeom>
        </p:spPr>
      </p:pic>
      <p:sp>
        <p:nvSpPr>
          <p:cNvPr id="62" name="矩形 61"/>
          <p:cNvSpPr/>
          <p:nvPr/>
        </p:nvSpPr>
        <p:spPr>
          <a:xfrm>
            <a:off x="2478715" y="4856549"/>
            <a:ext cx="1448435" cy="345440"/>
          </a:xfrm>
          <a:prstGeom prst="rect">
            <a:avLst/>
          </a:prstGeom>
          <a:solidFill>
            <a:schemeClr val="bg1"/>
          </a:solidFill>
          <a:ln>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400" b="1">
                <a:solidFill>
                  <a:schemeClr val="tx1"/>
                </a:solidFill>
                <a:sym typeface="+mn-ea"/>
              </a:rPr>
              <a:t>c-TF-IDF</a:t>
            </a:r>
            <a:endParaRPr lang="en-US" altLang="zh-CN" sz="1400" b="1">
              <a:solidFill>
                <a:schemeClr val="tx1"/>
              </a:solidFill>
              <a:sym typeface="+mn-ea"/>
            </a:endParaRPr>
          </a:p>
        </p:txBody>
      </p:sp>
      <p:sp>
        <p:nvSpPr>
          <p:cNvPr id="64" name="文本框 63"/>
          <p:cNvSpPr txBox="1"/>
          <p:nvPr/>
        </p:nvSpPr>
        <p:spPr>
          <a:xfrm>
            <a:off x="2419350" y="5271770"/>
            <a:ext cx="1917065" cy="391160"/>
          </a:xfrm>
          <a:prstGeom prst="rect">
            <a:avLst/>
          </a:prstGeom>
          <a:noFill/>
        </p:spPr>
        <p:txBody>
          <a:bodyPr wrap="square" rtlCol="0">
            <a:noAutofit/>
          </a:bodyPr>
          <a:p>
            <a:r>
              <a:rPr lang="zh-CN" altLang="en-US" sz="1200" b="1">
                <a:solidFill>
                  <a:schemeClr val="tx1"/>
                </a:solidFill>
                <a:sym typeface="+mn-ea"/>
              </a:rPr>
              <a:t>对每个聚类，提取代表词</a:t>
            </a:r>
            <a:endParaRPr lang="zh-CN" altLang="en-US" sz="1200" b="1">
              <a:solidFill>
                <a:schemeClr val="tx1"/>
              </a:solidFill>
              <a:sym typeface="+mn-ea"/>
            </a:endParaRPr>
          </a:p>
        </p:txBody>
      </p:sp>
      <p:cxnSp>
        <p:nvCxnSpPr>
          <p:cNvPr id="65" name="直接箭头连接符 64"/>
          <p:cNvCxnSpPr/>
          <p:nvPr/>
        </p:nvCxnSpPr>
        <p:spPr>
          <a:xfrm flipH="1">
            <a:off x="3306120" y="4634299"/>
            <a:ext cx="1905" cy="222250"/>
          </a:xfrm>
          <a:prstGeom prst="straightConnector1">
            <a:avLst/>
          </a:prstGeom>
          <a:ln w="38100">
            <a:solidFill>
              <a:schemeClr val="tx1"/>
            </a:solidFill>
            <a:tailEnd type="triangle"/>
          </a:ln>
        </p:spPr>
        <p:style>
          <a:lnRef idx="2">
            <a:schemeClr val="accent1"/>
          </a:lnRef>
          <a:fillRef idx="0">
            <a:srgbClr val="FFFFFF"/>
          </a:fillRef>
          <a:effectRef idx="0">
            <a:srgbClr val="FFFFFF"/>
          </a:effectRef>
          <a:fontRef idx="minor">
            <a:schemeClr val="tx1"/>
          </a:fontRef>
        </p:style>
      </p:cxnSp>
      <p:pic>
        <p:nvPicPr>
          <p:cNvPr id="66" name="图片 65" descr="abc 搜索词详情"/>
          <p:cNvPicPr>
            <a:picLocks noChangeAspect="1"/>
          </p:cNvPicPr>
          <p:nvPr/>
        </p:nvPicPr>
        <p:blipFill>
          <a:blip r:embed="rId20"/>
          <a:stretch>
            <a:fillRect/>
          </a:stretch>
        </p:blipFill>
        <p:spPr>
          <a:xfrm>
            <a:off x="4066215" y="4687004"/>
            <a:ext cx="584835" cy="584835"/>
          </a:xfrm>
          <a:prstGeom prst="rect">
            <a:avLst/>
          </a:prstGeom>
        </p:spPr>
      </p:pic>
      <p:sp>
        <p:nvSpPr>
          <p:cNvPr id="67" name="文本框 66"/>
          <p:cNvSpPr txBox="1"/>
          <p:nvPr/>
        </p:nvSpPr>
        <p:spPr>
          <a:xfrm>
            <a:off x="2592380" y="4384744"/>
            <a:ext cx="2672080" cy="391160"/>
          </a:xfrm>
          <a:prstGeom prst="rect">
            <a:avLst/>
          </a:prstGeom>
          <a:noFill/>
        </p:spPr>
        <p:txBody>
          <a:bodyPr wrap="square" rtlCol="0">
            <a:noAutofit/>
          </a:bodyPr>
          <a:p>
            <a:r>
              <a:rPr lang="zh-CN" altLang="en-US" sz="1200" b="1">
                <a:solidFill>
                  <a:schemeClr val="tx1"/>
                </a:solidFill>
                <a:sym typeface="+mn-ea"/>
              </a:rPr>
              <a:t>对嵌入进行聚类</a:t>
            </a:r>
            <a:endParaRPr lang="zh-CN" altLang="en-US" sz="1200" b="1">
              <a:solidFill>
                <a:schemeClr val="tx1"/>
              </a:solidFill>
              <a:sym typeface="+mn-ea"/>
            </a:endParaRPr>
          </a:p>
        </p:txBody>
      </p:sp>
      <p:sp>
        <p:nvSpPr>
          <p:cNvPr id="11" name="文本框 10"/>
          <p:cNvSpPr txBox="1"/>
          <p:nvPr/>
        </p:nvSpPr>
        <p:spPr>
          <a:xfrm>
            <a:off x="11500485" y="6436995"/>
            <a:ext cx="691515" cy="368300"/>
          </a:xfrm>
          <a:prstGeom prst="rect">
            <a:avLst/>
          </a:prstGeom>
          <a:noFill/>
        </p:spPr>
        <p:txBody>
          <a:bodyPr wrap="square" rtlCol="0" anchor="t">
            <a:spAutoFit/>
          </a:bodyPr>
          <a:p>
            <a:r>
              <a:rPr lang="en-US" altLang="zh-CN">
                <a:sym typeface="+mn-ea"/>
              </a:rPr>
              <a:t>12</a:t>
            </a:r>
            <a:endParaRPr lang="en-US" altLang="zh-CN">
              <a:sym typeface="+mn-ea"/>
            </a:endParaRPr>
          </a:p>
        </p:txBody>
      </p:sp>
    </p:spTree>
    <p:custDataLst>
      <p:tags r:id="rId21"/>
    </p:custData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nvSpPr>
        <p:spPr>
          <a:xfrm>
            <a:off x="9410" y="-1718"/>
            <a:ext cx="12217288" cy="995306"/>
          </a:xfrm>
          <a:prstGeom prst="rect">
            <a:avLst/>
          </a:prstGeom>
          <a:gradFill flip="none" rotWithShape="1">
            <a:gsLst>
              <a:gs pos="79000">
                <a:srgbClr val="692266">
                  <a:alpha val="80000"/>
                </a:srgbClr>
              </a:gs>
              <a:gs pos="46000">
                <a:srgbClr val="580C6E">
                  <a:alpha val="80000"/>
                </a:srgbClr>
              </a:gs>
              <a:gs pos="0">
                <a:srgbClr val="580C6E">
                  <a:lumMod val="100000"/>
                  <a:alpha val="80000"/>
                </a:srgbClr>
              </a:gs>
              <a:gs pos="100000">
                <a:srgbClr val="AC2761">
                  <a:alpha val="80000"/>
                </a:srgb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84" name="矩形: 圆角 83"/>
          <p:cNvSpPr/>
          <p:nvPr/>
        </p:nvSpPr>
        <p:spPr>
          <a:xfrm>
            <a:off x="8310237" y="303059"/>
            <a:ext cx="1619140" cy="400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5" name="图形 84" descr="铅笔"/>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67251" y="348131"/>
            <a:ext cx="307332" cy="307332"/>
          </a:xfrm>
          <a:prstGeom prst="rect">
            <a:avLst/>
          </a:prstGeom>
        </p:spPr>
      </p:pic>
      <p:pic>
        <p:nvPicPr>
          <p:cNvPr id="89" name="图形 88" descr="放大"/>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0" name="文本框 89"/>
          <p:cNvSpPr txBox="1"/>
          <p:nvPr/>
        </p:nvSpPr>
        <p:spPr>
          <a:xfrm>
            <a:off x="3223506" y="303059"/>
            <a:ext cx="1407518" cy="400110"/>
          </a:xfrm>
          <a:prstGeom prst="rect">
            <a:avLst/>
          </a:prstGeom>
          <a:noFill/>
        </p:spPr>
        <p:txBody>
          <a:bodyPr wrap="square" rtlCol="0">
            <a:spAutoFit/>
          </a:bodyPr>
          <a:lstStyle/>
          <a:p>
            <a:pPr>
              <a:defRPr/>
            </a:pPr>
            <a:r>
              <a:rPr lang="zh-CN" altLang="en-US" sz="2000" dirty="0">
                <a:solidFill>
                  <a:schemeClr val="bg1"/>
                </a:solidFill>
                <a:ea typeface="思源黑体 CN Bold" panose="020B0800000000000000" pitchFamily="34" charset="-122"/>
                <a:cs typeface="+mj-cs"/>
              </a:rPr>
              <a:t>研究背景</a:t>
            </a:r>
            <a:endParaRPr lang="zh-CN" altLang="en-US" sz="2000" dirty="0">
              <a:solidFill>
                <a:schemeClr val="bg1"/>
              </a:solidFill>
              <a:ea typeface="思源黑体 CN Bold" panose="020B0800000000000000" pitchFamily="34" charset="-122"/>
              <a:cs typeface="+mj-cs"/>
            </a:endParaRPr>
          </a:p>
        </p:txBody>
      </p:sp>
      <p:sp>
        <p:nvSpPr>
          <p:cNvPr id="91" name="文本框 90"/>
          <p:cNvSpPr txBox="1"/>
          <p:nvPr/>
        </p:nvSpPr>
        <p:spPr>
          <a:xfrm>
            <a:off x="5017646" y="303059"/>
            <a:ext cx="1407518" cy="398780"/>
          </a:xfrm>
          <a:prstGeom prst="rect">
            <a:avLst/>
          </a:prstGeom>
          <a:noFill/>
        </p:spPr>
        <p:txBody>
          <a:bodyPr wrap="square" rtlCol="0">
            <a:spAutoFit/>
          </a:bodyPr>
          <a:lstStyle/>
          <a:p>
            <a:pPr>
              <a:defRPr/>
            </a:pPr>
            <a:r>
              <a:rPr lang="zh-CN" altLang="en-US" sz="2000" dirty="0">
                <a:solidFill>
                  <a:schemeClr val="bg1"/>
                </a:solidFill>
                <a:ea typeface="思源黑体 CN Bold" panose="020B0800000000000000" pitchFamily="34" charset="-122"/>
                <a:cs typeface="+mj-cs"/>
              </a:rPr>
              <a:t>文献综述</a:t>
            </a:r>
            <a:endParaRPr lang="zh-CN" altLang="en-US" sz="2000" dirty="0">
              <a:solidFill>
                <a:schemeClr val="bg1"/>
              </a:solidFill>
              <a:ea typeface="思源黑体 CN Bold" panose="020B0800000000000000" pitchFamily="34" charset="-122"/>
              <a:cs typeface="+mj-cs"/>
            </a:endParaRPr>
          </a:p>
        </p:txBody>
      </p:sp>
      <p:sp>
        <p:nvSpPr>
          <p:cNvPr id="92" name="文本框 91"/>
          <p:cNvSpPr txBox="1"/>
          <p:nvPr/>
        </p:nvSpPr>
        <p:spPr>
          <a:xfrm>
            <a:off x="6811786" y="303059"/>
            <a:ext cx="1407518" cy="398780"/>
          </a:xfrm>
          <a:prstGeom prst="rect">
            <a:avLst/>
          </a:prstGeom>
          <a:noFill/>
        </p:spPr>
        <p:txBody>
          <a:bodyPr wrap="square" rtlCol="0">
            <a:spAutoFit/>
          </a:bodyPr>
          <a:lstStyle/>
          <a:p>
            <a:pPr>
              <a:defRPr/>
            </a:pPr>
            <a:r>
              <a:rPr lang="zh-CN" altLang="en-US" sz="2000" dirty="0">
                <a:solidFill>
                  <a:schemeClr val="bg1"/>
                </a:solidFill>
                <a:ea typeface="思源黑体 CN Bold" panose="020B0800000000000000" pitchFamily="34" charset="-122"/>
                <a:cs typeface="+mj-cs"/>
              </a:rPr>
              <a:t>问题提出</a:t>
            </a:r>
            <a:endParaRPr lang="zh-CN" altLang="en-US" sz="2000" dirty="0">
              <a:solidFill>
                <a:schemeClr val="bg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zh-CN" altLang="en-US" sz="2000" dirty="0">
                <a:solidFill>
                  <a:srgbClr val="580C6E"/>
                </a:solidFill>
                <a:ea typeface="思源黑体 CN Bold" panose="020B0800000000000000" pitchFamily="34" charset="-122"/>
                <a:cs typeface="+mj-cs"/>
              </a:rPr>
              <a:t>研究设计</a:t>
            </a:r>
            <a:endParaRPr lang="zh-CN" altLang="en-US" sz="2000" dirty="0">
              <a:solidFill>
                <a:srgbClr val="580C6E"/>
              </a:solidFill>
              <a:ea typeface="思源黑体 CN Bold" panose="020B0800000000000000" pitchFamily="34" charset="-122"/>
              <a:cs typeface="+mj-cs"/>
            </a:endParaRPr>
          </a:p>
        </p:txBody>
      </p:sp>
      <p:sp>
        <p:nvSpPr>
          <p:cNvPr id="94" name="文本框 93"/>
          <p:cNvSpPr txBox="1"/>
          <p:nvPr/>
        </p:nvSpPr>
        <p:spPr>
          <a:xfrm>
            <a:off x="10400065" y="303059"/>
            <a:ext cx="1407518" cy="398780"/>
          </a:xfrm>
          <a:prstGeom prst="rect">
            <a:avLst/>
          </a:prstGeom>
          <a:noFill/>
        </p:spPr>
        <p:txBody>
          <a:bodyPr wrap="square" rtlCol="0">
            <a:spAutoFit/>
          </a:bodyPr>
          <a:lstStyle/>
          <a:p>
            <a:pPr>
              <a:defRPr/>
            </a:pPr>
            <a:r>
              <a:rPr lang="zh-CN" altLang="en-US" sz="2000" dirty="0">
                <a:solidFill>
                  <a:prstClr val="white"/>
                </a:solidFill>
                <a:ea typeface="思源黑体 CN Bold" panose="020B0800000000000000" pitchFamily="34" charset="-122"/>
                <a:cs typeface="+mj-cs"/>
              </a:rPr>
              <a:t>研究进展</a:t>
            </a:r>
            <a:endParaRPr lang="zh-CN" altLang="en-US" sz="2000" dirty="0">
              <a:solidFill>
                <a:prstClr val="white"/>
              </a:solidFill>
              <a:ea typeface="思源黑体 CN Bold" panose="020B0800000000000000" pitchFamily="34" charset="-122"/>
              <a:cs typeface="+mj-cs"/>
            </a:endParaRPr>
          </a:p>
        </p:txBody>
      </p:sp>
      <p:sp>
        <p:nvSpPr>
          <p:cNvPr id="95" name="箭头: V 形 94"/>
          <p:cNvSpPr/>
          <p:nvPr/>
        </p:nvSpPr>
        <p:spPr>
          <a:xfrm rot="5400000">
            <a:off x="9067048" y="741296"/>
            <a:ext cx="139368" cy="225295"/>
          </a:xfrm>
          <a:prstGeom prst="chevron">
            <a:avLst>
              <a:gd name="adj" fmla="val 736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3" name="图片 2" descr="文档"/>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38250" y="2390775"/>
            <a:ext cx="753110" cy="753110"/>
          </a:xfrm>
          <a:prstGeom prst="rect">
            <a:avLst/>
          </a:prstGeom>
        </p:spPr>
      </p:pic>
      <p:pic>
        <p:nvPicPr>
          <p:cNvPr id="4" name="图片 3" descr="文档"/>
          <p:cNvPicPr>
            <a:picLocks noChangeAspect="1"/>
          </p:cNvPicPr>
          <p:nvPr/>
        </p:nvPicPr>
        <p:blipFill>
          <a:blip r:embed="rId8">
            <a:extLst>
              <a:ext uri="{96DAC541-7B7A-43D3-8B79-37D633B846F1}">
                <asvg:svgBlip xmlns:asvg="http://schemas.microsoft.com/office/drawing/2016/SVG/main" r:embed="rId10"/>
              </a:ext>
            </a:extLst>
          </a:blip>
          <a:stretch>
            <a:fillRect/>
          </a:stretch>
        </p:blipFill>
        <p:spPr>
          <a:xfrm>
            <a:off x="2403475" y="2390775"/>
            <a:ext cx="753110" cy="753110"/>
          </a:xfrm>
          <a:prstGeom prst="rect">
            <a:avLst/>
          </a:prstGeom>
        </p:spPr>
      </p:pic>
      <p:pic>
        <p:nvPicPr>
          <p:cNvPr id="6" name="图片 5" descr="文档"/>
          <p:cNvPicPr>
            <a:picLocks noChangeAspect="1"/>
          </p:cNvPicPr>
          <p:nvPr/>
        </p:nvPicPr>
        <p:blipFill>
          <a:blip r:embed="rId8">
            <a:extLst>
              <a:ext uri="{96DAC541-7B7A-43D3-8B79-37D633B846F1}">
                <asvg:svgBlip xmlns:asvg="http://schemas.microsoft.com/office/drawing/2016/SVG/main" r:embed="rId10"/>
              </a:ext>
            </a:extLst>
          </a:blip>
          <a:stretch>
            <a:fillRect/>
          </a:stretch>
        </p:blipFill>
        <p:spPr>
          <a:xfrm>
            <a:off x="3568700" y="2390775"/>
            <a:ext cx="753110" cy="753110"/>
          </a:xfrm>
          <a:prstGeom prst="rect">
            <a:avLst/>
          </a:prstGeom>
        </p:spPr>
      </p:pic>
      <p:pic>
        <p:nvPicPr>
          <p:cNvPr id="7" name="图片 6" descr="文档"/>
          <p:cNvPicPr>
            <a:picLocks noChangeAspect="1"/>
          </p:cNvPicPr>
          <p:nvPr/>
        </p:nvPicPr>
        <p:blipFill>
          <a:blip r:embed="rId8">
            <a:extLst>
              <a:ext uri="{96DAC541-7B7A-43D3-8B79-37D633B846F1}">
                <asvg:svgBlip xmlns:asvg="http://schemas.microsoft.com/office/drawing/2016/SVG/main" r:embed="rId11"/>
              </a:ext>
            </a:extLst>
          </a:blip>
          <a:stretch>
            <a:fillRect/>
          </a:stretch>
        </p:blipFill>
        <p:spPr>
          <a:xfrm>
            <a:off x="1238250" y="3546475"/>
            <a:ext cx="753110" cy="753110"/>
          </a:xfrm>
          <a:prstGeom prst="rect">
            <a:avLst/>
          </a:prstGeom>
        </p:spPr>
      </p:pic>
      <p:pic>
        <p:nvPicPr>
          <p:cNvPr id="8" name="图片 7" descr="文档"/>
          <p:cNvPicPr>
            <a:picLocks noChangeAspect="1"/>
          </p:cNvPicPr>
          <p:nvPr/>
        </p:nvPicPr>
        <p:blipFill>
          <a:blip r:embed="rId8">
            <a:extLst>
              <a:ext uri="{96DAC541-7B7A-43D3-8B79-37D633B846F1}">
                <asvg:svgBlip xmlns:asvg="http://schemas.microsoft.com/office/drawing/2016/SVG/main" r:embed="rId10"/>
              </a:ext>
            </a:extLst>
          </a:blip>
          <a:stretch>
            <a:fillRect/>
          </a:stretch>
        </p:blipFill>
        <p:spPr>
          <a:xfrm>
            <a:off x="2403475" y="3546475"/>
            <a:ext cx="753110" cy="753110"/>
          </a:xfrm>
          <a:prstGeom prst="rect">
            <a:avLst/>
          </a:prstGeom>
        </p:spPr>
      </p:pic>
      <p:pic>
        <p:nvPicPr>
          <p:cNvPr id="9" name="图片 8" descr="文档"/>
          <p:cNvPicPr>
            <a:picLocks noChangeAspect="1"/>
          </p:cNvPicPr>
          <p:nvPr/>
        </p:nvPicPr>
        <p:blipFill>
          <a:blip r:embed="rId8">
            <a:extLst>
              <a:ext uri="{96DAC541-7B7A-43D3-8B79-37D633B846F1}">
                <asvg:svgBlip xmlns:asvg="http://schemas.microsoft.com/office/drawing/2016/SVG/main" r:embed="rId10"/>
              </a:ext>
            </a:extLst>
          </a:blip>
          <a:stretch>
            <a:fillRect/>
          </a:stretch>
        </p:blipFill>
        <p:spPr>
          <a:xfrm>
            <a:off x="3568700" y="3546475"/>
            <a:ext cx="753110" cy="753110"/>
          </a:xfrm>
          <a:prstGeom prst="rect">
            <a:avLst/>
          </a:prstGeom>
        </p:spPr>
      </p:pic>
      <p:pic>
        <p:nvPicPr>
          <p:cNvPr id="10" name="图片 9" descr="文档"/>
          <p:cNvPicPr>
            <a:picLocks noChangeAspect="1"/>
          </p:cNvPicPr>
          <p:nvPr/>
        </p:nvPicPr>
        <p:blipFill>
          <a:blip r:embed="rId8">
            <a:extLst>
              <a:ext uri="{96DAC541-7B7A-43D3-8B79-37D633B846F1}">
                <asvg:svgBlip xmlns:asvg="http://schemas.microsoft.com/office/drawing/2016/SVG/main" r:embed="rId11"/>
              </a:ext>
            </a:extLst>
          </a:blip>
          <a:stretch>
            <a:fillRect/>
          </a:stretch>
        </p:blipFill>
        <p:spPr>
          <a:xfrm>
            <a:off x="1238250" y="4702175"/>
            <a:ext cx="753110" cy="753110"/>
          </a:xfrm>
          <a:prstGeom prst="rect">
            <a:avLst/>
          </a:prstGeom>
        </p:spPr>
      </p:pic>
      <p:pic>
        <p:nvPicPr>
          <p:cNvPr id="11" name="图片 10" descr="文档"/>
          <p:cNvPicPr>
            <a:picLocks noChangeAspect="1"/>
          </p:cNvPicPr>
          <p:nvPr/>
        </p:nvPicPr>
        <p:blipFill>
          <a:blip r:embed="rId8">
            <a:extLst>
              <a:ext uri="{96DAC541-7B7A-43D3-8B79-37D633B846F1}">
                <asvg:svgBlip xmlns:asvg="http://schemas.microsoft.com/office/drawing/2016/SVG/main" r:embed="rId10"/>
              </a:ext>
            </a:extLst>
          </a:blip>
          <a:stretch>
            <a:fillRect/>
          </a:stretch>
        </p:blipFill>
        <p:spPr>
          <a:xfrm>
            <a:off x="2403475" y="4702175"/>
            <a:ext cx="753110" cy="753110"/>
          </a:xfrm>
          <a:prstGeom prst="rect">
            <a:avLst/>
          </a:prstGeom>
        </p:spPr>
      </p:pic>
      <p:pic>
        <p:nvPicPr>
          <p:cNvPr id="12" name="图片 11" descr="文档"/>
          <p:cNvPicPr>
            <a:picLocks noChangeAspect="1"/>
          </p:cNvPicPr>
          <p:nvPr/>
        </p:nvPicPr>
        <p:blipFill>
          <a:blip r:embed="rId8">
            <a:extLst>
              <a:ext uri="{96DAC541-7B7A-43D3-8B79-37D633B846F1}">
                <asvg:svgBlip xmlns:asvg="http://schemas.microsoft.com/office/drawing/2016/SVG/main" r:embed="rId10"/>
              </a:ext>
            </a:extLst>
          </a:blip>
          <a:stretch>
            <a:fillRect/>
          </a:stretch>
        </p:blipFill>
        <p:spPr>
          <a:xfrm>
            <a:off x="3568700" y="4702175"/>
            <a:ext cx="753110" cy="753110"/>
          </a:xfrm>
          <a:prstGeom prst="rect">
            <a:avLst/>
          </a:prstGeom>
        </p:spPr>
      </p:pic>
      <p:pic>
        <p:nvPicPr>
          <p:cNvPr id="13" name="图片 12" descr="文档"/>
          <p:cNvPicPr>
            <a:picLocks noChangeAspect="1"/>
          </p:cNvPicPr>
          <p:nvPr/>
        </p:nvPicPr>
        <p:blipFill>
          <a:blip r:embed="rId8">
            <a:extLst>
              <a:ext uri="{96DAC541-7B7A-43D3-8B79-37D633B846F1}">
                <asvg:svgBlip xmlns:asvg="http://schemas.microsoft.com/office/drawing/2016/SVG/main" r:embed="rId12"/>
              </a:ext>
            </a:extLst>
          </a:blip>
          <a:stretch>
            <a:fillRect/>
          </a:stretch>
        </p:blipFill>
        <p:spPr>
          <a:xfrm>
            <a:off x="4733925" y="2390775"/>
            <a:ext cx="753110" cy="753110"/>
          </a:xfrm>
          <a:prstGeom prst="rect">
            <a:avLst/>
          </a:prstGeom>
        </p:spPr>
      </p:pic>
      <p:pic>
        <p:nvPicPr>
          <p:cNvPr id="14" name="图片 13" descr="文档"/>
          <p:cNvPicPr>
            <a:picLocks noChangeAspect="1"/>
          </p:cNvPicPr>
          <p:nvPr/>
        </p:nvPicPr>
        <p:blipFill>
          <a:blip r:embed="rId8">
            <a:extLst>
              <a:ext uri="{96DAC541-7B7A-43D3-8B79-37D633B846F1}">
                <asvg:svgBlip xmlns:asvg="http://schemas.microsoft.com/office/drawing/2016/SVG/main" r:embed="rId11"/>
              </a:ext>
            </a:extLst>
          </a:blip>
          <a:stretch>
            <a:fillRect/>
          </a:stretch>
        </p:blipFill>
        <p:spPr>
          <a:xfrm>
            <a:off x="4733925" y="3546475"/>
            <a:ext cx="753110" cy="753110"/>
          </a:xfrm>
          <a:prstGeom prst="rect">
            <a:avLst/>
          </a:prstGeom>
        </p:spPr>
      </p:pic>
      <p:pic>
        <p:nvPicPr>
          <p:cNvPr id="15" name="图片 14" descr="文档"/>
          <p:cNvPicPr>
            <a:picLocks noChangeAspect="1"/>
          </p:cNvPicPr>
          <p:nvPr/>
        </p:nvPicPr>
        <p:blipFill>
          <a:blip r:embed="rId8">
            <a:extLst>
              <a:ext uri="{96DAC541-7B7A-43D3-8B79-37D633B846F1}">
                <asvg:svgBlip xmlns:asvg="http://schemas.microsoft.com/office/drawing/2016/SVG/main" r:embed="rId11"/>
              </a:ext>
            </a:extLst>
          </a:blip>
          <a:stretch>
            <a:fillRect/>
          </a:stretch>
        </p:blipFill>
        <p:spPr>
          <a:xfrm>
            <a:off x="4733925" y="4702175"/>
            <a:ext cx="753110" cy="753110"/>
          </a:xfrm>
          <a:prstGeom prst="rect">
            <a:avLst/>
          </a:prstGeom>
        </p:spPr>
      </p:pic>
      <p:pic>
        <p:nvPicPr>
          <p:cNvPr id="16" name="图片 15" descr="研究要点"/>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886190" y="3540760"/>
            <a:ext cx="724535" cy="724535"/>
          </a:xfrm>
          <a:prstGeom prst="rect">
            <a:avLst/>
          </a:prstGeom>
        </p:spPr>
      </p:pic>
      <p:sp>
        <p:nvSpPr>
          <p:cNvPr id="17" name="文本框 16"/>
          <p:cNvSpPr txBox="1"/>
          <p:nvPr/>
        </p:nvSpPr>
        <p:spPr>
          <a:xfrm>
            <a:off x="2470150" y="1774825"/>
            <a:ext cx="2082800" cy="368300"/>
          </a:xfrm>
          <a:prstGeom prst="rect">
            <a:avLst/>
          </a:prstGeom>
          <a:noFill/>
        </p:spPr>
        <p:txBody>
          <a:bodyPr wrap="square" rtlCol="0">
            <a:spAutoFit/>
          </a:bodyPr>
          <a:p>
            <a:r>
              <a:rPr lang="zh-CN" altLang="en-US" b="1">
                <a:solidFill>
                  <a:schemeClr val="bg2">
                    <a:lumMod val="25000"/>
                  </a:schemeClr>
                </a:solidFill>
              </a:rPr>
              <a:t>一组文本数据</a:t>
            </a:r>
            <a:endParaRPr lang="zh-CN" altLang="en-US" b="1">
              <a:solidFill>
                <a:schemeClr val="bg2">
                  <a:lumMod val="25000"/>
                </a:schemeClr>
              </a:solidFill>
            </a:endParaRPr>
          </a:p>
        </p:txBody>
      </p:sp>
      <p:sp>
        <p:nvSpPr>
          <p:cNvPr id="18" name="文本框 17"/>
          <p:cNvSpPr txBox="1"/>
          <p:nvPr/>
        </p:nvSpPr>
        <p:spPr>
          <a:xfrm>
            <a:off x="8591550" y="2973070"/>
            <a:ext cx="2082800" cy="368300"/>
          </a:xfrm>
          <a:prstGeom prst="rect">
            <a:avLst/>
          </a:prstGeom>
          <a:noFill/>
        </p:spPr>
        <p:txBody>
          <a:bodyPr wrap="square" rtlCol="0">
            <a:spAutoFit/>
          </a:bodyPr>
          <a:p>
            <a:r>
              <a:rPr lang="zh-CN" altLang="en-US" b="1">
                <a:solidFill>
                  <a:schemeClr val="bg2">
                    <a:lumMod val="25000"/>
                  </a:schemeClr>
                </a:solidFill>
              </a:rPr>
              <a:t>潜在的主题</a:t>
            </a:r>
            <a:endParaRPr lang="zh-CN" altLang="en-US" b="1">
              <a:solidFill>
                <a:schemeClr val="bg2">
                  <a:lumMod val="25000"/>
                </a:schemeClr>
              </a:solidFill>
            </a:endParaRPr>
          </a:p>
        </p:txBody>
      </p:sp>
      <p:sp>
        <p:nvSpPr>
          <p:cNvPr id="19" name="右箭头 18"/>
          <p:cNvSpPr/>
          <p:nvPr/>
        </p:nvSpPr>
        <p:spPr>
          <a:xfrm>
            <a:off x="5819775" y="3614420"/>
            <a:ext cx="2457450" cy="228600"/>
          </a:xfrm>
          <a:prstGeom prst="rightArrow">
            <a:avLst/>
          </a:prstGeom>
          <a:solidFill>
            <a:schemeClr val="bg2">
              <a:lumMod val="2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 name="文本框 22"/>
          <p:cNvSpPr txBox="1"/>
          <p:nvPr/>
        </p:nvSpPr>
        <p:spPr>
          <a:xfrm>
            <a:off x="6194425" y="3246120"/>
            <a:ext cx="2082800" cy="368300"/>
          </a:xfrm>
          <a:prstGeom prst="rect">
            <a:avLst/>
          </a:prstGeom>
          <a:noFill/>
        </p:spPr>
        <p:txBody>
          <a:bodyPr wrap="square" rtlCol="0">
            <a:spAutoFit/>
          </a:bodyPr>
          <a:p>
            <a:r>
              <a:rPr lang="zh-CN" altLang="en-US" b="1">
                <a:solidFill>
                  <a:schemeClr val="bg2">
                    <a:lumMod val="25000"/>
                  </a:schemeClr>
                </a:solidFill>
              </a:rPr>
              <a:t>主题建模</a:t>
            </a:r>
            <a:r>
              <a:rPr lang="zh-CN" altLang="en-US">
                <a:solidFill>
                  <a:schemeClr val="bg2">
                    <a:lumMod val="25000"/>
                  </a:schemeClr>
                </a:solidFill>
              </a:rPr>
              <a:t>技术</a:t>
            </a:r>
            <a:endParaRPr lang="zh-CN" altLang="en-US">
              <a:solidFill>
                <a:schemeClr val="bg2">
                  <a:lumMod val="25000"/>
                </a:schemeClr>
              </a:solidFill>
            </a:endParaRPr>
          </a:p>
        </p:txBody>
      </p:sp>
      <p:sp>
        <p:nvSpPr>
          <p:cNvPr id="24" name="文本框 23"/>
          <p:cNvSpPr txBox="1"/>
          <p:nvPr/>
        </p:nvSpPr>
        <p:spPr>
          <a:xfrm>
            <a:off x="7308850" y="4702175"/>
            <a:ext cx="4022090" cy="829945"/>
          </a:xfrm>
          <a:prstGeom prst="rect">
            <a:avLst/>
          </a:prstGeom>
        </p:spPr>
        <p:txBody>
          <a:bodyPr wrap="square">
            <a:spAutoFit/>
          </a:bodyPr>
          <a:p>
            <a:r>
              <a:rPr lang="zh-CN" altLang="en-US" sz="1600" b="1"/>
              <a:t>主题建模（</a:t>
            </a:r>
            <a:r>
              <a:rPr lang="en-US" altLang="zh-CN" sz="1600" b="1"/>
              <a:t>Topic Modeling</a:t>
            </a:r>
            <a:r>
              <a:rPr lang="zh-CN" altLang="en-US" sz="1600" b="1"/>
              <a:t>）是一种自然语言处理（</a:t>
            </a:r>
            <a:r>
              <a:rPr lang="en-US" altLang="zh-CN" sz="1600" b="1"/>
              <a:t>NLP</a:t>
            </a:r>
            <a:r>
              <a:rPr lang="zh-CN" altLang="en-US" sz="1600" b="1"/>
              <a:t>）技术，用于自动从大量文本数据中识别和提取潜在的主题结构。</a:t>
            </a:r>
            <a:endParaRPr lang="zh-CN" altLang="en-US" sz="1600" b="1"/>
          </a:p>
        </p:txBody>
      </p:sp>
      <p:grpSp>
        <p:nvGrpSpPr>
          <p:cNvPr id="28" name="组合 27"/>
          <p:cNvGrpSpPr/>
          <p:nvPr/>
        </p:nvGrpSpPr>
        <p:grpSpPr>
          <a:xfrm>
            <a:off x="158182" y="185407"/>
            <a:ext cx="2090846" cy="643316"/>
            <a:chOff x="9730702" y="211219"/>
            <a:chExt cx="2374282" cy="701101"/>
          </a:xfrm>
        </p:grpSpPr>
        <p:pic>
          <p:nvPicPr>
            <p:cNvPr id="29" name="图片 28"/>
            <p:cNvPicPr>
              <a:picLocks noChangeAspect="1"/>
            </p:cNvPicPr>
            <p:nvPr userDrawn="1"/>
          </p:nvPicPr>
          <p:blipFill>
            <a:blip r:embed="rId15" cstate="print">
              <a:lum bright="70000" contrast="-70000"/>
              <a:extLst>
                <a:ext uri="{BEBA8EAE-BF5A-486C-A8C5-ECC9F3942E4B}">
                  <a14:imgProps xmlns:a14="http://schemas.microsoft.com/office/drawing/2010/main">
                    <a14:imgLayer r:embed="rId16">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30" name="图片 29"/>
            <p:cNvPicPr>
              <a:picLocks noChangeAspect="1"/>
            </p:cNvPicPr>
            <p:nvPr/>
          </p:nvPicPr>
          <p:blipFill rotWithShape="1">
            <a:blip r:embed="rId17">
              <a:biLevel thresh="25000"/>
            </a:blip>
            <a:srcRect l="30188"/>
            <a:stretch>
              <a:fillRect/>
            </a:stretch>
          </p:blipFill>
          <p:spPr>
            <a:xfrm>
              <a:off x="10483399" y="211219"/>
              <a:ext cx="1621585" cy="701101"/>
            </a:xfrm>
            <a:prstGeom prst="rect">
              <a:avLst/>
            </a:prstGeom>
          </p:spPr>
        </p:pic>
      </p:grpSp>
      <p:grpSp>
        <p:nvGrpSpPr>
          <p:cNvPr id="31" name="组合 30"/>
          <p:cNvGrpSpPr/>
          <p:nvPr/>
        </p:nvGrpSpPr>
        <p:grpSpPr>
          <a:xfrm>
            <a:off x="909273" y="1141871"/>
            <a:ext cx="10203532" cy="398780"/>
            <a:chOff x="4940300" y="3513623"/>
            <a:chExt cx="13484028" cy="526989"/>
          </a:xfrm>
        </p:grpSpPr>
        <p:grpSp>
          <p:nvGrpSpPr>
            <p:cNvPr id="32" name="组合 31"/>
            <p:cNvGrpSpPr/>
            <p:nvPr/>
          </p:nvGrpSpPr>
          <p:grpSpPr>
            <a:xfrm>
              <a:off x="4940300" y="3581780"/>
              <a:ext cx="361950" cy="254002"/>
              <a:chOff x="4940300" y="3428999"/>
              <a:chExt cx="457202" cy="254002"/>
            </a:xfrm>
          </p:grpSpPr>
          <p:sp>
            <p:nvSpPr>
              <p:cNvPr id="33" name="箭头: V 形 46"/>
              <p:cNvSpPr/>
              <p:nvPr/>
            </p:nvSpPr>
            <p:spPr>
              <a:xfrm>
                <a:off x="4940300" y="3429000"/>
                <a:ext cx="254001" cy="254001"/>
              </a:xfrm>
              <a:prstGeom prst="chevron">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tx1"/>
                  </a:solidFill>
                </a:endParaRPr>
              </a:p>
            </p:txBody>
          </p:sp>
          <p:sp>
            <p:nvSpPr>
              <p:cNvPr id="37" name="箭头: V 形 47"/>
              <p:cNvSpPr/>
              <p:nvPr/>
            </p:nvSpPr>
            <p:spPr>
              <a:xfrm>
                <a:off x="5143501" y="3428999"/>
                <a:ext cx="254001" cy="254001"/>
              </a:xfrm>
              <a:prstGeom prst="chevron">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tx1"/>
                  </a:solidFill>
                </a:endParaRPr>
              </a:p>
            </p:txBody>
          </p:sp>
        </p:grpSp>
        <p:cxnSp>
          <p:nvCxnSpPr>
            <p:cNvPr id="38" name="直接连接符 37"/>
            <p:cNvCxnSpPr/>
            <p:nvPr/>
          </p:nvCxnSpPr>
          <p:spPr>
            <a:xfrm>
              <a:off x="4940300" y="3962782"/>
              <a:ext cx="13484028" cy="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5302250" y="3513623"/>
              <a:ext cx="3094808" cy="526989"/>
            </a:xfrm>
            <a:prstGeom prst="rect">
              <a:avLst/>
            </a:prstGeom>
          </p:spPr>
          <p:txBody>
            <a:bodyPr wrap="none">
              <a:spAutoFit/>
            </a:bodyPr>
            <a:p>
              <a:r>
                <a:rPr lang="zh-CN" altLang="en-US" sz="2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主要方法</a:t>
              </a:r>
              <a:r>
                <a:rPr lang="en-US" altLang="zh-CN" sz="2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a:t>
              </a:r>
              <a:r>
                <a:rPr lang="zh-CN" altLang="en-US" sz="2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主题建模</a:t>
              </a:r>
              <a:endParaRPr lang="zh-CN" altLang="en-US" sz="2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2" name="文本框 1"/>
          <p:cNvSpPr txBox="1"/>
          <p:nvPr/>
        </p:nvSpPr>
        <p:spPr>
          <a:xfrm>
            <a:off x="11500485" y="6436995"/>
            <a:ext cx="691515" cy="368300"/>
          </a:xfrm>
          <a:prstGeom prst="rect">
            <a:avLst/>
          </a:prstGeom>
          <a:noFill/>
        </p:spPr>
        <p:txBody>
          <a:bodyPr wrap="square" rtlCol="0" anchor="t">
            <a:spAutoFit/>
          </a:bodyPr>
          <a:p>
            <a:r>
              <a:rPr lang="en-US" altLang="zh-CN">
                <a:sym typeface="+mn-ea"/>
              </a:rPr>
              <a:t>13</a:t>
            </a:r>
            <a:endParaRPr lang="en-US" altLang="zh-CN">
              <a:sym typeface="+mn-ea"/>
            </a:endParaRPr>
          </a:p>
        </p:txBody>
      </p:sp>
    </p:spTree>
    <p:custDataLst>
      <p:tags r:id="rId18"/>
    </p:custData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nvSpPr>
        <p:spPr>
          <a:xfrm>
            <a:off x="9410" y="-1718"/>
            <a:ext cx="12217288" cy="995306"/>
          </a:xfrm>
          <a:prstGeom prst="rect">
            <a:avLst/>
          </a:prstGeom>
          <a:gradFill flip="none" rotWithShape="1">
            <a:gsLst>
              <a:gs pos="79000">
                <a:srgbClr val="692266">
                  <a:alpha val="80000"/>
                </a:srgbClr>
              </a:gs>
              <a:gs pos="46000">
                <a:srgbClr val="580C6E">
                  <a:alpha val="80000"/>
                </a:srgbClr>
              </a:gs>
              <a:gs pos="0">
                <a:srgbClr val="580C6E">
                  <a:lumMod val="100000"/>
                  <a:alpha val="80000"/>
                </a:srgbClr>
              </a:gs>
              <a:gs pos="100000">
                <a:srgbClr val="AC2761">
                  <a:alpha val="80000"/>
                </a:srgb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84" name="矩形: 圆角 83"/>
          <p:cNvSpPr/>
          <p:nvPr/>
        </p:nvSpPr>
        <p:spPr>
          <a:xfrm>
            <a:off x="8310237" y="303059"/>
            <a:ext cx="1619140" cy="400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5" name="图形 84" descr="铅笔"/>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67251" y="348131"/>
            <a:ext cx="307332" cy="307332"/>
          </a:xfrm>
          <a:prstGeom prst="rect">
            <a:avLst/>
          </a:prstGeom>
        </p:spPr>
      </p:pic>
      <p:pic>
        <p:nvPicPr>
          <p:cNvPr id="89" name="图形 88" descr="放大"/>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0" name="文本框 89"/>
          <p:cNvSpPr txBox="1"/>
          <p:nvPr/>
        </p:nvSpPr>
        <p:spPr>
          <a:xfrm>
            <a:off x="3223506" y="303059"/>
            <a:ext cx="1407518" cy="400110"/>
          </a:xfrm>
          <a:prstGeom prst="rect">
            <a:avLst/>
          </a:prstGeom>
          <a:noFill/>
        </p:spPr>
        <p:txBody>
          <a:bodyPr wrap="square" rtlCol="0">
            <a:spAutoFit/>
          </a:bodyPr>
          <a:lstStyle/>
          <a:p>
            <a:pPr>
              <a:defRPr/>
            </a:pPr>
            <a:r>
              <a:rPr lang="zh-CN" altLang="en-US" sz="2000" dirty="0">
                <a:solidFill>
                  <a:schemeClr val="bg1"/>
                </a:solidFill>
                <a:ea typeface="思源黑体 CN Bold" panose="020B0800000000000000" pitchFamily="34" charset="-122"/>
                <a:cs typeface="+mj-cs"/>
              </a:rPr>
              <a:t>研究背景</a:t>
            </a:r>
            <a:endParaRPr lang="zh-CN" altLang="en-US" sz="2000" dirty="0">
              <a:solidFill>
                <a:schemeClr val="bg1"/>
              </a:solidFill>
              <a:ea typeface="思源黑体 CN Bold" panose="020B0800000000000000" pitchFamily="34" charset="-122"/>
              <a:cs typeface="+mj-cs"/>
            </a:endParaRPr>
          </a:p>
        </p:txBody>
      </p:sp>
      <p:sp>
        <p:nvSpPr>
          <p:cNvPr id="91" name="文本框 90"/>
          <p:cNvSpPr txBox="1"/>
          <p:nvPr/>
        </p:nvSpPr>
        <p:spPr>
          <a:xfrm>
            <a:off x="5017646" y="303059"/>
            <a:ext cx="1407518" cy="398780"/>
          </a:xfrm>
          <a:prstGeom prst="rect">
            <a:avLst/>
          </a:prstGeom>
          <a:noFill/>
        </p:spPr>
        <p:txBody>
          <a:bodyPr wrap="square" rtlCol="0">
            <a:spAutoFit/>
          </a:bodyPr>
          <a:lstStyle/>
          <a:p>
            <a:pPr>
              <a:defRPr/>
            </a:pPr>
            <a:r>
              <a:rPr lang="zh-CN" altLang="en-US" sz="2000" dirty="0">
                <a:solidFill>
                  <a:schemeClr val="bg1"/>
                </a:solidFill>
                <a:ea typeface="思源黑体 CN Bold" panose="020B0800000000000000" pitchFamily="34" charset="-122"/>
                <a:cs typeface="+mj-cs"/>
              </a:rPr>
              <a:t>文献综述</a:t>
            </a:r>
            <a:endParaRPr lang="zh-CN" altLang="en-US" sz="2000" dirty="0">
              <a:solidFill>
                <a:schemeClr val="bg1"/>
              </a:solidFill>
              <a:ea typeface="思源黑体 CN Bold" panose="020B0800000000000000" pitchFamily="34" charset="-122"/>
              <a:cs typeface="+mj-cs"/>
            </a:endParaRPr>
          </a:p>
        </p:txBody>
      </p:sp>
      <p:sp>
        <p:nvSpPr>
          <p:cNvPr id="92" name="文本框 91"/>
          <p:cNvSpPr txBox="1"/>
          <p:nvPr/>
        </p:nvSpPr>
        <p:spPr>
          <a:xfrm>
            <a:off x="6811786" y="303059"/>
            <a:ext cx="1407518" cy="398780"/>
          </a:xfrm>
          <a:prstGeom prst="rect">
            <a:avLst/>
          </a:prstGeom>
          <a:noFill/>
        </p:spPr>
        <p:txBody>
          <a:bodyPr wrap="square" rtlCol="0">
            <a:spAutoFit/>
          </a:bodyPr>
          <a:lstStyle/>
          <a:p>
            <a:pPr>
              <a:defRPr/>
            </a:pPr>
            <a:r>
              <a:rPr lang="zh-CN" altLang="en-US" sz="2000" dirty="0">
                <a:solidFill>
                  <a:schemeClr val="bg1"/>
                </a:solidFill>
                <a:ea typeface="思源黑体 CN Bold" panose="020B0800000000000000" pitchFamily="34" charset="-122"/>
                <a:cs typeface="+mj-cs"/>
              </a:rPr>
              <a:t>问题提出</a:t>
            </a:r>
            <a:endParaRPr lang="zh-CN" altLang="en-US" sz="2000" dirty="0">
              <a:solidFill>
                <a:schemeClr val="bg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zh-CN" altLang="en-US" sz="2000" dirty="0">
                <a:solidFill>
                  <a:srgbClr val="580C6E"/>
                </a:solidFill>
                <a:ea typeface="思源黑体 CN Bold" panose="020B0800000000000000" pitchFamily="34" charset="-122"/>
                <a:cs typeface="+mj-cs"/>
              </a:rPr>
              <a:t>研究设计</a:t>
            </a:r>
            <a:endParaRPr lang="zh-CN" altLang="en-US" sz="2000" dirty="0">
              <a:solidFill>
                <a:srgbClr val="580C6E"/>
              </a:solidFill>
              <a:ea typeface="思源黑体 CN Bold" panose="020B0800000000000000" pitchFamily="34" charset="-122"/>
              <a:cs typeface="+mj-cs"/>
            </a:endParaRPr>
          </a:p>
        </p:txBody>
      </p:sp>
      <p:sp>
        <p:nvSpPr>
          <p:cNvPr id="94" name="文本框 93"/>
          <p:cNvSpPr txBox="1"/>
          <p:nvPr/>
        </p:nvSpPr>
        <p:spPr>
          <a:xfrm>
            <a:off x="10400065" y="303059"/>
            <a:ext cx="1407518" cy="398780"/>
          </a:xfrm>
          <a:prstGeom prst="rect">
            <a:avLst/>
          </a:prstGeom>
          <a:noFill/>
        </p:spPr>
        <p:txBody>
          <a:bodyPr wrap="square" rtlCol="0">
            <a:spAutoFit/>
          </a:bodyPr>
          <a:lstStyle/>
          <a:p>
            <a:pPr>
              <a:defRPr/>
            </a:pPr>
            <a:r>
              <a:rPr lang="zh-CN" altLang="en-US" sz="2000" dirty="0">
                <a:solidFill>
                  <a:prstClr val="white"/>
                </a:solidFill>
                <a:ea typeface="思源黑体 CN Bold" panose="020B0800000000000000" pitchFamily="34" charset="-122"/>
                <a:cs typeface="+mj-cs"/>
              </a:rPr>
              <a:t>研究进展</a:t>
            </a:r>
            <a:endParaRPr lang="zh-CN" altLang="en-US" sz="2000" dirty="0">
              <a:solidFill>
                <a:prstClr val="white"/>
              </a:solidFill>
              <a:ea typeface="思源黑体 CN Bold" panose="020B0800000000000000" pitchFamily="34" charset="-122"/>
              <a:cs typeface="+mj-cs"/>
            </a:endParaRPr>
          </a:p>
        </p:txBody>
      </p:sp>
      <p:sp>
        <p:nvSpPr>
          <p:cNvPr id="95" name="箭头: V 形 94"/>
          <p:cNvSpPr/>
          <p:nvPr/>
        </p:nvSpPr>
        <p:spPr>
          <a:xfrm rot="5400000">
            <a:off x="9067048" y="741296"/>
            <a:ext cx="139368" cy="225295"/>
          </a:xfrm>
          <a:prstGeom prst="chevron">
            <a:avLst>
              <a:gd name="adj" fmla="val 736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8" name="组合 27"/>
          <p:cNvGrpSpPr/>
          <p:nvPr/>
        </p:nvGrpSpPr>
        <p:grpSpPr>
          <a:xfrm>
            <a:off x="158182" y="185407"/>
            <a:ext cx="2090846" cy="643316"/>
            <a:chOff x="9730702" y="211219"/>
            <a:chExt cx="2374282" cy="701101"/>
          </a:xfrm>
        </p:grpSpPr>
        <p:pic>
          <p:nvPicPr>
            <p:cNvPr id="29" name="图片 28"/>
            <p:cNvPicPr>
              <a:picLocks noChangeAspect="1"/>
            </p:cNvPicPr>
            <p:nvPr userDrawn="1"/>
          </p:nvPicPr>
          <p:blipFill>
            <a:blip r:embed="rId8" cstate="print">
              <a:lum bright="70000" contrast="-70000"/>
              <a:extLst>
                <a:ext uri="{BEBA8EAE-BF5A-486C-A8C5-ECC9F3942E4B}">
                  <a14:imgProps xmlns:a14="http://schemas.microsoft.com/office/drawing/2010/main">
                    <a14:imgLayer r:embed="rId9">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30" name="图片 29"/>
            <p:cNvPicPr>
              <a:picLocks noChangeAspect="1"/>
            </p:cNvPicPr>
            <p:nvPr/>
          </p:nvPicPr>
          <p:blipFill rotWithShape="1">
            <a:blip r:embed="rId10">
              <a:biLevel thresh="25000"/>
            </a:blip>
            <a:srcRect l="30188"/>
            <a:stretch>
              <a:fillRect/>
            </a:stretch>
          </p:blipFill>
          <p:spPr>
            <a:xfrm>
              <a:off x="10483399" y="211219"/>
              <a:ext cx="1621585" cy="701101"/>
            </a:xfrm>
            <a:prstGeom prst="rect">
              <a:avLst/>
            </a:prstGeom>
          </p:spPr>
        </p:pic>
      </p:grpSp>
      <p:grpSp>
        <p:nvGrpSpPr>
          <p:cNvPr id="31" name="组合 30"/>
          <p:cNvGrpSpPr/>
          <p:nvPr/>
        </p:nvGrpSpPr>
        <p:grpSpPr>
          <a:xfrm>
            <a:off x="909273" y="1141871"/>
            <a:ext cx="10203532" cy="398780"/>
            <a:chOff x="4940300" y="3513623"/>
            <a:chExt cx="13484028" cy="526989"/>
          </a:xfrm>
        </p:grpSpPr>
        <p:grpSp>
          <p:nvGrpSpPr>
            <p:cNvPr id="32" name="组合 31"/>
            <p:cNvGrpSpPr/>
            <p:nvPr/>
          </p:nvGrpSpPr>
          <p:grpSpPr>
            <a:xfrm>
              <a:off x="4940300" y="3581780"/>
              <a:ext cx="361950" cy="254002"/>
              <a:chOff x="4940300" y="3428999"/>
              <a:chExt cx="457202" cy="254002"/>
            </a:xfrm>
          </p:grpSpPr>
          <p:sp>
            <p:nvSpPr>
              <p:cNvPr id="33" name="箭头: V 形 46"/>
              <p:cNvSpPr/>
              <p:nvPr/>
            </p:nvSpPr>
            <p:spPr>
              <a:xfrm>
                <a:off x="4940300" y="3429000"/>
                <a:ext cx="254001" cy="254001"/>
              </a:xfrm>
              <a:prstGeom prst="chevron">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tx1"/>
                  </a:solidFill>
                </a:endParaRPr>
              </a:p>
            </p:txBody>
          </p:sp>
          <p:sp>
            <p:nvSpPr>
              <p:cNvPr id="37" name="箭头: V 形 47"/>
              <p:cNvSpPr/>
              <p:nvPr/>
            </p:nvSpPr>
            <p:spPr>
              <a:xfrm>
                <a:off x="5143501" y="3428999"/>
                <a:ext cx="254001" cy="254001"/>
              </a:xfrm>
              <a:prstGeom prst="chevron">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tx1"/>
                  </a:solidFill>
                </a:endParaRPr>
              </a:p>
            </p:txBody>
          </p:sp>
        </p:grpSp>
        <p:cxnSp>
          <p:nvCxnSpPr>
            <p:cNvPr id="38" name="直接连接符 37"/>
            <p:cNvCxnSpPr/>
            <p:nvPr/>
          </p:nvCxnSpPr>
          <p:spPr>
            <a:xfrm>
              <a:off x="4940300" y="3962782"/>
              <a:ext cx="13484028" cy="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5302250" y="3513623"/>
              <a:ext cx="7794083" cy="526989"/>
            </a:xfrm>
            <a:prstGeom prst="rect">
              <a:avLst/>
            </a:prstGeom>
          </p:spPr>
          <p:txBody>
            <a:bodyPr wrap="none">
              <a:spAutoFit/>
            </a:bodyPr>
            <a:p>
              <a:pPr algn="l"/>
              <a:r>
                <a:rPr sz="2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BERTopic ：基于类的 TF-IDF 程序的神经主题建模</a:t>
              </a:r>
              <a:endParaRPr sz="2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8" name="文本框 7"/>
          <p:cNvSpPr txBox="1"/>
          <p:nvPr/>
        </p:nvSpPr>
        <p:spPr>
          <a:xfrm>
            <a:off x="3621405" y="6029960"/>
            <a:ext cx="1932305" cy="368300"/>
          </a:xfrm>
          <a:prstGeom prst="rect">
            <a:avLst/>
          </a:prstGeom>
          <a:noFill/>
        </p:spPr>
        <p:txBody>
          <a:bodyPr wrap="square" rtlCol="0">
            <a:spAutoFit/>
          </a:bodyPr>
          <a:p>
            <a:r>
              <a:rPr lang="zh-CN" altLang="en-US"/>
              <a:t>高维</a:t>
            </a:r>
            <a:r>
              <a:rPr lang="en-US" altLang="zh-CN"/>
              <a:t>embeddings</a:t>
            </a:r>
            <a:endParaRPr lang="en-US" altLang="zh-CN"/>
          </a:p>
        </p:txBody>
      </p:sp>
      <p:pic>
        <p:nvPicPr>
          <p:cNvPr id="6" name="图片 5"/>
          <p:cNvPicPr>
            <a:picLocks noChangeAspect="1"/>
          </p:cNvPicPr>
          <p:nvPr/>
        </p:nvPicPr>
        <p:blipFill>
          <a:blip r:embed="rId11"/>
          <a:stretch>
            <a:fillRect/>
          </a:stretch>
        </p:blipFill>
        <p:spPr>
          <a:xfrm>
            <a:off x="3887470" y="2134235"/>
            <a:ext cx="1400810" cy="3713480"/>
          </a:xfrm>
          <a:prstGeom prst="rect">
            <a:avLst/>
          </a:prstGeom>
        </p:spPr>
      </p:pic>
      <p:pic>
        <p:nvPicPr>
          <p:cNvPr id="9" name="图片 8" descr="文档"/>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64590" y="2003425"/>
            <a:ext cx="753110" cy="753110"/>
          </a:xfrm>
          <a:prstGeom prst="rect">
            <a:avLst/>
          </a:prstGeom>
        </p:spPr>
      </p:pic>
      <p:pic>
        <p:nvPicPr>
          <p:cNvPr id="10" name="图片 9" descr="文档"/>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64590" y="3085465"/>
            <a:ext cx="753110" cy="753110"/>
          </a:xfrm>
          <a:prstGeom prst="rect">
            <a:avLst/>
          </a:prstGeom>
        </p:spPr>
      </p:pic>
      <p:pic>
        <p:nvPicPr>
          <p:cNvPr id="11" name="图片 10" descr="文档"/>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64590" y="4167505"/>
            <a:ext cx="753110" cy="753110"/>
          </a:xfrm>
          <a:prstGeom prst="rect">
            <a:avLst/>
          </a:prstGeom>
        </p:spPr>
      </p:pic>
      <p:pic>
        <p:nvPicPr>
          <p:cNvPr id="12" name="图片 11" descr="文档"/>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64590" y="5249545"/>
            <a:ext cx="753110" cy="753110"/>
          </a:xfrm>
          <a:prstGeom prst="rect">
            <a:avLst/>
          </a:prstGeom>
        </p:spPr>
      </p:pic>
      <p:sp>
        <p:nvSpPr>
          <p:cNvPr id="13" name="下箭头 12"/>
          <p:cNvSpPr/>
          <p:nvPr/>
        </p:nvSpPr>
        <p:spPr>
          <a:xfrm rot="16200000">
            <a:off x="2915920" y="3287395"/>
            <a:ext cx="189865" cy="129222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下箭头 13"/>
          <p:cNvSpPr/>
          <p:nvPr/>
        </p:nvSpPr>
        <p:spPr>
          <a:xfrm rot="16200000">
            <a:off x="6000750" y="3333750"/>
            <a:ext cx="190500" cy="119888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 name="文本框 18"/>
          <p:cNvSpPr txBox="1"/>
          <p:nvPr/>
        </p:nvSpPr>
        <p:spPr>
          <a:xfrm>
            <a:off x="5718810" y="3446145"/>
            <a:ext cx="922020" cy="368300"/>
          </a:xfrm>
          <a:prstGeom prst="rect">
            <a:avLst/>
          </a:prstGeom>
          <a:noFill/>
        </p:spPr>
        <p:txBody>
          <a:bodyPr wrap="square" rtlCol="0">
            <a:spAutoFit/>
          </a:bodyPr>
          <a:p>
            <a:r>
              <a:rPr lang="zh-CN" altLang="en-US"/>
              <a:t>降维</a:t>
            </a:r>
            <a:endParaRPr lang="zh-CN" altLang="en-US"/>
          </a:p>
        </p:txBody>
      </p:sp>
      <p:sp>
        <p:nvSpPr>
          <p:cNvPr id="3" name="文本框 2"/>
          <p:cNvSpPr txBox="1"/>
          <p:nvPr/>
        </p:nvSpPr>
        <p:spPr>
          <a:xfrm>
            <a:off x="842010" y="6113145"/>
            <a:ext cx="1398270" cy="368300"/>
          </a:xfrm>
          <a:prstGeom prst="rect">
            <a:avLst/>
          </a:prstGeom>
          <a:noFill/>
        </p:spPr>
        <p:txBody>
          <a:bodyPr wrap="square" rtlCol="0">
            <a:spAutoFit/>
          </a:bodyPr>
          <a:p>
            <a:r>
              <a:rPr lang="zh-CN"/>
              <a:t>原始文档</a:t>
            </a:r>
            <a:endParaRPr lang="zh-CN"/>
          </a:p>
        </p:txBody>
      </p:sp>
      <p:sp>
        <p:nvSpPr>
          <p:cNvPr id="4" name="文本框 3"/>
          <p:cNvSpPr txBox="1"/>
          <p:nvPr/>
        </p:nvSpPr>
        <p:spPr>
          <a:xfrm>
            <a:off x="6273800" y="6029960"/>
            <a:ext cx="2750185" cy="368300"/>
          </a:xfrm>
          <a:prstGeom prst="rect">
            <a:avLst/>
          </a:prstGeom>
          <a:noFill/>
        </p:spPr>
        <p:txBody>
          <a:bodyPr wrap="square" rtlCol="0">
            <a:spAutoFit/>
          </a:bodyPr>
          <a:p>
            <a:r>
              <a:rPr lang="zh-CN" altLang="en-US"/>
              <a:t>低维</a:t>
            </a:r>
            <a:r>
              <a:rPr lang="en-US" altLang="zh-CN"/>
              <a:t>embeddings</a:t>
            </a:r>
            <a:endParaRPr lang="en-US" altLang="zh-CN"/>
          </a:p>
        </p:txBody>
      </p:sp>
      <p:pic>
        <p:nvPicPr>
          <p:cNvPr id="54" name="图片 53" descr="下载"/>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727325" y="2793365"/>
            <a:ext cx="523240" cy="485140"/>
          </a:xfrm>
          <a:prstGeom prst="rect">
            <a:avLst/>
          </a:prstGeom>
        </p:spPr>
      </p:pic>
      <p:sp>
        <p:nvSpPr>
          <p:cNvPr id="7" name="文本框 6"/>
          <p:cNvSpPr txBox="1"/>
          <p:nvPr/>
        </p:nvSpPr>
        <p:spPr>
          <a:xfrm>
            <a:off x="2076450" y="3292475"/>
            <a:ext cx="1744980" cy="521970"/>
          </a:xfrm>
          <a:prstGeom prst="rect">
            <a:avLst/>
          </a:prstGeom>
          <a:noFill/>
        </p:spPr>
        <p:txBody>
          <a:bodyPr wrap="square" rtlCol="0">
            <a:spAutoFit/>
          </a:bodyPr>
          <a:p>
            <a:pPr algn="ctr"/>
            <a:r>
              <a:rPr lang="en-US" altLang="zh-CN" sz="1400"/>
              <a:t>HuggingFace</a:t>
            </a:r>
            <a:r>
              <a:rPr lang="zh-CN" altLang="en-US" sz="1400"/>
              <a:t>平台</a:t>
            </a:r>
            <a:endParaRPr lang="zh-CN" altLang="en-US" sz="1400"/>
          </a:p>
          <a:p>
            <a:pPr algn="ctr"/>
            <a:r>
              <a:rPr lang="zh-CN" altLang="en-US" sz="1400"/>
              <a:t>预训练模型</a:t>
            </a:r>
            <a:endParaRPr lang="zh-CN" altLang="en-US" sz="1400"/>
          </a:p>
        </p:txBody>
      </p:sp>
      <p:sp>
        <p:nvSpPr>
          <p:cNvPr id="18" name="文本框 17"/>
          <p:cNvSpPr txBox="1"/>
          <p:nvPr/>
        </p:nvSpPr>
        <p:spPr>
          <a:xfrm>
            <a:off x="6842125" y="1716405"/>
            <a:ext cx="1377315" cy="4714240"/>
          </a:xfrm>
          <a:prstGeom prst="rect">
            <a:avLst/>
          </a:prstGeom>
          <a:noFill/>
        </p:spPr>
        <p:txBody>
          <a:bodyPr wrap="square" rtlCol="0">
            <a:noAutofit/>
          </a:bodyPr>
          <a:p>
            <a:pPr>
              <a:lnSpc>
                <a:spcPct val="150000"/>
              </a:lnSpc>
            </a:pPr>
            <a:r>
              <a:rPr lang="en-US" altLang="zh-CN" sz="4400" b="1"/>
              <a:t>[···]</a:t>
            </a:r>
            <a:endParaRPr lang="en-US" altLang="zh-CN" sz="4400" b="1"/>
          </a:p>
          <a:p>
            <a:pPr>
              <a:lnSpc>
                <a:spcPct val="150000"/>
              </a:lnSpc>
            </a:pPr>
            <a:r>
              <a:rPr lang="en-US" altLang="zh-CN" sz="4400" b="1">
                <a:sym typeface="+mn-ea"/>
              </a:rPr>
              <a:t>[···]</a:t>
            </a:r>
            <a:endParaRPr lang="en-US" altLang="zh-CN" sz="4400" b="1"/>
          </a:p>
          <a:p>
            <a:pPr>
              <a:lnSpc>
                <a:spcPct val="150000"/>
              </a:lnSpc>
            </a:pPr>
            <a:r>
              <a:rPr lang="en-US" altLang="zh-CN" sz="4400" b="1">
                <a:sym typeface="+mn-ea"/>
              </a:rPr>
              <a:t>[···]</a:t>
            </a:r>
            <a:endParaRPr lang="en-US" altLang="zh-CN" sz="4400" b="1"/>
          </a:p>
          <a:p>
            <a:pPr>
              <a:lnSpc>
                <a:spcPct val="150000"/>
              </a:lnSpc>
            </a:pPr>
            <a:r>
              <a:rPr lang="en-US" altLang="zh-CN" sz="4400" b="1">
                <a:sym typeface="+mn-ea"/>
              </a:rPr>
              <a:t>[···]</a:t>
            </a:r>
            <a:endParaRPr lang="en-US" altLang="zh-CN" sz="4400" b="1"/>
          </a:p>
          <a:p>
            <a:endParaRPr lang="en-US" altLang="zh-CN" sz="4400" b="1"/>
          </a:p>
        </p:txBody>
      </p:sp>
      <p:pic>
        <p:nvPicPr>
          <p:cNvPr id="15" name="图片 14"/>
          <p:cNvPicPr>
            <a:picLocks noChangeAspect="1"/>
          </p:cNvPicPr>
          <p:nvPr/>
        </p:nvPicPr>
        <p:blipFill>
          <a:blip r:embed="rId16"/>
          <a:stretch>
            <a:fillRect/>
          </a:stretch>
        </p:blipFill>
        <p:spPr>
          <a:xfrm>
            <a:off x="8940800" y="1842135"/>
            <a:ext cx="3042285" cy="1746250"/>
          </a:xfrm>
          <a:prstGeom prst="rect">
            <a:avLst/>
          </a:prstGeom>
          <a:ln>
            <a:solidFill>
              <a:schemeClr val="tx1"/>
            </a:solidFill>
          </a:ln>
          <a:effectLst>
            <a:outerShdw blurRad="50800" dist="38100" dir="2700000" algn="tl" rotWithShape="0">
              <a:prstClr val="black">
                <a:alpha val="40000"/>
              </a:prstClr>
            </a:outerShdw>
          </a:effectLst>
        </p:spPr>
      </p:pic>
      <p:sp>
        <p:nvSpPr>
          <p:cNvPr id="16" name="下箭头 15"/>
          <p:cNvSpPr/>
          <p:nvPr/>
        </p:nvSpPr>
        <p:spPr>
          <a:xfrm rot="13920000">
            <a:off x="8195310" y="2861945"/>
            <a:ext cx="190500" cy="119888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下箭头 16"/>
          <p:cNvSpPr/>
          <p:nvPr/>
        </p:nvSpPr>
        <p:spPr>
          <a:xfrm>
            <a:off x="10233660" y="3905250"/>
            <a:ext cx="190500" cy="65595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 name="文本框 23"/>
          <p:cNvSpPr txBox="1"/>
          <p:nvPr/>
        </p:nvSpPr>
        <p:spPr>
          <a:xfrm rot="19320000">
            <a:off x="7750810" y="3128645"/>
            <a:ext cx="706120" cy="312420"/>
          </a:xfrm>
          <a:prstGeom prst="rect">
            <a:avLst/>
          </a:prstGeom>
          <a:noFill/>
        </p:spPr>
        <p:txBody>
          <a:bodyPr wrap="square" rtlCol="0">
            <a:noAutofit/>
          </a:bodyPr>
          <a:p>
            <a:r>
              <a:rPr lang="zh-CN" altLang="en-US"/>
              <a:t>聚类</a:t>
            </a:r>
            <a:endParaRPr lang="zh-CN" altLang="en-US"/>
          </a:p>
        </p:txBody>
      </p:sp>
      <p:sp>
        <p:nvSpPr>
          <p:cNvPr id="27" name="文本框 26"/>
          <p:cNvSpPr txBox="1"/>
          <p:nvPr/>
        </p:nvSpPr>
        <p:spPr>
          <a:xfrm>
            <a:off x="10482580" y="3905250"/>
            <a:ext cx="1561465" cy="521970"/>
          </a:xfrm>
          <a:prstGeom prst="rect">
            <a:avLst/>
          </a:prstGeom>
          <a:noFill/>
        </p:spPr>
        <p:txBody>
          <a:bodyPr wrap="square" rtlCol="0">
            <a:spAutoFit/>
          </a:bodyPr>
          <a:p>
            <a:r>
              <a:rPr lang="en-US" altLang="zh-CN" sz="1400"/>
              <a:t>C-TF-IDF</a:t>
            </a:r>
            <a:endParaRPr lang="en-US" altLang="zh-CN" sz="1400"/>
          </a:p>
          <a:p>
            <a:r>
              <a:rPr lang="zh-CN" altLang="en-US" sz="1400"/>
              <a:t>主题关键词提取</a:t>
            </a:r>
            <a:endParaRPr lang="zh-CN" altLang="en-US" sz="1400"/>
          </a:p>
        </p:txBody>
      </p:sp>
      <p:pic>
        <p:nvPicPr>
          <p:cNvPr id="35" name="图片 34"/>
          <p:cNvPicPr>
            <a:picLocks noChangeAspect="1"/>
          </p:cNvPicPr>
          <p:nvPr/>
        </p:nvPicPr>
        <p:blipFill>
          <a:blip r:embed="rId17"/>
          <a:stretch>
            <a:fillRect/>
          </a:stretch>
        </p:blipFill>
        <p:spPr>
          <a:xfrm>
            <a:off x="8638540" y="4744720"/>
            <a:ext cx="3522980" cy="1339215"/>
          </a:xfrm>
          <a:prstGeom prst="rect">
            <a:avLst/>
          </a:prstGeom>
        </p:spPr>
      </p:pic>
      <p:sp>
        <p:nvSpPr>
          <p:cNvPr id="36" name="文本框 35"/>
          <p:cNvSpPr txBox="1"/>
          <p:nvPr/>
        </p:nvSpPr>
        <p:spPr>
          <a:xfrm>
            <a:off x="9163050" y="6242050"/>
            <a:ext cx="2473960" cy="337185"/>
          </a:xfrm>
          <a:prstGeom prst="rect">
            <a:avLst/>
          </a:prstGeom>
          <a:noFill/>
        </p:spPr>
        <p:txBody>
          <a:bodyPr wrap="square" rtlCol="0">
            <a:spAutoFit/>
          </a:bodyPr>
          <a:p>
            <a:r>
              <a:rPr lang="zh-CN" altLang="en-US" sz="1600"/>
              <a:t>根据关键词对主题命名</a:t>
            </a:r>
            <a:endParaRPr lang="zh-CN" altLang="en-US" sz="1600"/>
          </a:p>
        </p:txBody>
      </p:sp>
      <p:sp>
        <p:nvSpPr>
          <p:cNvPr id="2" name="文本框 1"/>
          <p:cNvSpPr txBox="1"/>
          <p:nvPr/>
        </p:nvSpPr>
        <p:spPr>
          <a:xfrm>
            <a:off x="11500485" y="6436995"/>
            <a:ext cx="691515" cy="368300"/>
          </a:xfrm>
          <a:prstGeom prst="rect">
            <a:avLst/>
          </a:prstGeom>
          <a:noFill/>
        </p:spPr>
        <p:txBody>
          <a:bodyPr wrap="square" rtlCol="0" anchor="t">
            <a:spAutoFit/>
          </a:bodyPr>
          <a:p>
            <a:r>
              <a:rPr lang="en-US" altLang="zh-CN">
                <a:sym typeface="+mn-ea"/>
              </a:rPr>
              <a:t>14</a:t>
            </a:r>
            <a:endParaRPr lang="en-US" altLang="zh-CN">
              <a:sym typeface="+mn-ea"/>
            </a:endParaRPr>
          </a:p>
        </p:txBody>
      </p:sp>
    </p:spTree>
    <p:custDataLst>
      <p:tags r:id="rId18"/>
    </p:custData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3" name="矩形 102"/>
          <p:cNvSpPr/>
          <p:nvPr/>
        </p:nvSpPr>
        <p:spPr>
          <a:xfrm>
            <a:off x="9410" y="-5704"/>
            <a:ext cx="12217288" cy="995306"/>
          </a:xfrm>
          <a:prstGeom prst="rect">
            <a:avLst/>
          </a:prstGeom>
          <a:gradFill flip="none" rotWithShape="1">
            <a:gsLst>
              <a:gs pos="79000">
                <a:srgbClr val="692266">
                  <a:alpha val="80000"/>
                </a:srgbClr>
              </a:gs>
              <a:gs pos="46000">
                <a:srgbClr val="580C6E">
                  <a:alpha val="80000"/>
                </a:srgbClr>
              </a:gs>
              <a:gs pos="0">
                <a:srgbClr val="580C6E">
                  <a:lumMod val="100000"/>
                  <a:alpha val="80000"/>
                </a:srgbClr>
              </a:gs>
              <a:gs pos="100000">
                <a:srgbClr val="AC2761">
                  <a:alpha val="80000"/>
                </a:srgb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grpSp>
        <p:nvGrpSpPr>
          <p:cNvPr id="34" name="组合 33"/>
          <p:cNvGrpSpPr/>
          <p:nvPr/>
        </p:nvGrpSpPr>
        <p:grpSpPr>
          <a:xfrm>
            <a:off x="158182" y="168355"/>
            <a:ext cx="2369202" cy="728961"/>
            <a:chOff x="9730702" y="211219"/>
            <a:chExt cx="2374282" cy="701101"/>
          </a:xfrm>
        </p:grpSpPr>
        <p:pic>
          <p:nvPicPr>
            <p:cNvPr id="35" name="图片 34"/>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36" name="图片 35"/>
            <p:cNvPicPr>
              <a:picLocks noChangeAspect="1"/>
            </p:cNvPicPr>
            <p:nvPr/>
          </p:nvPicPr>
          <p:blipFill rotWithShape="1">
            <a:blip r:embed="rId4">
              <a:biLevel thresh="25000"/>
            </a:blip>
            <a:srcRect l="30188"/>
            <a:stretch>
              <a:fillRect/>
            </a:stretch>
          </p:blipFill>
          <p:spPr>
            <a:xfrm>
              <a:off x="10483399" y="211219"/>
              <a:ext cx="1621585" cy="701101"/>
            </a:xfrm>
            <a:prstGeom prst="rect">
              <a:avLst/>
            </a:prstGeom>
          </p:spPr>
        </p:pic>
      </p:grpSp>
      <p:pic>
        <p:nvPicPr>
          <p:cNvPr id="92" name="图形 91" descr="烧瓶"/>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51385" y="348131"/>
            <a:ext cx="307332" cy="307332"/>
          </a:xfrm>
          <a:prstGeom prst="rect">
            <a:avLst/>
          </a:prstGeom>
        </p:spPr>
      </p:pic>
      <p:sp>
        <p:nvSpPr>
          <p:cNvPr id="31" name="文本框 30"/>
          <p:cNvSpPr txBox="1"/>
          <p:nvPr>
            <p:custDataLst>
              <p:tags r:id="rId7"/>
            </p:custDataLst>
          </p:nvPr>
        </p:nvSpPr>
        <p:spPr>
          <a:xfrm>
            <a:off x="5100823" y="1243446"/>
            <a:ext cx="2015641" cy="923330"/>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5400" b="1" dirty="0">
                <a:solidFill>
                  <a:schemeClr val="tx1">
                    <a:lumMod val="85000"/>
                    <a:lumOff val="15000"/>
                  </a:schemeClr>
                </a:solidFill>
                <a:latin typeface="思源黑体 CN Bold" panose="020B0800000000000000"/>
                <a:ea typeface="思源黑体 CN Bold" panose="020B0800000000000000"/>
              </a:rPr>
              <a:t>目录</a:t>
            </a:r>
            <a:endParaRPr kumimoji="0" lang="zh-CN" altLang="en-US" sz="5400" b="1" i="0" u="none" strike="noStrike" kern="1200" cap="none" spc="0" normalizeH="0" baseline="30000" noProof="0" dirty="0">
              <a:ln>
                <a:noFill/>
              </a:ln>
              <a:solidFill>
                <a:schemeClr val="tx1">
                  <a:lumMod val="85000"/>
                  <a:lumOff val="15000"/>
                </a:schemeClr>
              </a:solidFill>
              <a:effectLst/>
              <a:uLnTx/>
              <a:uFillTx/>
              <a:latin typeface="思源黑体 CN Bold" panose="020B0800000000000000"/>
              <a:ea typeface="思源黑体 CN Bold" panose="020B0800000000000000"/>
            </a:endParaRPr>
          </a:p>
        </p:txBody>
      </p:sp>
      <p:grpSp>
        <p:nvGrpSpPr>
          <p:cNvPr id="5" name="组合 4"/>
          <p:cNvGrpSpPr/>
          <p:nvPr>
            <p:custDataLst>
              <p:tags r:id="rId8"/>
            </p:custDataLst>
          </p:nvPr>
        </p:nvGrpSpPr>
        <p:grpSpPr>
          <a:xfrm>
            <a:off x="6570477" y="2745105"/>
            <a:ext cx="906244" cy="906244"/>
            <a:chOff x="1010349" y="3441700"/>
            <a:chExt cx="639543" cy="639543"/>
          </a:xfrm>
        </p:grpSpPr>
        <p:sp>
          <p:nvSpPr>
            <p:cNvPr id="176" name="椭圆 175"/>
            <p:cNvSpPr/>
            <p:nvPr>
              <p:custDataLst>
                <p:tags r:id="rId9"/>
              </p:custDataLst>
            </p:nvPr>
          </p:nvSpPr>
          <p:spPr>
            <a:xfrm>
              <a:off x="1010349" y="3441700"/>
              <a:ext cx="639543" cy="639543"/>
            </a:xfrm>
            <a:prstGeom prst="ellipse">
              <a:avLst/>
            </a:prstGeom>
            <a:gradFill>
              <a:gsLst>
                <a:gs pos="70000">
                  <a:srgbClr val="580C6E">
                    <a:lumMod val="100000"/>
                  </a:srgbClr>
                </a:gs>
                <a:gs pos="100000">
                  <a:srgbClr val="580C6E"/>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形 10" descr="铅笔"/>
            <p:cNvPicPr>
              <a:picLocks noChangeAspect="1"/>
            </p:cNvPicPr>
            <p:nvPr>
              <p:custDataLst>
                <p:tags r:id="rId10"/>
              </p:custDataLst>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54402" y="3575214"/>
              <a:ext cx="356151" cy="356151"/>
            </a:xfrm>
            <a:prstGeom prst="rect">
              <a:avLst/>
            </a:prstGeom>
          </p:spPr>
        </p:pic>
      </p:grpSp>
      <p:grpSp>
        <p:nvGrpSpPr>
          <p:cNvPr id="3" name="组合 2"/>
          <p:cNvGrpSpPr/>
          <p:nvPr>
            <p:custDataLst>
              <p:tags r:id="rId13"/>
            </p:custDataLst>
          </p:nvPr>
        </p:nvGrpSpPr>
        <p:grpSpPr>
          <a:xfrm>
            <a:off x="1705107" y="4113853"/>
            <a:ext cx="906244" cy="906244"/>
            <a:chOff x="1001639" y="4710118"/>
            <a:chExt cx="639543" cy="639543"/>
          </a:xfrm>
        </p:grpSpPr>
        <p:sp>
          <p:nvSpPr>
            <p:cNvPr id="175" name="椭圆 174"/>
            <p:cNvSpPr/>
            <p:nvPr>
              <p:custDataLst>
                <p:tags r:id="rId14"/>
              </p:custDataLst>
            </p:nvPr>
          </p:nvSpPr>
          <p:spPr>
            <a:xfrm>
              <a:off x="1001639" y="4710118"/>
              <a:ext cx="639543" cy="639543"/>
            </a:xfrm>
            <a:prstGeom prst="ellipse">
              <a:avLst/>
            </a:prstGeom>
            <a:gradFill>
              <a:gsLst>
                <a:gs pos="70000">
                  <a:srgbClr val="580C6E">
                    <a:lumMod val="100000"/>
                  </a:srgbClr>
                </a:gs>
                <a:gs pos="100000">
                  <a:srgbClr val="580C6E"/>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形 15" descr="地球"/>
            <p:cNvPicPr>
              <a:picLocks noChangeAspect="1"/>
            </p:cNvPicPr>
            <p:nvPr>
              <p:custDataLst>
                <p:tags r:id="rId15"/>
              </p:custDataLst>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54402" y="4836301"/>
              <a:ext cx="356151" cy="356151"/>
            </a:xfrm>
            <a:prstGeom prst="rect">
              <a:avLst/>
            </a:prstGeom>
          </p:spPr>
        </p:pic>
      </p:grpSp>
      <p:grpSp>
        <p:nvGrpSpPr>
          <p:cNvPr id="4" name="组合 3"/>
          <p:cNvGrpSpPr/>
          <p:nvPr>
            <p:custDataLst>
              <p:tags r:id="rId18"/>
            </p:custDataLst>
          </p:nvPr>
        </p:nvGrpSpPr>
        <p:grpSpPr>
          <a:xfrm>
            <a:off x="1712727" y="2757423"/>
            <a:ext cx="906244" cy="906244"/>
            <a:chOff x="1012153" y="2236723"/>
            <a:chExt cx="639543" cy="639543"/>
          </a:xfrm>
        </p:grpSpPr>
        <p:sp>
          <p:nvSpPr>
            <p:cNvPr id="2" name="椭圆 1"/>
            <p:cNvSpPr/>
            <p:nvPr>
              <p:custDataLst>
                <p:tags r:id="rId19"/>
              </p:custDataLst>
            </p:nvPr>
          </p:nvSpPr>
          <p:spPr>
            <a:xfrm>
              <a:off x="1012153" y="2236723"/>
              <a:ext cx="639543" cy="639543"/>
            </a:xfrm>
            <a:prstGeom prst="ellipse">
              <a:avLst/>
            </a:prstGeom>
            <a:gradFill>
              <a:gsLst>
                <a:gs pos="70000">
                  <a:srgbClr val="580C6E">
                    <a:lumMod val="100000"/>
                  </a:srgbClr>
                </a:gs>
                <a:gs pos="100000">
                  <a:srgbClr val="580C6E"/>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形 17" descr="书架上的书籍"/>
            <p:cNvPicPr>
              <a:picLocks noChangeAspect="1"/>
            </p:cNvPicPr>
            <p:nvPr>
              <p:custDataLst>
                <p:tags r:id="rId20"/>
              </p:custDataLst>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156838" y="2389907"/>
              <a:ext cx="356151" cy="356151"/>
            </a:xfrm>
            <a:prstGeom prst="rect">
              <a:avLst/>
            </a:prstGeom>
          </p:spPr>
        </p:pic>
      </p:grpSp>
      <p:sp>
        <p:nvSpPr>
          <p:cNvPr id="19" name="文本框 18"/>
          <p:cNvSpPr txBox="1"/>
          <p:nvPr>
            <p:custDataLst>
              <p:tags r:id="rId23"/>
            </p:custDataLst>
          </p:nvPr>
        </p:nvSpPr>
        <p:spPr>
          <a:xfrm>
            <a:off x="2841899" y="2976801"/>
            <a:ext cx="2239294" cy="583565"/>
          </a:xfrm>
          <a:prstGeom prst="rect">
            <a:avLst/>
          </a:prstGeom>
          <a:noFill/>
        </p:spPr>
        <p:txBody>
          <a:bodyPr wrap="square" rtlCol="0">
            <a:spAutoFit/>
          </a:bodyPr>
          <a:lstStyle/>
          <a:p>
            <a:r>
              <a:rPr lang="zh-CN" altLang="en-US" sz="3200" b="1" dirty="0">
                <a:solidFill>
                  <a:schemeClr val="tx1">
                    <a:lumMod val="85000"/>
                    <a:lumOff val="15000"/>
                  </a:schemeClr>
                </a:solidFill>
                <a:ea typeface="思源黑体 CN Bold" panose="020B0800000000000000"/>
              </a:rPr>
              <a:t>研究背景</a:t>
            </a:r>
            <a:endParaRPr lang="zh-CN" altLang="en-US" sz="3200" b="1" dirty="0">
              <a:solidFill>
                <a:schemeClr val="tx1">
                  <a:lumMod val="85000"/>
                  <a:lumOff val="15000"/>
                </a:schemeClr>
              </a:solidFill>
              <a:ea typeface="思源黑体 CN Bold" panose="020B0800000000000000"/>
            </a:endParaRPr>
          </a:p>
        </p:txBody>
      </p:sp>
      <p:sp>
        <p:nvSpPr>
          <p:cNvPr id="26" name="文本框 25"/>
          <p:cNvSpPr txBox="1"/>
          <p:nvPr>
            <p:custDataLst>
              <p:tags r:id="rId24"/>
            </p:custDataLst>
          </p:nvPr>
        </p:nvSpPr>
        <p:spPr>
          <a:xfrm>
            <a:off x="7703093" y="2819362"/>
            <a:ext cx="2239294" cy="583565"/>
          </a:xfrm>
          <a:prstGeom prst="rect">
            <a:avLst/>
          </a:prstGeom>
          <a:noFill/>
        </p:spPr>
        <p:txBody>
          <a:bodyPr wrap="square" rtlCol="0">
            <a:spAutoFit/>
          </a:bodyPr>
          <a:lstStyle/>
          <a:p>
            <a:r>
              <a:rPr lang="zh-CN" altLang="en-US" sz="3200" b="1" dirty="0">
                <a:solidFill>
                  <a:schemeClr val="tx1">
                    <a:lumMod val="85000"/>
                    <a:lumOff val="15000"/>
                  </a:schemeClr>
                </a:solidFill>
                <a:ea typeface="思源黑体 CN Bold" panose="020B0800000000000000"/>
              </a:rPr>
              <a:t>文献综述</a:t>
            </a:r>
            <a:endParaRPr lang="zh-CN" altLang="en-US" sz="3200" b="1" dirty="0">
              <a:solidFill>
                <a:schemeClr val="tx1">
                  <a:lumMod val="85000"/>
                  <a:lumOff val="15000"/>
                </a:schemeClr>
              </a:solidFill>
              <a:ea typeface="思源黑体 CN Bold" panose="020B0800000000000000"/>
            </a:endParaRPr>
          </a:p>
        </p:txBody>
      </p:sp>
      <p:sp>
        <p:nvSpPr>
          <p:cNvPr id="32" name="文本框 31"/>
          <p:cNvSpPr txBox="1"/>
          <p:nvPr>
            <p:custDataLst>
              <p:tags r:id="rId25"/>
            </p:custDataLst>
          </p:nvPr>
        </p:nvSpPr>
        <p:spPr>
          <a:xfrm>
            <a:off x="2842358" y="4127285"/>
            <a:ext cx="2239294" cy="583565"/>
          </a:xfrm>
          <a:prstGeom prst="rect">
            <a:avLst/>
          </a:prstGeom>
          <a:noFill/>
        </p:spPr>
        <p:txBody>
          <a:bodyPr wrap="square" rtlCol="0">
            <a:spAutoFit/>
          </a:bodyPr>
          <a:lstStyle/>
          <a:p>
            <a:r>
              <a:rPr lang="zh-CN" altLang="en-US" sz="3200" b="1" dirty="0">
                <a:solidFill>
                  <a:schemeClr val="tx1">
                    <a:lumMod val="85000"/>
                    <a:lumOff val="15000"/>
                  </a:schemeClr>
                </a:solidFill>
                <a:ea typeface="思源黑体 CN Bold" panose="020B0800000000000000"/>
              </a:rPr>
              <a:t>问题提出</a:t>
            </a:r>
            <a:endParaRPr lang="zh-CN" altLang="en-US" sz="3200" b="1" dirty="0">
              <a:solidFill>
                <a:schemeClr val="tx1">
                  <a:lumMod val="85000"/>
                  <a:lumOff val="15000"/>
                </a:schemeClr>
              </a:solidFill>
              <a:ea typeface="思源黑体 CN Bold" panose="020B0800000000000000"/>
            </a:endParaRPr>
          </a:p>
        </p:txBody>
      </p:sp>
      <p:sp>
        <p:nvSpPr>
          <p:cNvPr id="9" name="文本框 8"/>
          <p:cNvSpPr txBox="1"/>
          <p:nvPr>
            <p:custDataLst>
              <p:tags r:id="rId26"/>
            </p:custDataLst>
          </p:nvPr>
        </p:nvSpPr>
        <p:spPr>
          <a:xfrm>
            <a:off x="7773670" y="4127500"/>
            <a:ext cx="3171190" cy="583565"/>
          </a:xfrm>
          <a:prstGeom prst="rect">
            <a:avLst/>
          </a:prstGeom>
          <a:noFill/>
        </p:spPr>
        <p:txBody>
          <a:bodyPr wrap="square" rtlCol="0">
            <a:spAutoFit/>
          </a:bodyPr>
          <a:lstStyle/>
          <a:p>
            <a:r>
              <a:rPr lang="zh-CN" altLang="en-US" sz="3200" b="1" dirty="0">
                <a:solidFill>
                  <a:schemeClr val="tx1">
                    <a:lumMod val="85000"/>
                    <a:lumOff val="15000"/>
                  </a:schemeClr>
                </a:solidFill>
                <a:ea typeface="思源黑体 CN Bold" panose="020B0800000000000000"/>
              </a:rPr>
              <a:t>研究设计与进展</a:t>
            </a:r>
            <a:endParaRPr lang="zh-CN" altLang="en-US" sz="3200" b="1" dirty="0">
              <a:solidFill>
                <a:schemeClr val="tx1">
                  <a:lumMod val="85000"/>
                  <a:lumOff val="15000"/>
                </a:schemeClr>
              </a:solidFill>
              <a:ea typeface="思源黑体 CN Bold" panose="020B0800000000000000"/>
            </a:endParaRPr>
          </a:p>
        </p:txBody>
      </p:sp>
      <p:grpSp>
        <p:nvGrpSpPr>
          <p:cNvPr id="17" name="组合 16"/>
          <p:cNvGrpSpPr/>
          <p:nvPr>
            <p:custDataLst>
              <p:tags r:id="rId27"/>
            </p:custDataLst>
          </p:nvPr>
        </p:nvGrpSpPr>
        <p:grpSpPr>
          <a:xfrm>
            <a:off x="6612045" y="4053205"/>
            <a:ext cx="906244" cy="906244"/>
            <a:chOff x="7386857" y="3644900"/>
            <a:chExt cx="639543" cy="639543"/>
          </a:xfrm>
        </p:grpSpPr>
        <p:sp>
          <p:nvSpPr>
            <p:cNvPr id="12" name="椭圆 11"/>
            <p:cNvSpPr/>
            <p:nvPr>
              <p:custDataLst>
                <p:tags r:id="rId28"/>
              </p:custDataLst>
            </p:nvPr>
          </p:nvSpPr>
          <p:spPr>
            <a:xfrm>
              <a:off x="7386857" y="3644900"/>
              <a:ext cx="639543" cy="639543"/>
            </a:xfrm>
            <a:prstGeom prst="ellipse">
              <a:avLst/>
            </a:prstGeom>
            <a:gradFill>
              <a:gsLst>
                <a:gs pos="70000">
                  <a:srgbClr val="580C6E">
                    <a:lumMod val="100000"/>
                  </a:srgbClr>
                </a:gs>
                <a:gs pos="100000">
                  <a:srgbClr val="580C6E"/>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形 11" descr="原子"/>
            <p:cNvPicPr>
              <a:picLocks noChangeAspect="1"/>
            </p:cNvPicPr>
            <p:nvPr>
              <p:custDataLst>
                <p:tags r:id="rId29"/>
              </p:custDataLst>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7509760" y="3778414"/>
              <a:ext cx="390001" cy="390001"/>
            </a:xfrm>
            <a:prstGeom prst="rect">
              <a:avLst/>
            </a:prstGeom>
          </p:spPr>
        </p:pic>
      </p:grpSp>
      <p:sp>
        <p:nvSpPr>
          <p:cNvPr id="20" name="文本框 19"/>
          <p:cNvSpPr txBox="1"/>
          <p:nvPr/>
        </p:nvSpPr>
        <p:spPr>
          <a:xfrm>
            <a:off x="12910820" y="5391785"/>
            <a:ext cx="4064000" cy="368300"/>
          </a:xfrm>
          <a:prstGeom prst="rect">
            <a:avLst/>
          </a:prstGeom>
          <a:noFill/>
        </p:spPr>
        <p:txBody>
          <a:bodyPr wrap="square" rtlCol="0">
            <a:spAutoFit/>
          </a:bodyPr>
          <a:lstStyle/>
          <a:p>
            <a:endParaRPr lang="zh-CN" altLang="en-US"/>
          </a:p>
        </p:txBody>
      </p:sp>
    </p:spTree>
    <p:custDataLst>
      <p:tags r:id="rId32"/>
    </p:custData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7748" y="-15896"/>
            <a:ext cx="12227495" cy="6873896"/>
          </a:xfrm>
          <a:prstGeom prst="rect">
            <a:avLst/>
          </a:prstGeom>
          <a:gradFill flip="none" rotWithShape="1">
            <a:gsLst>
              <a:gs pos="100000">
                <a:srgbClr val="992164"/>
              </a:gs>
              <a:gs pos="73000">
                <a:srgbClr val="7A1769"/>
              </a:gs>
              <a:gs pos="0">
                <a:srgbClr val="580C6E"/>
              </a:gs>
              <a:gs pos="100000">
                <a:srgbClr val="AC276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09" name="组合 108"/>
          <p:cNvGrpSpPr/>
          <p:nvPr/>
        </p:nvGrpSpPr>
        <p:grpSpPr>
          <a:xfrm>
            <a:off x="9550515" y="287953"/>
            <a:ext cx="2246965" cy="691351"/>
            <a:chOff x="9730702" y="211219"/>
            <a:chExt cx="2374282" cy="701101"/>
          </a:xfrm>
        </p:grpSpPr>
        <p:pic>
          <p:nvPicPr>
            <p:cNvPr id="110" name="图片 109"/>
            <p:cNvPicPr>
              <a:picLocks noChangeAspect="1"/>
            </p:cNvPicPr>
            <p:nvPr userDrawn="1"/>
          </p:nvPicPr>
          <p:blipFill>
            <a:blip r:embed="rId1" cstate="print">
              <a:lum bright="70000" contrast="-70000"/>
              <a:extLst>
                <a:ext uri="{BEBA8EAE-BF5A-486C-A8C5-ECC9F3942E4B}">
                  <a14:imgProps xmlns:a14="http://schemas.microsoft.com/office/drawing/2010/main">
                    <a14:imgLayer r:embed="rId2">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111" name="图片 110"/>
            <p:cNvPicPr>
              <a:picLocks noChangeAspect="1"/>
            </p:cNvPicPr>
            <p:nvPr/>
          </p:nvPicPr>
          <p:blipFill rotWithShape="1">
            <a:blip r:embed="rId3">
              <a:biLevel thresh="25000"/>
            </a:blip>
            <a:srcRect l="30188"/>
            <a:stretch>
              <a:fillRect/>
            </a:stretch>
          </p:blipFill>
          <p:spPr>
            <a:xfrm>
              <a:off x="10483399" y="211219"/>
              <a:ext cx="1621585" cy="701101"/>
            </a:xfrm>
            <a:prstGeom prst="rect">
              <a:avLst/>
            </a:prstGeom>
          </p:spPr>
        </p:pic>
      </p:grpSp>
      <p:sp>
        <p:nvSpPr>
          <p:cNvPr id="116" name="文本框 115"/>
          <p:cNvSpPr txBox="1"/>
          <p:nvPr/>
        </p:nvSpPr>
        <p:spPr>
          <a:xfrm>
            <a:off x="977223" y="2327931"/>
            <a:ext cx="8793417" cy="110680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6600" b="1" dirty="0">
                <a:solidFill>
                  <a:prstClr val="white"/>
                </a:solidFill>
                <a:ea typeface="思源黑体 CN Bold" panose="020B0800000000000000" pitchFamily="34" charset="-122"/>
                <a:cs typeface="+mj-cs"/>
              </a:rPr>
              <a:t>0</a:t>
            </a:r>
            <a:r>
              <a:rPr lang="en-US" altLang="zh-CN" sz="6600" b="1" dirty="0">
                <a:solidFill>
                  <a:prstClr val="white"/>
                </a:solidFill>
                <a:ea typeface="思源黑体 CN Bold" panose="020B0800000000000000" pitchFamily="34" charset="-122"/>
                <a:cs typeface="+mj-cs"/>
              </a:rPr>
              <a:t>4   </a:t>
            </a:r>
            <a:r>
              <a:rPr lang="zh-CN" altLang="en-US" sz="6600" b="1" dirty="0">
                <a:solidFill>
                  <a:prstClr val="white"/>
                </a:solidFill>
                <a:ea typeface="思源黑体 CN Bold" panose="020B0800000000000000" pitchFamily="34" charset="-122"/>
                <a:cs typeface="+mj-cs"/>
              </a:rPr>
              <a:t>研究设计与进展</a:t>
            </a:r>
            <a:endParaRPr lang="zh-CN" altLang="en-US" sz="6600" b="1" dirty="0">
              <a:solidFill>
                <a:prstClr val="white"/>
              </a:solidFill>
              <a:ea typeface="思源黑体 CN Bold" panose="020B0800000000000000" pitchFamily="34" charset="-122"/>
              <a:cs typeface="+mj-cs"/>
            </a:endParaRPr>
          </a:p>
        </p:txBody>
      </p:sp>
      <p:grpSp>
        <p:nvGrpSpPr>
          <p:cNvPr id="34" name="图形 10"/>
          <p:cNvGrpSpPr/>
          <p:nvPr/>
        </p:nvGrpSpPr>
        <p:grpSpPr>
          <a:xfrm rot="1911398" flipH="1">
            <a:off x="-6739926" y="718486"/>
            <a:ext cx="18785954" cy="9463205"/>
            <a:chOff x="1364551" y="1662116"/>
            <a:chExt cx="9464325" cy="3530151"/>
          </a:xfrm>
          <a:noFill/>
        </p:grpSpPr>
        <p:sp>
          <p:nvSpPr>
            <p:cNvPr id="35" name="任意多边形: 形状 34"/>
            <p:cNvSpPr/>
            <p:nvPr/>
          </p:nvSpPr>
          <p:spPr>
            <a:xfrm>
              <a:off x="1364551" y="3777993"/>
              <a:ext cx="9464325" cy="1414274"/>
            </a:xfrm>
            <a:custGeom>
              <a:avLst/>
              <a:gdLst>
                <a:gd name="connsiteX0" fmla="*/ 0 w 9464325"/>
                <a:gd name="connsiteY0" fmla="*/ 1414275 h 1414274"/>
                <a:gd name="connsiteX1" fmla="*/ 3078766 w 9464325"/>
                <a:gd name="connsiteY1" fmla="*/ 426056 h 1414274"/>
                <a:gd name="connsiteX2" fmla="*/ 6081522 w 9464325"/>
                <a:gd name="connsiteY2" fmla="*/ 920213 h 1414274"/>
                <a:gd name="connsiteX3" fmla="*/ 9464326 w 9464325"/>
                <a:gd name="connsiteY3" fmla="*/ 46008 h 1414274"/>
              </a:gdLst>
              <a:ahLst/>
              <a:cxnLst>
                <a:cxn ang="0">
                  <a:pos x="connsiteX0" y="connsiteY0"/>
                </a:cxn>
                <a:cxn ang="0">
                  <a:pos x="connsiteX1" y="connsiteY1"/>
                </a:cxn>
                <a:cxn ang="0">
                  <a:pos x="connsiteX2" y="connsiteY2"/>
                </a:cxn>
                <a:cxn ang="0">
                  <a:pos x="connsiteX3" y="connsiteY3"/>
                </a:cxn>
              </a:cxnLst>
              <a:rect l="l" t="t" r="r" b="b"/>
              <a:pathLst>
                <a:path w="9464325" h="1414274">
                  <a:moveTo>
                    <a:pt x="0" y="1414275"/>
                  </a:moveTo>
                  <a:cubicBezTo>
                    <a:pt x="0" y="1414275"/>
                    <a:pt x="1824419" y="312042"/>
                    <a:pt x="3078766" y="426056"/>
                  </a:cubicBezTo>
                  <a:cubicBezTo>
                    <a:pt x="4184618" y="526545"/>
                    <a:pt x="4763834" y="1160910"/>
                    <a:pt x="6081522" y="920213"/>
                  </a:cubicBezTo>
                  <a:cubicBezTo>
                    <a:pt x="7029831" y="746953"/>
                    <a:pt x="8235410" y="-220025"/>
                    <a:pt x="9464326" y="4600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60" name="任意多边形: 形状 59"/>
            <p:cNvSpPr/>
            <p:nvPr/>
          </p:nvSpPr>
          <p:spPr>
            <a:xfrm>
              <a:off x="1385887" y="3686296"/>
              <a:ext cx="9428702" cy="1351094"/>
            </a:xfrm>
            <a:custGeom>
              <a:avLst/>
              <a:gdLst>
                <a:gd name="connsiteX0" fmla="*/ 0 w 9428702"/>
                <a:gd name="connsiteY0" fmla="*/ 1351095 h 1351094"/>
                <a:gd name="connsiteX1" fmla="*/ 3014282 w 9428702"/>
                <a:gd name="connsiteY1" fmla="*/ 411263 h 1351094"/>
                <a:gd name="connsiteX2" fmla="*/ 6063139 w 9428702"/>
                <a:gd name="connsiteY2" fmla="*/ 975619 h 1351094"/>
                <a:gd name="connsiteX3" fmla="*/ 9428702 w 9428702"/>
                <a:gd name="connsiteY3" fmla="*/ 43788 h 1351094"/>
              </a:gdLst>
              <a:ahLst/>
              <a:cxnLst>
                <a:cxn ang="0">
                  <a:pos x="connsiteX0" y="connsiteY0"/>
                </a:cxn>
                <a:cxn ang="0">
                  <a:pos x="connsiteX1" y="connsiteY1"/>
                </a:cxn>
                <a:cxn ang="0">
                  <a:pos x="connsiteX2" y="connsiteY2"/>
                </a:cxn>
                <a:cxn ang="0">
                  <a:pos x="connsiteX3" y="connsiteY3"/>
                </a:cxn>
              </a:cxnLst>
              <a:rect l="l" t="t" r="r" b="b"/>
              <a:pathLst>
                <a:path w="9428702" h="1351094">
                  <a:moveTo>
                    <a:pt x="0" y="1351095"/>
                  </a:moveTo>
                  <a:cubicBezTo>
                    <a:pt x="0" y="1351095"/>
                    <a:pt x="1769840" y="284390"/>
                    <a:pt x="3014282" y="411263"/>
                  </a:cubicBezTo>
                  <a:cubicBezTo>
                    <a:pt x="4125754" y="528516"/>
                    <a:pt x="4762024" y="1211934"/>
                    <a:pt x="6063139" y="975619"/>
                  </a:cubicBezTo>
                  <a:cubicBezTo>
                    <a:pt x="7011639" y="803788"/>
                    <a:pt x="8199692" y="-222245"/>
                    <a:pt x="9428702" y="4378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61" name="任意多边形: 形状 60"/>
            <p:cNvSpPr/>
            <p:nvPr/>
          </p:nvSpPr>
          <p:spPr>
            <a:xfrm>
              <a:off x="1407128" y="3594367"/>
              <a:ext cx="9392983" cy="1288052"/>
            </a:xfrm>
            <a:custGeom>
              <a:avLst/>
              <a:gdLst>
                <a:gd name="connsiteX0" fmla="*/ 0 w 9392983"/>
                <a:gd name="connsiteY0" fmla="*/ 1288053 h 1288052"/>
                <a:gd name="connsiteX1" fmla="*/ 2949798 w 9392983"/>
                <a:gd name="connsiteY1" fmla="*/ 396513 h 1288052"/>
                <a:gd name="connsiteX2" fmla="*/ 6044661 w 9392983"/>
                <a:gd name="connsiteY2" fmla="*/ 1031163 h 1288052"/>
                <a:gd name="connsiteX3" fmla="*/ 9392983 w 9392983"/>
                <a:gd name="connsiteY3" fmla="*/ 41802 h 1288052"/>
              </a:gdLst>
              <a:ahLst/>
              <a:cxnLst>
                <a:cxn ang="0">
                  <a:pos x="connsiteX0" y="connsiteY0"/>
                </a:cxn>
                <a:cxn ang="0">
                  <a:pos x="connsiteX1" y="connsiteY1"/>
                </a:cxn>
                <a:cxn ang="0">
                  <a:pos x="connsiteX2" y="connsiteY2"/>
                </a:cxn>
                <a:cxn ang="0">
                  <a:pos x="connsiteX3" y="connsiteY3"/>
                </a:cxn>
              </a:cxnLst>
              <a:rect l="l" t="t" r="r" b="b"/>
              <a:pathLst>
                <a:path w="9392983" h="1288052">
                  <a:moveTo>
                    <a:pt x="0" y="1288053"/>
                  </a:moveTo>
                  <a:cubicBezTo>
                    <a:pt x="0" y="1288053"/>
                    <a:pt x="1715643" y="252780"/>
                    <a:pt x="2949798" y="396513"/>
                  </a:cubicBezTo>
                  <a:cubicBezTo>
                    <a:pt x="4067270" y="526719"/>
                    <a:pt x="4760119" y="1263002"/>
                    <a:pt x="6044661" y="1031163"/>
                  </a:cubicBezTo>
                  <a:cubicBezTo>
                    <a:pt x="6993446" y="860666"/>
                    <a:pt x="8163973" y="-224327"/>
                    <a:pt x="9392983" y="41802"/>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62" name="任意多边形: 形状 61"/>
            <p:cNvSpPr/>
            <p:nvPr/>
          </p:nvSpPr>
          <p:spPr>
            <a:xfrm>
              <a:off x="1428464" y="3502412"/>
              <a:ext cx="9357169" cy="1225130"/>
            </a:xfrm>
            <a:custGeom>
              <a:avLst/>
              <a:gdLst>
                <a:gd name="connsiteX0" fmla="*/ 0 w 9357169"/>
                <a:gd name="connsiteY0" fmla="*/ 1225131 h 1225130"/>
                <a:gd name="connsiteX1" fmla="*/ 2885218 w 9357169"/>
                <a:gd name="connsiteY1" fmla="*/ 381978 h 1225130"/>
                <a:gd name="connsiteX2" fmla="*/ 6026182 w 9357169"/>
                <a:gd name="connsiteY2" fmla="*/ 1086923 h 1225130"/>
                <a:gd name="connsiteX3" fmla="*/ 9357169 w 9357169"/>
                <a:gd name="connsiteY3" fmla="*/ 39935 h 1225130"/>
              </a:gdLst>
              <a:ahLst/>
              <a:cxnLst>
                <a:cxn ang="0">
                  <a:pos x="connsiteX0" y="connsiteY0"/>
                </a:cxn>
                <a:cxn ang="0">
                  <a:pos x="connsiteX1" y="connsiteY1"/>
                </a:cxn>
                <a:cxn ang="0">
                  <a:pos x="connsiteX2" y="connsiteY2"/>
                </a:cxn>
                <a:cxn ang="0">
                  <a:pos x="connsiteX3" y="connsiteY3"/>
                </a:cxn>
              </a:cxnLst>
              <a:rect l="l" t="t" r="r" b="b"/>
              <a:pathLst>
                <a:path w="9357169" h="1225130">
                  <a:moveTo>
                    <a:pt x="0" y="1225131"/>
                  </a:moveTo>
                  <a:cubicBezTo>
                    <a:pt x="0" y="1225131"/>
                    <a:pt x="1661255" y="223672"/>
                    <a:pt x="2885218" y="381978"/>
                  </a:cubicBezTo>
                  <a:cubicBezTo>
                    <a:pt x="4008596" y="527330"/>
                    <a:pt x="4758214" y="1314190"/>
                    <a:pt x="6026182" y="1086923"/>
                  </a:cubicBezTo>
                  <a:cubicBezTo>
                    <a:pt x="6975158" y="917855"/>
                    <a:pt x="8128254" y="-226098"/>
                    <a:pt x="9357169" y="39935"/>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63" name="任意多边形: 形状 62"/>
            <p:cNvSpPr/>
            <p:nvPr/>
          </p:nvSpPr>
          <p:spPr>
            <a:xfrm>
              <a:off x="1449800" y="3410088"/>
              <a:ext cx="9321545" cy="1180334"/>
            </a:xfrm>
            <a:custGeom>
              <a:avLst/>
              <a:gdLst>
                <a:gd name="connsiteX0" fmla="*/ 0 w 9321545"/>
                <a:gd name="connsiteY0" fmla="*/ 1162484 h 1180334"/>
                <a:gd name="connsiteX1" fmla="*/ 2820734 w 9321545"/>
                <a:gd name="connsiteY1" fmla="*/ 367717 h 1180334"/>
                <a:gd name="connsiteX2" fmla="*/ 6007799 w 9321545"/>
                <a:gd name="connsiteY2" fmla="*/ 1142862 h 1180334"/>
                <a:gd name="connsiteX3" fmla="*/ 9321546 w 9321545"/>
                <a:gd name="connsiteY3" fmla="*/ 38248 h 1180334"/>
              </a:gdLst>
              <a:ahLst/>
              <a:cxnLst>
                <a:cxn ang="0">
                  <a:pos x="connsiteX0" y="connsiteY0"/>
                </a:cxn>
                <a:cxn ang="0">
                  <a:pos x="connsiteX1" y="connsiteY1"/>
                </a:cxn>
                <a:cxn ang="0">
                  <a:pos x="connsiteX2" y="connsiteY2"/>
                </a:cxn>
                <a:cxn ang="0">
                  <a:pos x="connsiteX3" y="connsiteY3"/>
                </a:cxn>
              </a:cxnLst>
              <a:rect l="l" t="t" r="r" b="b"/>
              <a:pathLst>
                <a:path w="9321545" h="1180334">
                  <a:moveTo>
                    <a:pt x="0" y="1162484"/>
                  </a:moveTo>
                  <a:cubicBezTo>
                    <a:pt x="0" y="1162484"/>
                    <a:pt x="1606868" y="195125"/>
                    <a:pt x="2820734" y="367717"/>
                  </a:cubicBezTo>
                  <a:cubicBezTo>
                    <a:pt x="3949922" y="528309"/>
                    <a:pt x="4756309" y="1365747"/>
                    <a:pt x="6007799" y="1142862"/>
                  </a:cubicBezTo>
                  <a:cubicBezTo>
                    <a:pt x="6957060" y="975222"/>
                    <a:pt x="8092536" y="-227785"/>
                    <a:pt x="9321546" y="3824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64" name="任意多边形: 形状 63"/>
            <p:cNvSpPr/>
            <p:nvPr/>
          </p:nvSpPr>
          <p:spPr>
            <a:xfrm>
              <a:off x="1471040" y="3317886"/>
              <a:ext cx="9285732" cy="1233216"/>
            </a:xfrm>
            <a:custGeom>
              <a:avLst/>
              <a:gdLst>
                <a:gd name="connsiteX0" fmla="*/ 0 w 9285732"/>
                <a:gd name="connsiteY0" fmla="*/ 1099808 h 1233216"/>
                <a:gd name="connsiteX1" fmla="*/ 2756249 w 9285732"/>
                <a:gd name="connsiteY1" fmla="*/ 353429 h 1233216"/>
                <a:gd name="connsiteX2" fmla="*/ 5989320 w 9285732"/>
                <a:gd name="connsiteY2" fmla="*/ 1198869 h 1233216"/>
                <a:gd name="connsiteX3" fmla="*/ 9285732 w 9285732"/>
                <a:gd name="connsiteY3" fmla="*/ 36723 h 1233216"/>
              </a:gdLst>
              <a:ahLst/>
              <a:cxnLst>
                <a:cxn ang="0">
                  <a:pos x="connsiteX0" y="connsiteY0"/>
                </a:cxn>
                <a:cxn ang="0">
                  <a:pos x="connsiteX1" y="connsiteY1"/>
                </a:cxn>
                <a:cxn ang="0">
                  <a:pos x="connsiteX2" y="connsiteY2"/>
                </a:cxn>
                <a:cxn ang="0">
                  <a:pos x="connsiteX3" y="connsiteY3"/>
                </a:cxn>
              </a:cxnLst>
              <a:rect l="l" t="t" r="r" b="b"/>
              <a:pathLst>
                <a:path w="9285732" h="1233216">
                  <a:moveTo>
                    <a:pt x="0" y="1099808"/>
                  </a:moveTo>
                  <a:cubicBezTo>
                    <a:pt x="0" y="1099808"/>
                    <a:pt x="1552575" y="166739"/>
                    <a:pt x="2756249" y="353429"/>
                  </a:cubicBezTo>
                  <a:cubicBezTo>
                    <a:pt x="3891344" y="529547"/>
                    <a:pt x="4754499" y="1417277"/>
                    <a:pt x="5989320" y="1198869"/>
                  </a:cubicBezTo>
                  <a:cubicBezTo>
                    <a:pt x="6938772" y="1032562"/>
                    <a:pt x="8056817" y="-229405"/>
                    <a:pt x="9285732" y="36723"/>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65" name="任意多边形: 形状 64"/>
            <p:cNvSpPr/>
            <p:nvPr/>
          </p:nvSpPr>
          <p:spPr>
            <a:xfrm>
              <a:off x="1492377" y="3225423"/>
              <a:ext cx="9250108" cy="1286593"/>
            </a:xfrm>
            <a:custGeom>
              <a:avLst/>
              <a:gdLst>
                <a:gd name="connsiteX0" fmla="*/ 0 w 9250108"/>
                <a:gd name="connsiteY0" fmla="*/ 1037395 h 1286593"/>
                <a:gd name="connsiteX1" fmla="*/ 2691765 w 9250108"/>
                <a:gd name="connsiteY1" fmla="*/ 339402 h 1286593"/>
                <a:gd name="connsiteX2" fmla="*/ 5970937 w 9250108"/>
                <a:gd name="connsiteY2" fmla="*/ 1255041 h 1286593"/>
                <a:gd name="connsiteX3" fmla="*/ 9250109 w 9250108"/>
                <a:gd name="connsiteY3" fmla="*/ 35269 h 1286593"/>
              </a:gdLst>
              <a:ahLst/>
              <a:cxnLst>
                <a:cxn ang="0">
                  <a:pos x="connsiteX0" y="connsiteY0"/>
                </a:cxn>
                <a:cxn ang="0">
                  <a:pos x="connsiteX1" y="connsiteY1"/>
                </a:cxn>
                <a:cxn ang="0">
                  <a:pos x="connsiteX2" y="connsiteY2"/>
                </a:cxn>
                <a:cxn ang="0">
                  <a:pos x="connsiteX3" y="connsiteY3"/>
                </a:cxn>
              </a:cxnLst>
              <a:rect l="l" t="t" r="r" b="b"/>
              <a:pathLst>
                <a:path w="9250108" h="1286593">
                  <a:moveTo>
                    <a:pt x="0" y="1037395"/>
                  </a:moveTo>
                  <a:cubicBezTo>
                    <a:pt x="0" y="1037395"/>
                    <a:pt x="1498187" y="138901"/>
                    <a:pt x="2691765" y="339402"/>
                  </a:cubicBezTo>
                  <a:cubicBezTo>
                    <a:pt x="3832765" y="531141"/>
                    <a:pt x="4752594" y="1469067"/>
                    <a:pt x="5970937" y="1255041"/>
                  </a:cubicBezTo>
                  <a:cubicBezTo>
                    <a:pt x="6920675" y="1090163"/>
                    <a:pt x="8021098" y="-230764"/>
                    <a:pt x="9250109" y="35269"/>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66" name="任意多边形: 形状 65"/>
            <p:cNvSpPr/>
            <p:nvPr/>
          </p:nvSpPr>
          <p:spPr>
            <a:xfrm>
              <a:off x="1513713" y="3132904"/>
              <a:ext cx="9214485" cy="1340243"/>
            </a:xfrm>
            <a:custGeom>
              <a:avLst/>
              <a:gdLst>
                <a:gd name="connsiteX0" fmla="*/ 0 w 9214485"/>
                <a:gd name="connsiteY0" fmla="*/ 974942 h 1340243"/>
                <a:gd name="connsiteX1" fmla="*/ 2627281 w 9214485"/>
                <a:gd name="connsiteY1" fmla="*/ 325337 h 1340243"/>
                <a:gd name="connsiteX2" fmla="*/ 5952554 w 9214485"/>
                <a:gd name="connsiteY2" fmla="*/ 1311270 h 1340243"/>
                <a:gd name="connsiteX3" fmla="*/ 9214485 w 9214485"/>
                <a:gd name="connsiteY3" fmla="*/ 33967 h 1340243"/>
              </a:gdLst>
              <a:ahLst/>
              <a:cxnLst>
                <a:cxn ang="0">
                  <a:pos x="connsiteX0" y="connsiteY0"/>
                </a:cxn>
                <a:cxn ang="0">
                  <a:pos x="connsiteX1" y="connsiteY1"/>
                </a:cxn>
                <a:cxn ang="0">
                  <a:pos x="connsiteX2" y="connsiteY2"/>
                </a:cxn>
                <a:cxn ang="0">
                  <a:pos x="connsiteX3" y="connsiteY3"/>
                </a:cxn>
              </a:cxnLst>
              <a:rect l="l" t="t" r="r" b="b"/>
              <a:pathLst>
                <a:path w="9214485" h="1340243">
                  <a:moveTo>
                    <a:pt x="0" y="974942"/>
                  </a:moveTo>
                  <a:cubicBezTo>
                    <a:pt x="0" y="974942"/>
                    <a:pt x="1443800" y="111120"/>
                    <a:pt x="2627281" y="325337"/>
                  </a:cubicBezTo>
                  <a:cubicBezTo>
                    <a:pt x="3774186" y="532887"/>
                    <a:pt x="4750785" y="1520725"/>
                    <a:pt x="5952554" y="1311270"/>
                  </a:cubicBezTo>
                  <a:cubicBezTo>
                    <a:pt x="6902482" y="1147821"/>
                    <a:pt x="7985474" y="-232161"/>
                    <a:pt x="9214485" y="33967"/>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67" name="任意多边形: 形状 66"/>
            <p:cNvSpPr/>
            <p:nvPr/>
          </p:nvSpPr>
          <p:spPr>
            <a:xfrm>
              <a:off x="1535048" y="3040331"/>
              <a:ext cx="9178670" cy="1394298"/>
            </a:xfrm>
            <a:custGeom>
              <a:avLst/>
              <a:gdLst>
                <a:gd name="connsiteX0" fmla="*/ 0 w 9178670"/>
                <a:gd name="connsiteY0" fmla="*/ 912638 h 1394298"/>
                <a:gd name="connsiteX1" fmla="*/ 2562797 w 9178670"/>
                <a:gd name="connsiteY1" fmla="*/ 311420 h 1394298"/>
                <a:gd name="connsiteX2" fmla="*/ 5934075 w 9178670"/>
                <a:gd name="connsiteY2" fmla="*/ 1367648 h 1394298"/>
                <a:gd name="connsiteX3" fmla="*/ 9178671 w 9178670"/>
                <a:gd name="connsiteY3" fmla="*/ 32719 h 1394298"/>
              </a:gdLst>
              <a:ahLst/>
              <a:cxnLst>
                <a:cxn ang="0">
                  <a:pos x="connsiteX0" y="connsiteY0"/>
                </a:cxn>
                <a:cxn ang="0">
                  <a:pos x="connsiteX1" y="connsiteY1"/>
                </a:cxn>
                <a:cxn ang="0">
                  <a:pos x="connsiteX2" y="connsiteY2"/>
                </a:cxn>
                <a:cxn ang="0">
                  <a:pos x="connsiteX3" y="connsiteY3"/>
                </a:cxn>
              </a:cxnLst>
              <a:rect l="l" t="t" r="r" b="b"/>
              <a:pathLst>
                <a:path w="9178670" h="1394298">
                  <a:moveTo>
                    <a:pt x="0" y="912638"/>
                  </a:moveTo>
                  <a:cubicBezTo>
                    <a:pt x="0" y="912638"/>
                    <a:pt x="1389412" y="83868"/>
                    <a:pt x="2562797" y="311420"/>
                  </a:cubicBezTo>
                  <a:cubicBezTo>
                    <a:pt x="3715607" y="534972"/>
                    <a:pt x="4748879" y="1572626"/>
                    <a:pt x="5934075" y="1367648"/>
                  </a:cubicBezTo>
                  <a:cubicBezTo>
                    <a:pt x="6884194" y="1205532"/>
                    <a:pt x="7949756" y="-233314"/>
                    <a:pt x="9178671" y="32719"/>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68" name="任意多边形: 形状 67"/>
            <p:cNvSpPr/>
            <p:nvPr/>
          </p:nvSpPr>
          <p:spPr>
            <a:xfrm>
              <a:off x="1556289" y="2947464"/>
              <a:ext cx="9142952" cy="1448684"/>
            </a:xfrm>
            <a:custGeom>
              <a:avLst/>
              <a:gdLst>
                <a:gd name="connsiteX0" fmla="*/ 0 w 9142952"/>
                <a:gd name="connsiteY0" fmla="*/ 850534 h 1448684"/>
                <a:gd name="connsiteX1" fmla="*/ 2498217 w 9142952"/>
                <a:gd name="connsiteY1" fmla="*/ 297703 h 1448684"/>
                <a:gd name="connsiteX2" fmla="*/ 5915597 w 9142952"/>
                <a:gd name="connsiteY2" fmla="*/ 1424130 h 1448684"/>
                <a:gd name="connsiteX3" fmla="*/ 9142953 w 9142952"/>
                <a:gd name="connsiteY3" fmla="*/ 31575 h 1448684"/>
              </a:gdLst>
              <a:ahLst/>
              <a:cxnLst>
                <a:cxn ang="0">
                  <a:pos x="connsiteX0" y="connsiteY0"/>
                </a:cxn>
                <a:cxn ang="0">
                  <a:pos x="connsiteX1" y="connsiteY1"/>
                </a:cxn>
                <a:cxn ang="0">
                  <a:pos x="connsiteX2" y="connsiteY2"/>
                </a:cxn>
                <a:cxn ang="0">
                  <a:pos x="connsiteX3" y="connsiteY3"/>
                </a:cxn>
              </a:cxnLst>
              <a:rect l="l" t="t" r="r" b="b"/>
              <a:pathLst>
                <a:path w="9142952" h="1448684">
                  <a:moveTo>
                    <a:pt x="0" y="850534"/>
                  </a:moveTo>
                  <a:cubicBezTo>
                    <a:pt x="0" y="850534"/>
                    <a:pt x="1334929" y="56911"/>
                    <a:pt x="2498217" y="297703"/>
                  </a:cubicBezTo>
                  <a:cubicBezTo>
                    <a:pt x="3656838" y="537448"/>
                    <a:pt x="4746975" y="1624726"/>
                    <a:pt x="5915597" y="1424130"/>
                  </a:cubicBezTo>
                  <a:cubicBezTo>
                    <a:pt x="6866001" y="1263443"/>
                    <a:pt x="7913942" y="-234458"/>
                    <a:pt x="9142953" y="31575"/>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69" name="任意多边形: 形状 68"/>
            <p:cNvSpPr/>
            <p:nvPr/>
          </p:nvSpPr>
          <p:spPr>
            <a:xfrm>
              <a:off x="1577625" y="2854784"/>
              <a:ext cx="9107329" cy="1503233"/>
            </a:xfrm>
            <a:custGeom>
              <a:avLst/>
              <a:gdLst>
                <a:gd name="connsiteX0" fmla="*/ 0 w 9107329"/>
                <a:gd name="connsiteY0" fmla="*/ 788337 h 1503233"/>
                <a:gd name="connsiteX1" fmla="*/ 2433733 w 9107329"/>
                <a:gd name="connsiteY1" fmla="*/ 283893 h 1503233"/>
                <a:gd name="connsiteX2" fmla="*/ 5897214 w 9107329"/>
                <a:gd name="connsiteY2" fmla="*/ 1480614 h 1503233"/>
                <a:gd name="connsiteX3" fmla="*/ 9107329 w 9107329"/>
                <a:gd name="connsiteY3" fmla="*/ 30528 h 1503233"/>
              </a:gdLst>
              <a:ahLst/>
              <a:cxnLst>
                <a:cxn ang="0">
                  <a:pos x="connsiteX0" y="connsiteY0"/>
                </a:cxn>
                <a:cxn ang="0">
                  <a:pos x="connsiteX1" y="connsiteY1"/>
                </a:cxn>
                <a:cxn ang="0">
                  <a:pos x="connsiteX2" y="connsiteY2"/>
                </a:cxn>
                <a:cxn ang="0">
                  <a:pos x="connsiteX3" y="connsiteY3"/>
                </a:cxn>
              </a:cxnLst>
              <a:rect l="l" t="t" r="r" b="b"/>
              <a:pathLst>
                <a:path w="9107329" h="1503233">
                  <a:moveTo>
                    <a:pt x="0" y="788337"/>
                  </a:moveTo>
                  <a:cubicBezTo>
                    <a:pt x="0" y="788337"/>
                    <a:pt x="1280541" y="30147"/>
                    <a:pt x="2433733" y="283893"/>
                  </a:cubicBezTo>
                  <a:cubicBezTo>
                    <a:pt x="3598164" y="540116"/>
                    <a:pt x="4745069" y="1676734"/>
                    <a:pt x="5897214" y="1480614"/>
                  </a:cubicBezTo>
                  <a:cubicBezTo>
                    <a:pt x="6847808" y="1321356"/>
                    <a:pt x="7878318" y="-235600"/>
                    <a:pt x="9107329" y="3052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70" name="任意多边形: 形状 69"/>
            <p:cNvSpPr/>
            <p:nvPr/>
          </p:nvSpPr>
          <p:spPr>
            <a:xfrm>
              <a:off x="1598961" y="2761788"/>
              <a:ext cx="9071610" cy="1558068"/>
            </a:xfrm>
            <a:custGeom>
              <a:avLst/>
              <a:gdLst>
                <a:gd name="connsiteX0" fmla="*/ 0 w 9071610"/>
                <a:gd name="connsiteY0" fmla="*/ 726362 h 1558068"/>
                <a:gd name="connsiteX1" fmla="*/ 2369248 w 9071610"/>
                <a:gd name="connsiteY1" fmla="*/ 270210 h 1558068"/>
                <a:gd name="connsiteX2" fmla="*/ 5878830 w 9071610"/>
                <a:gd name="connsiteY2" fmla="*/ 1537225 h 1558068"/>
                <a:gd name="connsiteX3" fmla="*/ 9071610 w 9071610"/>
                <a:gd name="connsiteY3" fmla="*/ 29513 h 1558068"/>
              </a:gdLst>
              <a:ahLst/>
              <a:cxnLst>
                <a:cxn ang="0">
                  <a:pos x="connsiteX0" y="connsiteY0"/>
                </a:cxn>
                <a:cxn ang="0">
                  <a:pos x="connsiteX1" y="connsiteY1"/>
                </a:cxn>
                <a:cxn ang="0">
                  <a:pos x="connsiteX2" y="connsiteY2"/>
                </a:cxn>
                <a:cxn ang="0">
                  <a:pos x="connsiteX3" y="connsiteY3"/>
                </a:cxn>
              </a:cxnLst>
              <a:rect l="l" t="t" r="r" b="b"/>
              <a:pathLst>
                <a:path w="9071610" h="1558068">
                  <a:moveTo>
                    <a:pt x="0" y="726362"/>
                  </a:moveTo>
                  <a:cubicBezTo>
                    <a:pt x="0" y="726362"/>
                    <a:pt x="1225963" y="3700"/>
                    <a:pt x="2369248" y="270210"/>
                  </a:cubicBezTo>
                  <a:cubicBezTo>
                    <a:pt x="3539490" y="543006"/>
                    <a:pt x="4743260" y="1728868"/>
                    <a:pt x="5878830" y="1537225"/>
                  </a:cubicBezTo>
                  <a:cubicBezTo>
                    <a:pt x="6829711" y="1379301"/>
                    <a:pt x="7842695" y="-236520"/>
                    <a:pt x="9071610" y="29513"/>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71" name="任意多边形: 形状 70"/>
            <p:cNvSpPr/>
            <p:nvPr/>
          </p:nvSpPr>
          <p:spPr>
            <a:xfrm>
              <a:off x="1620202" y="2668806"/>
              <a:ext cx="9035891" cy="1613130"/>
            </a:xfrm>
            <a:custGeom>
              <a:avLst/>
              <a:gdLst>
                <a:gd name="connsiteX0" fmla="*/ 0 w 9035891"/>
                <a:gd name="connsiteY0" fmla="*/ 664467 h 1613130"/>
                <a:gd name="connsiteX1" fmla="*/ 2304764 w 9035891"/>
                <a:gd name="connsiteY1" fmla="*/ 256702 h 1613130"/>
                <a:gd name="connsiteX2" fmla="*/ 5860352 w 9035891"/>
                <a:gd name="connsiteY2" fmla="*/ 1593917 h 1613130"/>
                <a:gd name="connsiteX3" fmla="*/ 9035891 w 9035891"/>
                <a:gd name="connsiteY3" fmla="*/ 28578 h 1613130"/>
              </a:gdLst>
              <a:ahLst/>
              <a:cxnLst>
                <a:cxn ang="0">
                  <a:pos x="connsiteX0" y="connsiteY0"/>
                </a:cxn>
                <a:cxn ang="0">
                  <a:pos x="connsiteX1" y="connsiteY1"/>
                </a:cxn>
                <a:cxn ang="0">
                  <a:pos x="connsiteX2" y="connsiteY2"/>
                </a:cxn>
                <a:cxn ang="0">
                  <a:pos x="connsiteX3" y="connsiteY3"/>
                </a:cxn>
              </a:cxnLst>
              <a:rect l="l" t="t" r="r" b="b"/>
              <a:pathLst>
                <a:path w="9035891" h="1613130">
                  <a:moveTo>
                    <a:pt x="0" y="664467"/>
                  </a:moveTo>
                  <a:cubicBezTo>
                    <a:pt x="0" y="664467"/>
                    <a:pt x="1171480" y="-22381"/>
                    <a:pt x="2304764" y="256702"/>
                  </a:cubicBezTo>
                  <a:cubicBezTo>
                    <a:pt x="3480721" y="546262"/>
                    <a:pt x="4741355" y="1781083"/>
                    <a:pt x="5860352" y="1593917"/>
                  </a:cubicBezTo>
                  <a:cubicBezTo>
                    <a:pt x="6811423" y="1437421"/>
                    <a:pt x="7806880" y="-237455"/>
                    <a:pt x="9035891" y="2857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72" name="任意多边形: 形状 71"/>
            <p:cNvSpPr/>
            <p:nvPr/>
          </p:nvSpPr>
          <p:spPr>
            <a:xfrm>
              <a:off x="1641538" y="2575939"/>
              <a:ext cx="9000172" cy="1668302"/>
            </a:xfrm>
            <a:custGeom>
              <a:avLst/>
              <a:gdLst>
                <a:gd name="connsiteX0" fmla="*/ 0 w 9000172"/>
                <a:gd name="connsiteY0" fmla="*/ 602458 h 1668302"/>
                <a:gd name="connsiteX1" fmla="*/ 2240280 w 9000172"/>
                <a:gd name="connsiteY1" fmla="*/ 243080 h 1668302"/>
                <a:gd name="connsiteX2" fmla="*/ 5841968 w 9000172"/>
                <a:gd name="connsiteY2" fmla="*/ 1650589 h 1668302"/>
                <a:gd name="connsiteX3" fmla="*/ 9000172 w 9000172"/>
                <a:gd name="connsiteY3" fmla="*/ 27719 h 1668302"/>
              </a:gdLst>
              <a:ahLst/>
              <a:cxnLst>
                <a:cxn ang="0">
                  <a:pos x="connsiteX0" y="connsiteY0"/>
                </a:cxn>
                <a:cxn ang="0">
                  <a:pos x="connsiteX1" y="connsiteY1"/>
                </a:cxn>
                <a:cxn ang="0">
                  <a:pos x="connsiteX2" y="connsiteY2"/>
                </a:cxn>
                <a:cxn ang="0">
                  <a:pos x="connsiteX3" y="connsiteY3"/>
                </a:cxn>
              </a:cxnLst>
              <a:rect l="l" t="t" r="r" b="b"/>
              <a:pathLst>
                <a:path w="9000172" h="1668302">
                  <a:moveTo>
                    <a:pt x="0" y="602458"/>
                  </a:moveTo>
                  <a:cubicBezTo>
                    <a:pt x="0" y="602458"/>
                    <a:pt x="1116902" y="-48385"/>
                    <a:pt x="2240280" y="243080"/>
                  </a:cubicBezTo>
                  <a:cubicBezTo>
                    <a:pt x="3421952" y="549689"/>
                    <a:pt x="4739545" y="1833279"/>
                    <a:pt x="5841968" y="1650589"/>
                  </a:cubicBezTo>
                  <a:cubicBezTo>
                    <a:pt x="6793325" y="1495522"/>
                    <a:pt x="7771257" y="-238409"/>
                    <a:pt x="9000172" y="27719"/>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73" name="任意多边形: 形状 72"/>
            <p:cNvSpPr/>
            <p:nvPr/>
          </p:nvSpPr>
          <p:spPr>
            <a:xfrm>
              <a:off x="1662874" y="2482864"/>
              <a:ext cx="8964548" cy="1723703"/>
            </a:xfrm>
            <a:custGeom>
              <a:avLst/>
              <a:gdLst>
                <a:gd name="connsiteX0" fmla="*/ 0 w 8964548"/>
                <a:gd name="connsiteY0" fmla="*/ 540561 h 1723703"/>
                <a:gd name="connsiteX1" fmla="*/ 2175796 w 8964548"/>
                <a:gd name="connsiteY1" fmla="*/ 229570 h 1723703"/>
                <a:gd name="connsiteX2" fmla="*/ 5823585 w 8964548"/>
                <a:gd name="connsiteY2" fmla="*/ 1707373 h 1723703"/>
                <a:gd name="connsiteX3" fmla="*/ 8964549 w 8964548"/>
                <a:gd name="connsiteY3" fmla="*/ 26878 h 1723703"/>
              </a:gdLst>
              <a:ahLst/>
              <a:cxnLst>
                <a:cxn ang="0">
                  <a:pos x="connsiteX0" y="connsiteY0"/>
                </a:cxn>
                <a:cxn ang="0">
                  <a:pos x="connsiteX1" y="connsiteY1"/>
                </a:cxn>
                <a:cxn ang="0">
                  <a:pos x="connsiteX2" y="connsiteY2"/>
                </a:cxn>
                <a:cxn ang="0">
                  <a:pos x="connsiteX3" y="connsiteY3"/>
                </a:cxn>
              </a:cxnLst>
              <a:rect l="l" t="t" r="r" b="b"/>
              <a:pathLst>
                <a:path w="8964548" h="1723703">
                  <a:moveTo>
                    <a:pt x="0" y="540561"/>
                  </a:moveTo>
                  <a:cubicBezTo>
                    <a:pt x="0" y="540561"/>
                    <a:pt x="1062228" y="-74087"/>
                    <a:pt x="2175796" y="229570"/>
                  </a:cubicBezTo>
                  <a:cubicBezTo>
                    <a:pt x="3363087" y="553420"/>
                    <a:pt x="4737735" y="1885586"/>
                    <a:pt x="5823585" y="1707373"/>
                  </a:cubicBezTo>
                  <a:cubicBezTo>
                    <a:pt x="6775133" y="1553640"/>
                    <a:pt x="7735539" y="-239156"/>
                    <a:pt x="8964549" y="2687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74" name="任意多边形: 形状 73"/>
            <p:cNvSpPr/>
            <p:nvPr/>
          </p:nvSpPr>
          <p:spPr>
            <a:xfrm>
              <a:off x="1684115" y="2389726"/>
              <a:ext cx="8928829" cy="1779288"/>
            </a:xfrm>
            <a:custGeom>
              <a:avLst/>
              <a:gdLst>
                <a:gd name="connsiteX0" fmla="*/ 0 w 8928829"/>
                <a:gd name="connsiteY0" fmla="*/ 478823 h 1779288"/>
                <a:gd name="connsiteX1" fmla="*/ 2111216 w 8928829"/>
                <a:gd name="connsiteY1" fmla="*/ 216218 h 1779288"/>
                <a:gd name="connsiteX2" fmla="*/ 5805012 w 8928829"/>
                <a:gd name="connsiteY2" fmla="*/ 1764221 h 1779288"/>
                <a:gd name="connsiteX3" fmla="*/ 8928830 w 8928829"/>
                <a:gd name="connsiteY3" fmla="*/ 26099 h 1779288"/>
              </a:gdLst>
              <a:ahLst/>
              <a:cxnLst>
                <a:cxn ang="0">
                  <a:pos x="connsiteX0" y="connsiteY0"/>
                </a:cxn>
                <a:cxn ang="0">
                  <a:pos x="connsiteX1" y="connsiteY1"/>
                </a:cxn>
                <a:cxn ang="0">
                  <a:pos x="connsiteX2" y="connsiteY2"/>
                </a:cxn>
                <a:cxn ang="0">
                  <a:pos x="connsiteX3" y="connsiteY3"/>
                </a:cxn>
              </a:cxnLst>
              <a:rect l="l" t="t" r="r" b="b"/>
              <a:pathLst>
                <a:path w="8928829" h="1779288">
                  <a:moveTo>
                    <a:pt x="0" y="478823"/>
                  </a:moveTo>
                  <a:cubicBezTo>
                    <a:pt x="0" y="478823"/>
                    <a:pt x="1007459" y="-99535"/>
                    <a:pt x="2111216" y="216218"/>
                  </a:cubicBezTo>
                  <a:cubicBezTo>
                    <a:pt x="3304032" y="557404"/>
                    <a:pt x="4735735" y="1938053"/>
                    <a:pt x="5805012" y="1764221"/>
                  </a:cubicBezTo>
                  <a:cubicBezTo>
                    <a:pt x="6756940" y="1611917"/>
                    <a:pt x="7699820" y="-239934"/>
                    <a:pt x="8928830" y="26099"/>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75" name="任意多边形: 形状 74"/>
            <p:cNvSpPr/>
            <p:nvPr/>
          </p:nvSpPr>
          <p:spPr>
            <a:xfrm>
              <a:off x="1705451" y="2296638"/>
              <a:ext cx="8893016" cy="1834890"/>
            </a:xfrm>
            <a:custGeom>
              <a:avLst/>
              <a:gdLst>
                <a:gd name="connsiteX0" fmla="*/ 0 w 8893016"/>
                <a:gd name="connsiteY0" fmla="*/ 416939 h 1834890"/>
                <a:gd name="connsiteX1" fmla="*/ 2046732 w 8893016"/>
                <a:gd name="connsiteY1" fmla="*/ 202722 h 1834890"/>
                <a:gd name="connsiteX2" fmla="*/ 5786628 w 8893016"/>
                <a:gd name="connsiteY2" fmla="*/ 1821019 h 1834890"/>
                <a:gd name="connsiteX3" fmla="*/ 8893016 w 8893016"/>
                <a:gd name="connsiteY3" fmla="*/ 25366 h 1834890"/>
              </a:gdLst>
              <a:ahLst/>
              <a:cxnLst>
                <a:cxn ang="0">
                  <a:pos x="connsiteX0" y="connsiteY0"/>
                </a:cxn>
                <a:cxn ang="0">
                  <a:pos x="connsiteX1" y="connsiteY1"/>
                </a:cxn>
                <a:cxn ang="0">
                  <a:pos x="connsiteX2" y="connsiteY2"/>
                </a:cxn>
                <a:cxn ang="0">
                  <a:pos x="connsiteX3" y="connsiteY3"/>
                </a:cxn>
              </a:cxnLst>
              <a:rect l="l" t="t" r="r" b="b"/>
              <a:pathLst>
                <a:path w="8893016" h="1834890">
                  <a:moveTo>
                    <a:pt x="0" y="416939"/>
                  </a:moveTo>
                  <a:cubicBezTo>
                    <a:pt x="0" y="416939"/>
                    <a:pt x="952691" y="-124938"/>
                    <a:pt x="2046732" y="202722"/>
                  </a:cubicBezTo>
                  <a:cubicBezTo>
                    <a:pt x="3244977" y="561528"/>
                    <a:pt x="4733925" y="1990279"/>
                    <a:pt x="5786628" y="1821019"/>
                  </a:cubicBezTo>
                  <a:cubicBezTo>
                    <a:pt x="6738652" y="1670143"/>
                    <a:pt x="7664101" y="-240667"/>
                    <a:pt x="8893016" y="25366"/>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76" name="任意多边形: 形状 75"/>
            <p:cNvSpPr/>
            <p:nvPr/>
          </p:nvSpPr>
          <p:spPr>
            <a:xfrm>
              <a:off x="1726787" y="2203415"/>
              <a:ext cx="8857392" cy="1890742"/>
            </a:xfrm>
            <a:custGeom>
              <a:avLst/>
              <a:gdLst>
                <a:gd name="connsiteX0" fmla="*/ 0 w 8857392"/>
                <a:gd name="connsiteY0" fmla="*/ 355286 h 1890742"/>
                <a:gd name="connsiteX1" fmla="*/ 1982248 w 8857392"/>
                <a:gd name="connsiteY1" fmla="*/ 189455 h 1890742"/>
                <a:gd name="connsiteX2" fmla="*/ 5768245 w 8857392"/>
                <a:gd name="connsiteY2" fmla="*/ 1877952 h 1890742"/>
                <a:gd name="connsiteX3" fmla="*/ 8857393 w 8857392"/>
                <a:gd name="connsiteY3" fmla="*/ 24673 h 1890742"/>
              </a:gdLst>
              <a:ahLst/>
              <a:cxnLst>
                <a:cxn ang="0">
                  <a:pos x="connsiteX0" y="connsiteY0"/>
                </a:cxn>
                <a:cxn ang="0">
                  <a:pos x="connsiteX1" y="connsiteY1"/>
                </a:cxn>
                <a:cxn ang="0">
                  <a:pos x="connsiteX2" y="connsiteY2"/>
                </a:cxn>
                <a:cxn ang="0">
                  <a:pos x="connsiteX3" y="connsiteY3"/>
                </a:cxn>
              </a:cxnLst>
              <a:rect l="l" t="t" r="r" b="b"/>
              <a:pathLst>
                <a:path w="8857392" h="1890742">
                  <a:moveTo>
                    <a:pt x="0" y="355286"/>
                  </a:moveTo>
                  <a:cubicBezTo>
                    <a:pt x="0" y="355286"/>
                    <a:pt x="897827" y="-149920"/>
                    <a:pt x="1982248" y="189455"/>
                  </a:cubicBezTo>
                  <a:cubicBezTo>
                    <a:pt x="3185922" y="566074"/>
                    <a:pt x="4732020" y="2042830"/>
                    <a:pt x="5768245" y="1877952"/>
                  </a:cubicBezTo>
                  <a:cubicBezTo>
                    <a:pt x="6720459" y="1728410"/>
                    <a:pt x="7628382" y="-241360"/>
                    <a:pt x="8857393" y="24673"/>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77" name="任意多边形: 形状 76"/>
            <p:cNvSpPr/>
            <p:nvPr/>
          </p:nvSpPr>
          <p:spPr>
            <a:xfrm>
              <a:off x="1748123" y="2110330"/>
              <a:ext cx="8821578" cy="1946617"/>
            </a:xfrm>
            <a:custGeom>
              <a:avLst/>
              <a:gdLst>
                <a:gd name="connsiteX0" fmla="*/ 0 w 8821578"/>
                <a:gd name="connsiteY0" fmla="*/ 293494 h 1946617"/>
                <a:gd name="connsiteX1" fmla="*/ 1917764 w 8821578"/>
                <a:gd name="connsiteY1" fmla="*/ 176051 h 1946617"/>
                <a:gd name="connsiteX2" fmla="*/ 5749766 w 8821578"/>
                <a:gd name="connsiteY2" fmla="*/ 1934842 h 1946617"/>
                <a:gd name="connsiteX3" fmla="*/ 8821579 w 8821578"/>
                <a:gd name="connsiteY3" fmla="*/ 24032 h 1946617"/>
              </a:gdLst>
              <a:ahLst/>
              <a:cxnLst>
                <a:cxn ang="0">
                  <a:pos x="connsiteX0" y="connsiteY0"/>
                </a:cxn>
                <a:cxn ang="0">
                  <a:pos x="connsiteX1" y="connsiteY1"/>
                </a:cxn>
                <a:cxn ang="0">
                  <a:pos x="connsiteX2" y="connsiteY2"/>
                </a:cxn>
                <a:cxn ang="0">
                  <a:pos x="connsiteX3" y="connsiteY3"/>
                </a:cxn>
              </a:cxnLst>
              <a:rect l="l" t="t" r="r" b="b"/>
              <a:pathLst>
                <a:path w="8821578" h="1946617">
                  <a:moveTo>
                    <a:pt x="0" y="293494"/>
                  </a:moveTo>
                  <a:cubicBezTo>
                    <a:pt x="0" y="293494"/>
                    <a:pt x="842867" y="-174850"/>
                    <a:pt x="1917764" y="176051"/>
                  </a:cubicBezTo>
                  <a:cubicBezTo>
                    <a:pt x="3126677" y="570767"/>
                    <a:pt x="4730211" y="2095243"/>
                    <a:pt x="5749766" y="1934842"/>
                  </a:cubicBezTo>
                  <a:cubicBezTo>
                    <a:pt x="6702266" y="1786728"/>
                    <a:pt x="7592663" y="-242097"/>
                    <a:pt x="8821579" y="24032"/>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78" name="任意多边形: 形状 77"/>
            <p:cNvSpPr/>
            <p:nvPr/>
          </p:nvSpPr>
          <p:spPr>
            <a:xfrm>
              <a:off x="1769363" y="2016957"/>
              <a:ext cx="8785955" cy="2002662"/>
            </a:xfrm>
            <a:custGeom>
              <a:avLst/>
              <a:gdLst>
                <a:gd name="connsiteX0" fmla="*/ 0 w 8785955"/>
                <a:gd name="connsiteY0" fmla="*/ 231895 h 2002662"/>
                <a:gd name="connsiteX1" fmla="*/ 1853279 w 8785955"/>
                <a:gd name="connsiteY1" fmla="*/ 162744 h 2002662"/>
                <a:gd name="connsiteX2" fmla="*/ 5731383 w 8785955"/>
                <a:gd name="connsiteY2" fmla="*/ 1991829 h 2002662"/>
                <a:gd name="connsiteX3" fmla="*/ 8785955 w 8785955"/>
                <a:gd name="connsiteY3" fmla="*/ 23393 h 2002662"/>
              </a:gdLst>
              <a:ahLst/>
              <a:cxnLst>
                <a:cxn ang="0">
                  <a:pos x="connsiteX0" y="connsiteY0"/>
                </a:cxn>
                <a:cxn ang="0">
                  <a:pos x="connsiteX1" y="connsiteY1"/>
                </a:cxn>
                <a:cxn ang="0">
                  <a:pos x="connsiteX2" y="connsiteY2"/>
                </a:cxn>
                <a:cxn ang="0">
                  <a:pos x="connsiteX3" y="connsiteY3"/>
                </a:cxn>
              </a:cxnLst>
              <a:rect l="l" t="t" r="r" b="b"/>
              <a:pathLst>
                <a:path w="8785955" h="2002662">
                  <a:moveTo>
                    <a:pt x="0" y="231895"/>
                  </a:moveTo>
                  <a:cubicBezTo>
                    <a:pt x="0" y="231895"/>
                    <a:pt x="787908" y="-199492"/>
                    <a:pt x="1853279" y="162744"/>
                  </a:cubicBezTo>
                  <a:cubicBezTo>
                    <a:pt x="3067431" y="575652"/>
                    <a:pt x="4728305" y="2147754"/>
                    <a:pt x="5731383" y="1991829"/>
                  </a:cubicBezTo>
                  <a:cubicBezTo>
                    <a:pt x="6684074" y="1845144"/>
                    <a:pt x="7557040" y="-242640"/>
                    <a:pt x="8785955" y="23393"/>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79" name="任意多边形: 形状 78"/>
            <p:cNvSpPr/>
            <p:nvPr/>
          </p:nvSpPr>
          <p:spPr>
            <a:xfrm>
              <a:off x="1790700" y="1912397"/>
              <a:ext cx="8750236" cy="2070069"/>
            </a:xfrm>
            <a:custGeom>
              <a:avLst/>
              <a:gdLst>
                <a:gd name="connsiteX0" fmla="*/ 0 w 8750236"/>
                <a:gd name="connsiteY0" fmla="*/ 181578 h 2070069"/>
                <a:gd name="connsiteX1" fmla="*/ 1788700 w 8750236"/>
                <a:gd name="connsiteY1" fmla="*/ 160814 h 2070069"/>
                <a:gd name="connsiteX2" fmla="*/ 5712905 w 8750236"/>
                <a:gd name="connsiteY2" fmla="*/ 2060099 h 2070069"/>
                <a:gd name="connsiteX3" fmla="*/ 8750236 w 8750236"/>
                <a:gd name="connsiteY3" fmla="*/ 34131 h 2070069"/>
              </a:gdLst>
              <a:ahLst/>
              <a:cxnLst>
                <a:cxn ang="0">
                  <a:pos x="connsiteX0" y="connsiteY0"/>
                </a:cxn>
                <a:cxn ang="0">
                  <a:pos x="connsiteX1" y="connsiteY1"/>
                </a:cxn>
                <a:cxn ang="0">
                  <a:pos x="connsiteX2" y="connsiteY2"/>
                </a:cxn>
                <a:cxn ang="0">
                  <a:pos x="connsiteX3" y="connsiteY3"/>
                </a:cxn>
              </a:cxnLst>
              <a:rect l="l" t="t" r="r" b="b"/>
              <a:pathLst>
                <a:path w="8750236" h="2070069">
                  <a:moveTo>
                    <a:pt x="0" y="181578"/>
                  </a:moveTo>
                  <a:cubicBezTo>
                    <a:pt x="0" y="181578"/>
                    <a:pt x="732758" y="-212757"/>
                    <a:pt x="1788700" y="160814"/>
                  </a:cubicBezTo>
                  <a:cubicBezTo>
                    <a:pt x="3007900" y="592106"/>
                    <a:pt x="4726401" y="2211642"/>
                    <a:pt x="5712905" y="2060099"/>
                  </a:cubicBezTo>
                  <a:cubicBezTo>
                    <a:pt x="6665881" y="1914843"/>
                    <a:pt x="7521226" y="-231997"/>
                    <a:pt x="8750236" y="34131"/>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80" name="任意多边形: 形状 79"/>
            <p:cNvSpPr/>
            <p:nvPr/>
          </p:nvSpPr>
          <p:spPr>
            <a:xfrm>
              <a:off x="1812036" y="1788977"/>
              <a:ext cx="8714517" cy="2156395"/>
            </a:xfrm>
            <a:custGeom>
              <a:avLst/>
              <a:gdLst>
                <a:gd name="connsiteX0" fmla="*/ 0 w 8714517"/>
                <a:gd name="connsiteY0" fmla="*/ 150026 h 2156395"/>
                <a:gd name="connsiteX1" fmla="*/ 1724215 w 8714517"/>
                <a:gd name="connsiteY1" fmla="*/ 177649 h 2156395"/>
                <a:gd name="connsiteX2" fmla="*/ 5694522 w 8714517"/>
                <a:gd name="connsiteY2" fmla="*/ 2147229 h 2156395"/>
                <a:gd name="connsiteX3" fmla="*/ 8714518 w 8714517"/>
                <a:gd name="connsiteY3" fmla="*/ 63635 h 2156395"/>
              </a:gdLst>
              <a:ahLst/>
              <a:cxnLst>
                <a:cxn ang="0">
                  <a:pos x="connsiteX0" y="connsiteY0"/>
                </a:cxn>
                <a:cxn ang="0">
                  <a:pos x="connsiteX1" y="connsiteY1"/>
                </a:cxn>
                <a:cxn ang="0">
                  <a:pos x="connsiteX2" y="connsiteY2"/>
                </a:cxn>
                <a:cxn ang="0">
                  <a:pos x="connsiteX3" y="connsiteY3"/>
                </a:cxn>
              </a:cxnLst>
              <a:rect l="l" t="t" r="r" b="b"/>
              <a:pathLst>
                <a:path w="8714517" h="2156395">
                  <a:moveTo>
                    <a:pt x="0" y="150026"/>
                  </a:moveTo>
                  <a:cubicBezTo>
                    <a:pt x="0" y="150026"/>
                    <a:pt x="676942" y="-205256"/>
                    <a:pt x="1724215" y="177649"/>
                  </a:cubicBezTo>
                  <a:cubicBezTo>
                    <a:pt x="2947607" y="629705"/>
                    <a:pt x="4724495" y="2294295"/>
                    <a:pt x="5694522" y="2147229"/>
                  </a:cubicBezTo>
                  <a:cubicBezTo>
                    <a:pt x="6647688" y="2003306"/>
                    <a:pt x="7485507" y="-202399"/>
                    <a:pt x="8714518" y="63635"/>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81" name="任意多边形: 形状 80"/>
            <p:cNvSpPr/>
            <p:nvPr/>
          </p:nvSpPr>
          <p:spPr>
            <a:xfrm>
              <a:off x="1833276" y="1662116"/>
              <a:ext cx="8678894" cy="2246283"/>
            </a:xfrm>
            <a:custGeom>
              <a:avLst/>
              <a:gdLst>
                <a:gd name="connsiteX0" fmla="*/ 0 w 8678894"/>
                <a:gd name="connsiteY0" fmla="*/ 122011 h 2246283"/>
                <a:gd name="connsiteX1" fmla="*/ 1659731 w 8678894"/>
                <a:gd name="connsiteY1" fmla="*/ 198021 h 2246283"/>
                <a:gd name="connsiteX2" fmla="*/ 5676138 w 8678894"/>
                <a:gd name="connsiteY2" fmla="*/ 2237895 h 2246283"/>
                <a:gd name="connsiteX3" fmla="*/ 8678894 w 8678894"/>
                <a:gd name="connsiteY3" fmla="*/ 96675 h 2246283"/>
              </a:gdLst>
              <a:ahLst/>
              <a:cxnLst>
                <a:cxn ang="0">
                  <a:pos x="connsiteX0" y="connsiteY0"/>
                </a:cxn>
                <a:cxn ang="0">
                  <a:pos x="connsiteX1" y="connsiteY1"/>
                </a:cxn>
                <a:cxn ang="0">
                  <a:pos x="connsiteX2" y="connsiteY2"/>
                </a:cxn>
                <a:cxn ang="0">
                  <a:pos x="connsiteX3" y="connsiteY3"/>
                </a:cxn>
              </a:cxnLst>
              <a:rect l="l" t="t" r="r" b="b"/>
              <a:pathLst>
                <a:path w="8678894" h="2246283">
                  <a:moveTo>
                    <a:pt x="0" y="122011"/>
                  </a:moveTo>
                  <a:cubicBezTo>
                    <a:pt x="0" y="122011"/>
                    <a:pt x="622268" y="-197743"/>
                    <a:pt x="1659731" y="198021"/>
                  </a:cubicBezTo>
                  <a:cubicBezTo>
                    <a:pt x="2888742" y="666746"/>
                    <a:pt x="4722686" y="2380389"/>
                    <a:pt x="5676138" y="2237895"/>
                  </a:cubicBezTo>
                  <a:cubicBezTo>
                    <a:pt x="6629495" y="2095401"/>
                    <a:pt x="7449884" y="-169359"/>
                    <a:pt x="8678894" y="96675"/>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gr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nvSpPr>
        <p:spPr>
          <a:xfrm>
            <a:off x="9410" y="-1718"/>
            <a:ext cx="12217288" cy="995306"/>
          </a:xfrm>
          <a:prstGeom prst="rect">
            <a:avLst/>
          </a:prstGeom>
          <a:gradFill flip="none" rotWithShape="1">
            <a:gsLst>
              <a:gs pos="79000">
                <a:srgbClr val="692266">
                  <a:alpha val="80000"/>
                </a:srgbClr>
              </a:gs>
              <a:gs pos="46000">
                <a:srgbClr val="580C6E">
                  <a:alpha val="80000"/>
                </a:srgbClr>
              </a:gs>
              <a:gs pos="0">
                <a:srgbClr val="580C6E">
                  <a:lumMod val="100000"/>
                  <a:alpha val="80000"/>
                </a:srgbClr>
              </a:gs>
              <a:gs pos="100000">
                <a:srgbClr val="AC2761">
                  <a:alpha val="80000"/>
                </a:srgb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84" name="矩形: 圆角 83"/>
          <p:cNvSpPr/>
          <p:nvPr/>
        </p:nvSpPr>
        <p:spPr>
          <a:xfrm>
            <a:off x="8310237" y="303059"/>
            <a:ext cx="1619140" cy="400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5" name="图形 84" descr="铅笔"/>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67251" y="348131"/>
            <a:ext cx="307332" cy="307332"/>
          </a:xfrm>
          <a:prstGeom prst="rect">
            <a:avLst/>
          </a:prstGeom>
        </p:spPr>
      </p:pic>
      <p:sp>
        <p:nvSpPr>
          <p:cNvPr id="90" name="文本框 89"/>
          <p:cNvSpPr txBox="1"/>
          <p:nvPr/>
        </p:nvSpPr>
        <p:spPr>
          <a:xfrm>
            <a:off x="3223506" y="303059"/>
            <a:ext cx="1407518" cy="400110"/>
          </a:xfrm>
          <a:prstGeom prst="rect">
            <a:avLst/>
          </a:prstGeom>
          <a:noFill/>
        </p:spPr>
        <p:txBody>
          <a:bodyPr wrap="square" rtlCol="0">
            <a:spAutoFit/>
          </a:bodyPr>
          <a:lstStyle/>
          <a:p>
            <a:pPr>
              <a:defRPr/>
            </a:pPr>
            <a:r>
              <a:rPr lang="zh-CN" altLang="en-US" sz="2000" dirty="0">
                <a:solidFill>
                  <a:schemeClr val="bg1"/>
                </a:solidFill>
                <a:ea typeface="思源黑体 CN Bold" panose="020B0800000000000000" pitchFamily="34" charset="-122"/>
                <a:cs typeface="+mj-cs"/>
              </a:rPr>
              <a:t>研究背景</a:t>
            </a:r>
            <a:endParaRPr lang="zh-CN" altLang="en-US" sz="2000" dirty="0">
              <a:solidFill>
                <a:schemeClr val="bg1"/>
              </a:solidFill>
              <a:ea typeface="思源黑体 CN Bold" panose="020B0800000000000000" pitchFamily="34" charset="-122"/>
              <a:cs typeface="+mj-cs"/>
            </a:endParaRPr>
          </a:p>
        </p:txBody>
      </p:sp>
      <p:sp>
        <p:nvSpPr>
          <p:cNvPr id="91" name="文本框 90"/>
          <p:cNvSpPr txBox="1"/>
          <p:nvPr/>
        </p:nvSpPr>
        <p:spPr>
          <a:xfrm>
            <a:off x="5017646" y="303059"/>
            <a:ext cx="1407518" cy="398780"/>
          </a:xfrm>
          <a:prstGeom prst="rect">
            <a:avLst/>
          </a:prstGeom>
          <a:noFill/>
        </p:spPr>
        <p:txBody>
          <a:bodyPr wrap="square" rtlCol="0">
            <a:spAutoFit/>
          </a:bodyPr>
          <a:lstStyle/>
          <a:p>
            <a:pPr>
              <a:defRPr/>
            </a:pPr>
            <a:r>
              <a:rPr lang="zh-CN" altLang="en-US" sz="2000" dirty="0">
                <a:solidFill>
                  <a:schemeClr val="bg1"/>
                </a:solidFill>
                <a:ea typeface="思源黑体 CN Bold" panose="020B0800000000000000" pitchFamily="34" charset="-122"/>
                <a:cs typeface="+mj-cs"/>
              </a:rPr>
              <a:t>文献综述</a:t>
            </a:r>
            <a:endParaRPr lang="zh-CN" altLang="en-US" sz="2000" dirty="0">
              <a:solidFill>
                <a:schemeClr val="bg1"/>
              </a:solidFill>
              <a:ea typeface="思源黑体 CN Bold" panose="020B0800000000000000" pitchFamily="34" charset="-122"/>
              <a:cs typeface="+mj-cs"/>
            </a:endParaRPr>
          </a:p>
        </p:txBody>
      </p:sp>
      <p:sp>
        <p:nvSpPr>
          <p:cNvPr id="92" name="文本框 91"/>
          <p:cNvSpPr txBox="1"/>
          <p:nvPr/>
        </p:nvSpPr>
        <p:spPr>
          <a:xfrm>
            <a:off x="6811786" y="303059"/>
            <a:ext cx="1407518" cy="398780"/>
          </a:xfrm>
          <a:prstGeom prst="rect">
            <a:avLst/>
          </a:prstGeom>
          <a:noFill/>
        </p:spPr>
        <p:txBody>
          <a:bodyPr wrap="square" rtlCol="0">
            <a:spAutoFit/>
          </a:bodyPr>
          <a:lstStyle/>
          <a:p>
            <a:pPr>
              <a:defRPr/>
            </a:pPr>
            <a:r>
              <a:rPr lang="zh-CN" altLang="en-US" sz="2000" dirty="0">
                <a:solidFill>
                  <a:schemeClr val="bg1"/>
                </a:solidFill>
                <a:ea typeface="思源黑体 CN Bold" panose="020B0800000000000000" pitchFamily="34" charset="-122"/>
                <a:cs typeface="+mj-cs"/>
              </a:rPr>
              <a:t>问题提出</a:t>
            </a:r>
            <a:endParaRPr lang="zh-CN" altLang="en-US" sz="2000" dirty="0">
              <a:solidFill>
                <a:schemeClr val="bg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zh-CN" altLang="en-US" sz="2000" dirty="0">
                <a:solidFill>
                  <a:srgbClr val="580C6E"/>
                </a:solidFill>
                <a:ea typeface="思源黑体 CN Bold" panose="020B0800000000000000" pitchFamily="34" charset="-122"/>
                <a:cs typeface="+mj-cs"/>
              </a:rPr>
              <a:t>研究设计</a:t>
            </a:r>
            <a:endParaRPr lang="zh-CN" altLang="en-US" sz="2000" dirty="0">
              <a:solidFill>
                <a:srgbClr val="580C6E"/>
              </a:solidFill>
              <a:ea typeface="思源黑体 CN Bold" panose="020B0800000000000000" pitchFamily="34" charset="-122"/>
              <a:cs typeface="+mj-cs"/>
            </a:endParaRPr>
          </a:p>
        </p:txBody>
      </p:sp>
      <p:sp>
        <p:nvSpPr>
          <p:cNvPr id="95" name="箭头: V 形 94"/>
          <p:cNvSpPr/>
          <p:nvPr/>
        </p:nvSpPr>
        <p:spPr>
          <a:xfrm rot="5400000">
            <a:off x="9067048" y="741296"/>
            <a:ext cx="139368" cy="225295"/>
          </a:xfrm>
          <a:prstGeom prst="chevron">
            <a:avLst>
              <a:gd name="adj" fmla="val 736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8" name="组合 27"/>
          <p:cNvGrpSpPr/>
          <p:nvPr/>
        </p:nvGrpSpPr>
        <p:grpSpPr>
          <a:xfrm>
            <a:off x="158182" y="185407"/>
            <a:ext cx="2090846" cy="643316"/>
            <a:chOff x="9730702" y="211219"/>
            <a:chExt cx="2374282" cy="701101"/>
          </a:xfrm>
        </p:grpSpPr>
        <p:pic>
          <p:nvPicPr>
            <p:cNvPr id="29" name="图片 28"/>
            <p:cNvPicPr>
              <a:picLocks noChangeAspect="1"/>
            </p:cNvPicPr>
            <p:nvPr userDrawn="1"/>
          </p:nvPicPr>
          <p:blipFill>
            <a:blip r:embed="rId7" cstate="print">
              <a:lum bright="70000" contrast="-70000"/>
              <a:extLst>
                <a:ext uri="{BEBA8EAE-BF5A-486C-A8C5-ECC9F3942E4B}">
                  <a14:imgProps xmlns:a14="http://schemas.microsoft.com/office/drawing/2010/main">
                    <a14:imgLayer r:embed="rId8">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30" name="图片 29"/>
            <p:cNvPicPr>
              <a:picLocks noChangeAspect="1"/>
            </p:cNvPicPr>
            <p:nvPr/>
          </p:nvPicPr>
          <p:blipFill rotWithShape="1">
            <a:blip r:embed="rId9">
              <a:biLevel thresh="25000"/>
            </a:blip>
            <a:srcRect l="30188"/>
            <a:stretch>
              <a:fillRect/>
            </a:stretch>
          </p:blipFill>
          <p:spPr>
            <a:xfrm>
              <a:off x="10483399" y="211219"/>
              <a:ext cx="1621585" cy="701101"/>
            </a:xfrm>
            <a:prstGeom prst="rect">
              <a:avLst/>
            </a:prstGeom>
          </p:spPr>
        </p:pic>
      </p:grpSp>
      <p:grpSp>
        <p:nvGrpSpPr>
          <p:cNvPr id="31" name="组合 30"/>
          <p:cNvGrpSpPr/>
          <p:nvPr/>
        </p:nvGrpSpPr>
        <p:grpSpPr>
          <a:xfrm>
            <a:off x="462280" y="1153160"/>
            <a:ext cx="6300470" cy="706755"/>
            <a:chOff x="4940300" y="3513623"/>
            <a:chExt cx="14532753" cy="933979"/>
          </a:xfrm>
        </p:grpSpPr>
        <p:grpSp>
          <p:nvGrpSpPr>
            <p:cNvPr id="32" name="组合 31"/>
            <p:cNvGrpSpPr/>
            <p:nvPr/>
          </p:nvGrpSpPr>
          <p:grpSpPr>
            <a:xfrm>
              <a:off x="4940300" y="3581780"/>
              <a:ext cx="361950" cy="254002"/>
              <a:chOff x="4940300" y="3428999"/>
              <a:chExt cx="457202" cy="254002"/>
            </a:xfrm>
          </p:grpSpPr>
          <p:sp>
            <p:nvSpPr>
              <p:cNvPr id="33" name="箭头: V 形 46"/>
              <p:cNvSpPr/>
              <p:nvPr/>
            </p:nvSpPr>
            <p:spPr>
              <a:xfrm>
                <a:off x="4940300" y="3429000"/>
                <a:ext cx="254001" cy="254001"/>
              </a:xfrm>
              <a:prstGeom prst="chevron">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tx1"/>
                  </a:solidFill>
                </a:endParaRPr>
              </a:p>
            </p:txBody>
          </p:sp>
          <p:sp>
            <p:nvSpPr>
              <p:cNvPr id="37" name="箭头: V 形 47"/>
              <p:cNvSpPr/>
              <p:nvPr/>
            </p:nvSpPr>
            <p:spPr>
              <a:xfrm>
                <a:off x="5143501" y="3428999"/>
                <a:ext cx="254001" cy="254001"/>
              </a:xfrm>
              <a:prstGeom prst="chevron">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tx1"/>
                  </a:solidFill>
                </a:endParaRPr>
              </a:p>
            </p:txBody>
          </p:sp>
        </p:grpSp>
        <p:cxnSp>
          <p:nvCxnSpPr>
            <p:cNvPr id="38" name="直接连接符 37"/>
            <p:cNvCxnSpPr/>
            <p:nvPr/>
          </p:nvCxnSpPr>
          <p:spPr>
            <a:xfrm>
              <a:off x="4940300" y="3962782"/>
              <a:ext cx="13484028" cy="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5302081" y="3513623"/>
              <a:ext cx="14170972" cy="933979"/>
            </a:xfrm>
            <a:prstGeom prst="rect">
              <a:avLst/>
            </a:prstGeom>
          </p:spPr>
          <p:txBody>
            <a:bodyPr wrap="square">
              <a:spAutoFit/>
            </a:bodyPr>
            <a:p>
              <a:pPr algn="l"/>
              <a:r>
                <a:rPr lang="zh-CN" sz="2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研究一</a:t>
              </a:r>
              <a:r>
                <a:rPr lang="en-US" altLang="zh-CN" sz="2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r>
                <a:rPr lang="zh-CN" altLang="en-US" sz="2000" b="1">
                  <a:sym typeface="+mn-ea"/>
                </a:rPr>
                <a:t>幸福体验模型：</a:t>
              </a:r>
              <a:r>
                <a:rPr lang="zh-CN" altLang="en-US" sz="2000">
                  <a:sym typeface="+mn-ea"/>
                </a:rPr>
                <a:t>幸福感测量核心构念提取</a:t>
              </a:r>
              <a:endParaRPr lang="zh-CN" altLang="en-US" sz="2000">
                <a:solidFill>
                  <a:schemeClr val="tx1"/>
                </a:solidFill>
              </a:endParaRPr>
            </a:p>
            <a:p>
              <a:pPr algn="l"/>
              <a:endParaRPr lang="zh-CN" altLang="en-US" sz="2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grpSp>
      <p:pic>
        <p:nvPicPr>
          <p:cNvPr id="2" name="图片 1"/>
          <p:cNvPicPr>
            <a:picLocks noChangeAspect="1"/>
          </p:cNvPicPr>
          <p:nvPr/>
        </p:nvPicPr>
        <p:blipFill>
          <a:blip r:embed="rId10"/>
          <a:stretch>
            <a:fillRect/>
          </a:stretch>
        </p:blipFill>
        <p:spPr>
          <a:xfrm>
            <a:off x="8224520" y="266065"/>
            <a:ext cx="1785620" cy="504825"/>
          </a:xfrm>
          <a:prstGeom prst="rect">
            <a:avLst/>
          </a:prstGeom>
        </p:spPr>
      </p:pic>
      <p:sp>
        <p:nvSpPr>
          <p:cNvPr id="5" name="圆角矩形 4"/>
          <p:cNvSpPr/>
          <p:nvPr/>
        </p:nvSpPr>
        <p:spPr>
          <a:xfrm>
            <a:off x="10206355" y="333375"/>
            <a:ext cx="1492885" cy="401320"/>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dirty="0">
                <a:solidFill>
                  <a:srgbClr val="490C5A"/>
                </a:solidFill>
                <a:ea typeface="思源黑体 CN Bold" panose="020B0800000000000000" pitchFamily="34" charset="-122"/>
                <a:cs typeface="+mj-cs"/>
                <a:sym typeface="+mn-ea"/>
              </a:rPr>
              <a:t>     </a:t>
            </a:r>
            <a:r>
              <a:rPr lang="zh-CN" altLang="en-US" dirty="0">
                <a:solidFill>
                  <a:srgbClr val="490C5A"/>
                </a:solidFill>
                <a:ea typeface="思源黑体 CN Bold" panose="020B0800000000000000" pitchFamily="34" charset="-122"/>
                <a:cs typeface="+mj-cs"/>
                <a:sym typeface="+mn-ea"/>
              </a:rPr>
              <a:t>研究进展</a:t>
            </a:r>
            <a:endParaRPr lang="zh-CN" altLang="en-US" dirty="0">
              <a:solidFill>
                <a:srgbClr val="490C5A"/>
              </a:solidFill>
              <a:ea typeface="思源黑体 CN Bold" panose="020B0800000000000000" pitchFamily="34" charset="-122"/>
              <a:cs typeface="+mj-cs"/>
              <a:sym typeface="+mn-ea"/>
            </a:endParaRPr>
          </a:p>
        </p:txBody>
      </p:sp>
      <p:pic>
        <p:nvPicPr>
          <p:cNvPr id="21" name="图形 88" descr="放大"/>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288214" y="378611"/>
            <a:ext cx="307332" cy="307332"/>
          </a:xfrm>
          <a:prstGeom prst="rect">
            <a:avLst/>
          </a:prstGeom>
          <a:solidFill>
            <a:srgbClr val="511655"/>
          </a:solidFill>
        </p:spPr>
      </p:pic>
      <p:sp>
        <p:nvSpPr>
          <p:cNvPr id="18" name="文本框 17"/>
          <p:cNvSpPr txBox="1"/>
          <p:nvPr/>
        </p:nvSpPr>
        <p:spPr>
          <a:xfrm>
            <a:off x="715645" y="4790440"/>
            <a:ext cx="3915410" cy="1512570"/>
          </a:xfrm>
          <a:prstGeom prst="rect">
            <a:avLst/>
          </a:prstGeom>
          <a:noFill/>
        </p:spPr>
        <p:txBody>
          <a:bodyPr wrap="square" rtlCol="0">
            <a:noAutofit/>
          </a:bodyPr>
          <a:p>
            <a:pPr algn="ctr"/>
            <a:r>
              <a:rPr lang="zh-CN" altLang="en-US" b="1"/>
              <a:t>数据</a:t>
            </a:r>
            <a:endParaRPr lang="zh-CN" altLang="en-US" b="1"/>
          </a:p>
          <a:p>
            <a:r>
              <a:rPr lang="zh-CN" altLang="en-US" sz="1400" b="1"/>
              <a:t>数据来源：</a:t>
            </a:r>
            <a:endParaRPr lang="zh-CN" altLang="en-US" sz="1400" b="1"/>
          </a:p>
          <a:p>
            <a:pPr lvl="1"/>
            <a:r>
              <a:rPr lang="en-US" altLang="zh-CN" sz="1400">
                <a:sym typeface="+mn-ea"/>
              </a:rPr>
              <a:t>Lintond et al.,2016</a:t>
            </a:r>
            <a:r>
              <a:rPr lang="zh-CN" altLang="en-US" sz="1400">
                <a:sym typeface="+mn-ea"/>
              </a:rPr>
              <a:t>整理的</a:t>
            </a:r>
            <a:endParaRPr lang="zh-CN" altLang="en-US" sz="1400"/>
          </a:p>
          <a:p>
            <a:pPr lvl="1"/>
            <a:r>
              <a:rPr lang="zh-CN" altLang="en-US" sz="1400">
                <a:sym typeface="+mn-ea"/>
              </a:rPr>
              <a:t>幸福感测量量表的维度</a:t>
            </a:r>
            <a:endParaRPr lang="en-US" altLang="zh-CN" sz="1400"/>
          </a:p>
          <a:p>
            <a:r>
              <a:rPr lang="zh-CN" altLang="en-US" sz="1400" b="1"/>
              <a:t>收集方式：</a:t>
            </a:r>
            <a:endParaRPr lang="zh-CN" altLang="en-US" sz="1400" b="1"/>
          </a:p>
          <a:p>
            <a:pPr indent="457200"/>
            <a:r>
              <a:rPr lang="zh-CN" altLang="en-US" sz="1400"/>
              <a:t>检索相关文献进行整理</a:t>
            </a:r>
            <a:endParaRPr lang="zh-CN" altLang="en-US" sz="1400"/>
          </a:p>
          <a:p>
            <a:r>
              <a:rPr lang="zh-CN" altLang="en-US" sz="1400" b="1"/>
              <a:t>文本数量：</a:t>
            </a:r>
            <a:endParaRPr lang="zh-CN" altLang="en-US" sz="1400" b="1"/>
          </a:p>
          <a:p>
            <a:pPr indent="457200"/>
            <a:r>
              <a:rPr lang="en-US" altLang="zh-CN" sz="1400">
                <a:sym typeface="+mn-ea"/>
              </a:rPr>
              <a:t>192</a:t>
            </a:r>
            <a:r>
              <a:rPr lang="zh-CN" altLang="en-US" sz="1400">
                <a:sym typeface="+mn-ea"/>
              </a:rPr>
              <a:t>条（删减</a:t>
            </a:r>
            <a:r>
              <a:rPr lang="en-US" altLang="zh-CN" sz="1400">
                <a:sym typeface="+mn-ea"/>
              </a:rPr>
              <a:t>4</a:t>
            </a:r>
            <a:r>
              <a:rPr lang="zh-CN" altLang="en-US" sz="1400">
                <a:sym typeface="+mn-ea"/>
              </a:rPr>
              <a:t>条</a:t>
            </a:r>
            <a:r>
              <a:rPr lang="zh-CN" altLang="en-US" sz="1400">
                <a:sym typeface="+mn-ea"/>
              </a:rPr>
              <a:t>总体幸福感维度）</a:t>
            </a:r>
            <a:endParaRPr lang="en-US" altLang="zh-CN"/>
          </a:p>
          <a:p>
            <a:endParaRPr lang="en-US" altLang="zh-CN"/>
          </a:p>
        </p:txBody>
      </p:sp>
      <p:graphicFrame>
        <p:nvGraphicFramePr>
          <p:cNvPr id="14" name="表格 13"/>
          <p:cNvGraphicFramePr/>
          <p:nvPr/>
        </p:nvGraphicFramePr>
        <p:xfrm>
          <a:off x="5944235" y="3406775"/>
          <a:ext cx="628650" cy="177800"/>
        </p:xfrm>
        <a:graphic>
          <a:graphicData uri="http://schemas.openxmlformats.org/drawingml/2006/table">
            <a:tbl>
              <a:tblPr/>
              <a:tblGrid>
                <a:gridCol w="628650"/>
              </a:tblGrid>
              <a:tr h="177800">
                <a:tc>
                  <a:txBody>
                    <a:bodyPr/>
                    <a:p>
                      <a:pPr algn="r" fontAlgn="b"/>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b" anchorCtr="0">
                    <a:lnL>
                      <a:noFill/>
                    </a:lnL>
                    <a:lnR>
                      <a:noFill/>
                    </a:lnR>
                    <a:lnT>
                      <a:noFill/>
                    </a:lnT>
                    <a:lnB>
                      <a:noFill/>
                    </a:lnB>
                    <a:noFill/>
                  </a:tcPr>
                </a:tc>
              </a:tr>
            </a:tbl>
          </a:graphicData>
        </a:graphic>
      </p:graphicFrame>
      <p:graphicFrame>
        <p:nvGraphicFramePr>
          <p:cNvPr id="4" name="表格 3"/>
          <p:cNvGraphicFramePr/>
          <p:nvPr/>
        </p:nvGraphicFramePr>
        <p:xfrm>
          <a:off x="5944235" y="3406775"/>
          <a:ext cx="628650" cy="177800"/>
        </p:xfrm>
        <a:graphic>
          <a:graphicData uri="http://schemas.openxmlformats.org/drawingml/2006/table">
            <a:tbl>
              <a:tblPr/>
              <a:tblGrid>
                <a:gridCol w="628650"/>
              </a:tblGrid>
              <a:tr h="177800">
                <a:tc>
                  <a:txBody>
                    <a:bodyPr/>
                    <a:p>
                      <a:pPr algn="r" fontAlgn="b"/>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b" anchorCtr="0">
                    <a:lnL>
                      <a:noFill/>
                    </a:lnL>
                    <a:lnR>
                      <a:noFill/>
                    </a:lnR>
                    <a:lnT>
                      <a:noFill/>
                    </a:lnT>
                    <a:lnB>
                      <a:noFill/>
                    </a:lnB>
                    <a:noFill/>
                  </a:tcPr>
                </a:tc>
              </a:tr>
            </a:tbl>
          </a:graphicData>
        </a:graphic>
      </p:graphicFrame>
      <p:grpSp>
        <p:nvGrpSpPr>
          <p:cNvPr id="24" name="组合 23"/>
          <p:cNvGrpSpPr/>
          <p:nvPr/>
        </p:nvGrpSpPr>
        <p:grpSpPr>
          <a:xfrm>
            <a:off x="6722110" y="2305050"/>
            <a:ext cx="2962910" cy="4236720"/>
            <a:chOff x="2739" y="3613"/>
            <a:chExt cx="4666" cy="6672"/>
          </a:xfrm>
        </p:grpSpPr>
        <p:sp>
          <p:nvSpPr>
            <p:cNvPr id="6" name="圆角矩形 5"/>
            <p:cNvSpPr/>
            <p:nvPr/>
          </p:nvSpPr>
          <p:spPr>
            <a:xfrm>
              <a:off x="2739" y="3613"/>
              <a:ext cx="4097" cy="6673"/>
            </a:xfrm>
            <a:prstGeom prst="roundRect">
              <a:avLst>
                <a:gd name="adj" fmla="val 8983"/>
              </a:avLst>
            </a:prstGeom>
            <a:solidFill>
              <a:schemeClr val="bg1"/>
            </a:solidFill>
            <a:ln w="28575">
              <a:solidFill>
                <a:srgbClr val="7030A0"/>
              </a:solidFill>
              <a:prstDash val="sysDash"/>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tLang="zh-CN" sz="1600" b="1">
                <a:solidFill>
                  <a:srgbClr val="FF0000"/>
                </a:solidFill>
                <a:sym typeface="+mn-ea"/>
              </a:endParaRPr>
            </a:p>
            <a:p>
              <a:pPr algn="ctr"/>
              <a:endParaRPr lang="zh-CN" altLang="en-US" sz="1400">
                <a:solidFill>
                  <a:schemeClr val="tx1"/>
                </a:solidFill>
              </a:endParaRPr>
            </a:p>
            <a:p>
              <a:pPr algn="ctr"/>
              <a:endParaRPr lang="zh-CN" altLang="en-US" sz="1400">
                <a:solidFill>
                  <a:schemeClr val="tx1"/>
                </a:solidFill>
              </a:endParaRPr>
            </a:p>
          </p:txBody>
        </p:sp>
        <p:sp>
          <p:nvSpPr>
            <p:cNvPr id="8" name="矩形 7"/>
            <p:cNvSpPr/>
            <p:nvPr/>
          </p:nvSpPr>
          <p:spPr>
            <a:xfrm>
              <a:off x="3053" y="4630"/>
              <a:ext cx="2281" cy="544"/>
            </a:xfrm>
            <a:prstGeom prst="rect">
              <a:avLst/>
            </a:prstGeom>
            <a:solidFill>
              <a:schemeClr val="bg1"/>
            </a:solidFill>
            <a:ln>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150" b="1">
                  <a:solidFill>
                    <a:schemeClr val="tx1"/>
                  </a:solidFill>
                  <a:sym typeface="+mn-ea"/>
                </a:rPr>
                <a:t>HuggingFace</a:t>
              </a:r>
              <a:r>
                <a:rPr lang="zh-CN" altLang="en-US" sz="1150" b="1">
                  <a:solidFill>
                    <a:schemeClr val="tx1"/>
                  </a:solidFill>
                  <a:sym typeface="+mn-ea"/>
                </a:rPr>
                <a:t>模型</a:t>
              </a:r>
              <a:endParaRPr lang="zh-CN" altLang="en-US" sz="1150" b="1">
                <a:solidFill>
                  <a:schemeClr val="tx1"/>
                </a:solidFill>
                <a:sym typeface="+mn-ea"/>
              </a:endParaRPr>
            </a:p>
          </p:txBody>
        </p:sp>
        <p:sp>
          <p:nvSpPr>
            <p:cNvPr id="9" name="文本框 8"/>
            <p:cNvSpPr txBox="1"/>
            <p:nvPr/>
          </p:nvSpPr>
          <p:spPr>
            <a:xfrm>
              <a:off x="2982" y="5293"/>
              <a:ext cx="3007" cy="884"/>
            </a:xfrm>
            <a:prstGeom prst="rect">
              <a:avLst/>
            </a:prstGeom>
            <a:noFill/>
          </p:spPr>
          <p:txBody>
            <a:bodyPr wrap="square" rtlCol="0">
              <a:noAutofit/>
            </a:bodyPr>
            <a:p>
              <a:r>
                <a:rPr lang="zh-CN" altLang="en-US" sz="1200" b="1">
                  <a:sym typeface="+mn-ea"/>
                </a:rPr>
                <a:t>将文本转换为高维嵌入</a:t>
              </a:r>
              <a:endParaRPr lang="zh-CN" altLang="en-US" sz="1200" b="1">
                <a:solidFill>
                  <a:schemeClr val="tx1"/>
                </a:solidFill>
                <a:sym typeface="+mn-ea"/>
              </a:endParaRPr>
            </a:p>
          </p:txBody>
        </p:sp>
        <p:pic>
          <p:nvPicPr>
            <p:cNvPr id="10" name="图片 9" descr="文档"/>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37" y="4522"/>
              <a:ext cx="859" cy="859"/>
            </a:xfrm>
            <a:prstGeom prst="rect">
              <a:avLst/>
            </a:prstGeom>
          </p:spPr>
        </p:pic>
        <p:cxnSp>
          <p:nvCxnSpPr>
            <p:cNvPr id="11" name="直接箭头连接符 10"/>
            <p:cNvCxnSpPr/>
            <p:nvPr/>
          </p:nvCxnSpPr>
          <p:spPr>
            <a:xfrm flipH="1">
              <a:off x="4382" y="5753"/>
              <a:ext cx="3" cy="350"/>
            </a:xfrm>
            <a:prstGeom prst="straightConnector1">
              <a:avLst/>
            </a:prstGeom>
            <a:ln w="38100">
              <a:solidFill>
                <a:schemeClr val="tx1"/>
              </a:solidFill>
              <a:tailEnd type="triangle"/>
            </a:ln>
          </p:spPr>
          <p:style>
            <a:lnRef idx="2">
              <a:schemeClr val="accent1"/>
            </a:lnRef>
            <a:fillRef idx="0">
              <a:srgbClr val="FFFFFF"/>
            </a:fillRef>
            <a:effectRef idx="0">
              <a:srgbClr val="FFFFFF"/>
            </a:effectRef>
            <a:fontRef idx="minor">
              <a:schemeClr val="tx1"/>
            </a:fontRef>
          </p:style>
        </p:cxnSp>
        <p:grpSp>
          <p:nvGrpSpPr>
            <p:cNvPr id="12" name="组合 11"/>
            <p:cNvGrpSpPr/>
            <p:nvPr/>
          </p:nvGrpSpPr>
          <p:grpSpPr>
            <a:xfrm>
              <a:off x="5733" y="6151"/>
              <a:ext cx="674" cy="478"/>
              <a:chOff x="15564" y="4153"/>
              <a:chExt cx="941" cy="686"/>
            </a:xfrm>
          </p:grpSpPr>
          <p:sp>
            <p:nvSpPr>
              <p:cNvPr id="25" name="左中括号 24"/>
              <p:cNvSpPr/>
              <p:nvPr/>
            </p:nvSpPr>
            <p:spPr>
              <a:xfrm>
                <a:off x="15564" y="4153"/>
                <a:ext cx="120" cy="687"/>
              </a:xfrm>
              <a:prstGeom prst="leftBracket">
                <a:avLst/>
              </a:prstGeom>
              <a:ln w="76200">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3" name="左中括号 12"/>
              <p:cNvSpPr/>
              <p:nvPr/>
            </p:nvSpPr>
            <p:spPr>
              <a:xfrm rot="10800000">
                <a:off x="16385" y="4153"/>
                <a:ext cx="120" cy="687"/>
              </a:xfrm>
              <a:prstGeom prst="leftBracket">
                <a:avLst/>
              </a:prstGeom>
              <a:ln w="76200">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5" name="椭圆 14"/>
              <p:cNvSpPr/>
              <p:nvPr/>
            </p:nvSpPr>
            <p:spPr>
              <a:xfrm flipV="1">
                <a:off x="15684" y="4451"/>
                <a:ext cx="91" cy="91"/>
              </a:xfrm>
              <a:prstGeom prst="ellipse">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椭圆 15"/>
              <p:cNvSpPr/>
              <p:nvPr/>
            </p:nvSpPr>
            <p:spPr>
              <a:xfrm flipV="1">
                <a:off x="15884" y="4451"/>
                <a:ext cx="91" cy="91"/>
              </a:xfrm>
              <a:prstGeom prst="ellipse">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 name="椭圆 33"/>
              <p:cNvSpPr/>
              <p:nvPr/>
            </p:nvSpPr>
            <p:spPr>
              <a:xfrm flipV="1">
                <a:off x="16084" y="4451"/>
                <a:ext cx="91" cy="91"/>
              </a:xfrm>
              <a:prstGeom prst="ellipse">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5" name="椭圆 34"/>
              <p:cNvSpPr/>
              <p:nvPr/>
            </p:nvSpPr>
            <p:spPr>
              <a:xfrm flipV="1">
                <a:off x="16284" y="4451"/>
                <a:ext cx="91" cy="91"/>
              </a:xfrm>
              <a:prstGeom prst="ellipse">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17" name="矩形 16"/>
            <p:cNvSpPr/>
            <p:nvPr/>
          </p:nvSpPr>
          <p:spPr>
            <a:xfrm>
              <a:off x="3099" y="6147"/>
              <a:ext cx="2281" cy="496"/>
            </a:xfrm>
            <a:prstGeom prst="rect">
              <a:avLst/>
            </a:prstGeom>
            <a:solidFill>
              <a:schemeClr val="bg1"/>
            </a:solidFill>
            <a:ln>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400" b="1">
                  <a:solidFill>
                    <a:schemeClr val="tx1"/>
                  </a:solidFill>
                  <a:sym typeface="+mn-ea"/>
                </a:rPr>
                <a:t>降维</a:t>
              </a:r>
              <a:endParaRPr lang="zh-CN" altLang="en-US" sz="1400" b="1">
                <a:solidFill>
                  <a:schemeClr val="tx1"/>
                </a:solidFill>
                <a:sym typeface="+mn-ea"/>
              </a:endParaRPr>
            </a:p>
          </p:txBody>
        </p:sp>
        <p:sp>
          <p:nvSpPr>
            <p:cNvPr id="20" name="文本框 19"/>
            <p:cNvSpPr txBox="1"/>
            <p:nvPr/>
          </p:nvSpPr>
          <p:spPr>
            <a:xfrm>
              <a:off x="2971" y="6727"/>
              <a:ext cx="3343" cy="884"/>
            </a:xfrm>
            <a:prstGeom prst="rect">
              <a:avLst/>
            </a:prstGeom>
            <a:noFill/>
          </p:spPr>
          <p:txBody>
            <a:bodyPr wrap="square" rtlCol="0">
              <a:noAutofit/>
            </a:bodyPr>
            <a:p>
              <a:r>
                <a:rPr lang="zh-CN" altLang="en-US" sz="1200" b="1">
                  <a:solidFill>
                    <a:schemeClr val="tx1"/>
                  </a:solidFill>
                  <a:sym typeface="+mn-ea"/>
                </a:rPr>
                <a:t>将高维嵌入降维到低维度</a:t>
              </a:r>
              <a:endParaRPr lang="zh-CN" altLang="en-US" sz="1200" b="1">
                <a:solidFill>
                  <a:schemeClr val="tx1"/>
                </a:solidFill>
                <a:sym typeface="+mn-ea"/>
              </a:endParaRPr>
            </a:p>
          </p:txBody>
        </p:sp>
        <p:sp>
          <p:nvSpPr>
            <p:cNvPr id="51" name="文本框 50"/>
            <p:cNvSpPr txBox="1"/>
            <p:nvPr/>
          </p:nvSpPr>
          <p:spPr>
            <a:xfrm>
              <a:off x="3615" y="3764"/>
              <a:ext cx="2210" cy="628"/>
            </a:xfrm>
            <a:prstGeom prst="rect">
              <a:avLst/>
            </a:prstGeom>
            <a:noFill/>
          </p:spPr>
          <p:txBody>
            <a:bodyPr wrap="square" rtlCol="0">
              <a:spAutoFit/>
            </a:bodyPr>
            <a:p>
              <a:r>
                <a:rPr lang="en-US" altLang="zh-CN" sz="2000" b="1"/>
                <a:t>Bertopic</a:t>
              </a:r>
              <a:endParaRPr lang="en-US" altLang="zh-CN" sz="2000" b="1"/>
            </a:p>
          </p:txBody>
        </p:sp>
        <p:sp>
          <p:nvSpPr>
            <p:cNvPr id="26" name="矩形 25"/>
            <p:cNvSpPr/>
            <p:nvPr/>
          </p:nvSpPr>
          <p:spPr>
            <a:xfrm>
              <a:off x="3053" y="7595"/>
              <a:ext cx="2281" cy="544"/>
            </a:xfrm>
            <a:prstGeom prst="rect">
              <a:avLst/>
            </a:prstGeom>
            <a:solidFill>
              <a:schemeClr val="bg1"/>
            </a:solidFill>
            <a:ln>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400" b="1">
                  <a:solidFill>
                    <a:schemeClr val="tx1"/>
                  </a:solidFill>
                  <a:sym typeface="+mn-ea"/>
                </a:rPr>
                <a:t>聚类</a:t>
              </a:r>
              <a:endParaRPr lang="zh-CN" altLang="en-US" sz="1400" b="1">
                <a:solidFill>
                  <a:schemeClr val="tx1"/>
                </a:solidFill>
                <a:sym typeface="+mn-ea"/>
              </a:endParaRPr>
            </a:p>
          </p:txBody>
        </p:sp>
        <p:cxnSp>
          <p:nvCxnSpPr>
            <p:cNvPr id="27" name="直接箭头连接符 26"/>
            <p:cNvCxnSpPr/>
            <p:nvPr/>
          </p:nvCxnSpPr>
          <p:spPr>
            <a:xfrm flipH="1">
              <a:off x="4363" y="7220"/>
              <a:ext cx="3" cy="350"/>
            </a:xfrm>
            <a:prstGeom prst="straightConnector1">
              <a:avLst/>
            </a:prstGeom>
            <a:ln w="38100">
              <a:solidFill>
                <a:schemeClr val="tx1"/>
              </a:solidFill>
              <a:tailEnd type="triangle"/>
            </a:ln>
          </p:spPr>
          <p:style>
            <a:lnRef idx="2">
              <a:schemeClr val="accent1"/>
            </a:lnRef>
            <a:fillRef idx="0">
              <a:srgbClr val="FFFFFF"/>
            </a:fillRef>
            <a:effectRef idx="0">
              <a:srgbClr val="FFFFFF"/>
            </a:effectRef>
            <a:fontRef idx="minor">
              <a:schemeClr val="tx1"/>
            </a:fontRef>
          </p:style>
        </p:cxnSp>
        <p:pic>
          <p:nvPicPr>
            <p:cNvPr id="22" name="图片 21" descr="密度聚类"/>
            <p:cNvPicPr>
              <a:picLocks noChangeAspect="1"/>
            </p:cNvPicPr>
            <p:nvPr/>
          </p:nvPicPr>
          <p:blipFill>
            <a:blip r:embed="rId14"/>
            <a:stretch>
              <a:fillRect/>
            </a:stretch>
          </p:blipFill>
          <p:spPr>
            <a:xfrm>
              <a:off x="5630" y="7404"/>
              <a:ext cx="854" cy="854"/>
            </a:xfrm>
            <a:prstGeom prst="rect">
              <a:avLst/>
            </a:prstGeom>
          </p:spPr>
        </p:pic>
        <p:sp>
          <p:nvSpPr>
            <p:cNvPr id="62" name="矩形 61"/>
            <p:cNvSpPr/>
            <p:nvPr/>
          </p:nvSpPr>
          <p:spPr>
            <a:xfrm>
              <a:off x="3063" y="8949"/>
              <a:ext cx="2281" cy="544"/>
            </a:xfrm>
            <a:prstGeom prst="rect">
              <a:avLst/>
            </a:prstGeom>
            <a:solidFill>
              <a:schemeClr val="bg1"/>
            </a:solidFill>
            <a:ln>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400" b="1">
                  <a:solidFill>
                    <a:schemeClr val="tx1"/>
                  </a:solidFill>
                  <a:sym typeface="+mn-ea"/>
                </a:rPr>
                <a:t>c-TF-IDF</a:t>
              </a:r>
              <a:endParaRPr lang="en-US" altLang="zh-CN" sz="1400" b="1">
                <a:solidFill>
                  <a:schemeClr val="tx1"/>
                </a:solidFill>
                <a:sym typeface="+mn-ea"/>
              </a:endParaRPr>
            </a:p>
          </p:txBody>
        </p:sp>
        <p:sp>
          <p:nvSpPr>
            <p:cNvPr id="64" name="文本框 63"/>
            <p:cNvSpPr txBox="1"/>
            <p:nvPr/>
          </p:nvSpPr>
          <p:spPr>
            <a:xfrm>
              <a:off x="2970" y="9603"/>
              <a:ext cx="3019" cy="616"/>
            </a:xfrm>
            <a:prstGeom prst="rect">
              <a:avLst/>
            </a:prstGeom>
            <a:noFill/>
          </p:spPr>
          <p:txBody>
            <a:bodyPr wrap="square" rtlCol="0">
              <a:noAutofit/>
            </a:bodyPr>
            <a:p>
              <a:r>
                <a:rPr lang="zh-CN" altLang="en-US" sz="1200" b="1">
                  <a:solidFill>
                    <a:schemeClr val="tx1"/>
                  </a:solidFill>
                  <a:sym typeface="+mn-ea"/>
                </a:rPr>
                <a:t>对每个聚类，提取代表词</a:t>
              </a:r>
              <a:endParaRPr lang="zh-CN" altLang="en-US" sz="1200" b="1">
                <a:solidFill>
                  <a:schemeClr val="tx1"/>
                </a:solidFill>
                <a:sym typeface="+mn-ea"/>
              </a:endParaRPr>
            </a:p>
          </p:txBody>
        </p:sp>
        <p:cxnSp>
          <p:nvCxnSpPr>
            <p:cNvPr id="65" name="直接箭头连接符 64"/>
            <p:cNvCxnSpPr/>
            <p:nvPr/>
          </p:nvCxnSpPr>
          <p:spPr>
            <a:xfrm flipH="1">
              <a:off x="4366" y="8599"/>
              <a:ext cx="3" cy="350"/>
            </a:xfrm>
            <a:prstGeom prst="straightConnector1">
              <a:avLst/>
            </a:prstGeom>
            <a:ln w="38100">
              <a:solidFill>
                <a:schemeClr val="tx1"/>
              </a:solidFill>
              <a:tailEnd type="triangle"/>
            </a:ln>
          </p:spPr>
          <p:style>
            <a:lnRef idx="2">
              <a:schemeClr val="accent1"/>
            </a:lnRef>
            <a:fillRef idx="0">
              <a:srgbClr val="FFFFFF"/>
            </a:fillRef>
            <a:effectRef idx="0">
              <a:srgbClr val="FFFFFF"/>
            </a:effectRef>
            <a:fontRef idx="minor">
              <a:schemeClr val="tx1"/>
            </a:fontRef>
          </p:style>
        </p:cxnSp>
        <p:pic>
          <p:nvPicPr>
            <p:cNvPr id="66" name="图片 65" descr="abc 搜索词详情"/>
            <p:cNvPicPr>
              <a:picLocks noChangeAspect="1"/>
            </p:cNvPicPr>
            <p:nvPr/>
          </p:nvPicPr>
          <p:blipFill>
            <a:blip r:embed="rId15"/>
            <a:stretch>
              <a:fillRect/>
            </a:stretch>
          </p:blipFill>
          <p:spPr>
            <a:xfrm>
              <a:off x="5563" y="8682"/>
              <a:ext cx="921" cy="921"/>
            </a:xfrm>
            <a:prstGeom prst="rect">
              <a:avLst/>
            </a:prstGeom>
          </p:spPr>
        </p:pic>
        <p:sp>
          <p:nvSpPr>
            <p:cNvPr id="67" name="文本框 66"/>
            <p:cNvSpPr txBox="1"/>
            <p:nvPr/>
          </p:nvSpPr>
          <p:spPr>
            <a:xfrm>
              <a:off x="3197" y="8139"/>
              <a:ext cx="4208" cy="616"/>
            </a:xfrm>
            <a:prstGeom prst="rect">
              <a:avLst/>
            </a:prstGeom>
            <a:noFill/>
          </p:spPr>
          <p:txBody>
            <a:bodyPr wrap="square" rtlCol="0">
              <a:noAutofit/>
            </a:bodyPr>
            <a:p>
              <a:r>
                <a:rPr lang="zh-CN" altLang="en-US" sz="1200" b="1">
                  <a:solidFill>
                    <a:schemeClr val="tx1"/>
                  </a:solidFill>
                  <a:sym typeface="+mn-ea"/>
                </a:rPr>
                <a:t>对嵌入进行聚类</a:t>
              </a:r>
              <a:endParaRPr lang="zh-CN" altLang="en-US" sz="1200" b="1">
                <a:solidFill>
                  <a:schemeClr val="tx1"/>
                </a:solidFill>
                <a:sym typeface="+mn-ea"/>
              </a:endParaRPr>
            </a:p>
          </p:txBody>
        </p:sp>
      </p:grpSp>
      <p:sp>
        <p:nvSpPr>
          <p:cNvPr id="36" name="文本框 35"/>
          <p:cNvSpPr txBox="1"/>
          <p:nvPr/>
        </p:nvSpPr>
        <p:spPr>
          <a:xfrm>
            <a:off x="4789170" y="4518025"/>
            <a:ext cx="1155065" cy="953135"/>
          </a:xfrm>
          <a:prstGeom prst="rect">
            <a:avLst/>
          </a:prstGeom>
          <a:noFill/>
        </p:spPr>
        <p:txBody>
          <a:bodyPr wrap="square" rtlCol="0">
            <a:spAutoFit/>
          </a:bodyPr>
          <a:p>
            <a:pPr algn="ctr"/>
            <a:r>
              <a:rPr lang="en-US" altLang="zh-CN" sz="1400" b="1">
                <a:latin typeface="微软雅黑" panose="020B0503020204020204" charset="-122"/>
                <a:ea typeface="微软雅黑" panose="020B0503020204020204" charset="-122"/>
              </a:rPr>
              <a:t>幸福感量表</a:t>
            </a:r>
            <a:endParaRPr lang="en-US" altLang="zh-CN" sz="1400" b="1">
              <a:latin typeface="微软雅黑" panose="020B0503020204020204" charset="-122"/>
              <a:ea typeface="微软雅黑" panose="020B0503020204020204" charset="-122"/>
            </a:endParaRPr>
          </a:p>
          <a:p>
            <a:pPr algn="ctr"/>
            <a:r>
              <a:rPr lang="en-US" altLang="zh-CN" sz="1400" b="1">
                <a:latin typeface="微软雅黑" panose="020B0503020204020204" charset="-122"/>
                <a:ea typeface="微软雅黑" panose="020B0503020204020204" charset="-122"/>
              </a:rPr>
              <a:t>测量维度</a:t>
            </a:r>
            <a:endParaRPr lang="en-US" altLang="zh-CN" sz="1400" b="1">
              <a:latin typeface="微软雅黑" panose="020B0503020204020204" charset="-122"/>
              <a:ea typeface="微软雅黑" panose="020B0503020204020204" charset="-122"/>
            </a:endParaRPr>
          </a:p>
          <a:p>
            <a:pPr algn="ctr"/>
            <a:r>
              <a:rPr lang="en-US" altLang="zh-CN" sz="1400" b="1">
                <a:latin typeface="微软雅黑" panose="020B0503020204020204" charset="-122"/>
                <a:ea typeface="微软雅黑" panose="020B0503020204020204" charset="-122"/>
              </a:rPr>
              <a:t>(192</a:t>
            </a:r>
            <a:r>
              <a:rPr lang="zh-CN" altLang="en-US" sz="1400" b="1">
                <a:latin typeface="微软雅黑" panose="020B0503020204020204" charset="-122"/>
                <a:ea typeface="微软雅黑" panose="020B0503020204020204" charset="-122"/>
              </a:rPr>
              <a:t>条</a:t>
            </a:r>
            <a:r>
              <a:rPr lang="en-US" altLang="zh-CN" sz="1400" b="1">
                <a:latin typeface="微软雅黑" panose="020B0503020204020204" charset="-122"/>
                <a:ea typeface="微软雅黑" panose="020B0503020204020204" charset="-122"/>
              </a:rPr>
              <a:t>)</a:t>
            </a:r>
            <a:endParaRPr lang="en-US" altLang="zh-CN" sz="1400" b="1">
              <a:latin typeface="微软雅黑" panose="020B0503020204020204" charset="-122"/>
              <a:ea typeface="微软雅黑" panose="020B0503020204020204" charset="-122"/>
            </a:endParaRPr>
          </a:p>
          <a:p>
            <a:pPr algn="ctr"/>
            <a:endParaRPr lang="en-US" altLang="zh-CN" sz="1400" b="1">
              <a:latin typeface="微软雅黑" panose="020B0503020204020204" charset="-122"/>
              <a:ea typeface="微软雅黑" panose="020B0503020204020204" charset="-122"/>
            </a:endParaRPr>
          </a:p>
        </p:txBody>
      </p:sp>
      <p:pic>
        <p:nvPicPr>
          <p:cNvPr id="40" name="图片 39" descr="试卷"/>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313680" y="3856990"/>
            <a:ext cx="398780" cy="398780"/>
          </a:xfrm>
          <a:prstGeom prst="rect">
            <a:avLst/>
          </a:prstGeom>
        </p:spPr>
      </p:pic>
      <p:pic>
        <p:nvPicPr>
          <p:cNvPr id="41" name="图片 40" descr="试卷"/>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158105" y="3960495"/>
            <a:ext cx="394970" cy="394970"/>
          </a:xfrm>
          <a:prstGeom prst="rect">
            <a:avLst/>
          </a:prstGeom>
        </p:spPr>
      </p:pic>
      <p:pic>
        <p:nvPicPr>
          <p:cNvPr id="42" name="图片 41" descr="试卷"/>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024120" y="4086860"/>
            <a:ext cx="372110" cy="372110"/>
          </a:xfrm>
          <a:prstGeom prst="rect">
            <a:avLst/>
          </a:prstGeom>
        </p:spPr>
      </p:pic>
      <p:sp>
        <p:nvSpPr>
          <p:cNvPr id="43" name="下箭头 42"/>
          <p:cNvSpPr/>
          <p:nvPr/>
        </p:nvSpPr>
        <p:spPr>
          <a:xfrm rot="16200000">
            <a:off x="6172835" y="3900170"/>
            <a:ext cx="211455" cy="58864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4" name="下箭头 43"/>
          <p:cNvSpPr/>
          <p:nvPr/>
        </p:nvSpPr>
        <p:spPr>
          <a:xfrm rot="16200000">
            <a:off x="9804400" y="3942080"/>
            <a:ext cx="211455" cy="58864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6" name="文本框 45"/>
          <p:cNvSpPr txBox="1"/>
          <p:nvPr/>
        </p:nvSpPr>
        <p:spPr>
          <a:xfrm>
            <a:off x="10204450" y="4595495"/>
            <a:ext cx="1155065" cy="1168400"/>
          </a:xfrm>
          <a:prstGeom prst="rect">
            <a:avLst/>
          </a:prstGeom>
          <a:noFill/>
        </p:spPr>
        <p:txBody>
          <a:bodyPr wrap="square" rtlCol="0">
            <a:spAutoFit/>
          </a:bodyPr>
          <a:p>
            <a:pPr algn="ctr"/>
            <a:r>
              <a:rPr lang="zh-CN" altLang="en-US" sz="1400" b="1">
                <a:latin typeface="微软雅黑" panose="020B0503020204020204" charset="-122"/>
                <a:ea typeface="微软雅黑" panose="020B0503020204020204" charset="-122"/>
                <a:sym typeface="+mn-ea"/>
              </a:rPr>
              <a:t>幸福感测量核心构念</a:t>
            </a:r>
            <a:endParaRPr lang="en-US" altLang="zh-CN" sz="1400" b="1">
              <a:latin typeface="微软雅黑" panose="020B0503020204020204" charset="-122"/>
              <a:ea typeface="微软雅黑" panose="020B0503020204020204" charset="-122"/>
            </a:endParaRPr>
          </a:p>
          <a:p>
            <a:pPr algn="ctr"/>
            <a:r>
              <a:rPr lang="en-US" altLang="zh-CN" sz="1400" b="1">
                <a:latin typeface="微软雅黑" panose="020B0503020204020204" charset="-122"/>
                <a:ea typeface="微软雅黑" panose="020B0503020204020204" charset="-122"/>
              </a:rPr>
              <a:t>(N</a:t>
            </a:r>
            <a:r>
              <a:rPr lang="zh-CN" altLang="en-US" sz="1400" b="1">
                <a:latin typeface="微软雅黑" panose="020B0503020204020204" charset="-122"/>
                <a:ea typeface="微软雅黑" panose="020B0503020204020204" charset="-122"/>
              </a:rPr>
              <a:t>条，</a:t>
            </a:r>
            <a:r>
              <a:rPr lang="en-US" altLang="zh-CN" sz="1400" b="1">
                <a:latin typeface="微软雅黑" panose="020B0503020204020204" charset="-122"/>
                <a:ea typeface="微软雅黑" panose="020B0503020204020204" charset="-122"/>
              </a:rPr>
              <a:t>N&lt;192)</a:t>
            </a:r>
            <a:endParaRPr lang="en-US" altLang="zh-CN" sz="1400" b="1">
              <a:latin typeface="微软雅黑" panose="020B0503020204020204" charset="-122"/>
              <a:ea typeface="微软雅黑" panose="020B0503020204020204" charset="-122"/>
            </a:endParaRPr>
          </a:p>
          <a:p>
            <a:pPr algn="ctr"/>
            <a:endParaRPr lang="en-US" altLang="zh-CN" sz="1400" b="1">
              <a:latin typeface="微软雅黑" panose="020B0503020204020204" charset="-122"/>
              <a:ea typeface="微软雅黑" panose="020B0503020204020204" charset="-122"/>
            </a:endParaRPr>
          </a:p>
        </p:txBody>
      </p:sp>
      <p:sp>
        <p:nvSpPr>
          <p:cNvPr id="48" name="文本框 47"/>
          <p:cNvSpPr txBox="1"/>
          <p:nvPr/>
        </p:nvSpPr>
        <p:spPr>
          <a:xfrm>
            <a:off x="772160" y="1960880"/>
            <a:ext cx="5563235" cy="2321560"/>
          </a:xfrm>
          <a:prstGeom prst="rect">
            <a:avLst/>
          </a:prstGeom>
          <a:noFill/>
        </p:spPr>
        <p:txBody>
          <a:bodyPr wrap="square" rtlCol="0">
            <a:noAutofit/>
          </a:bodyPr>
          <a:p>
            <a:r>
              <a:rPr lang="zh-CN" altLang="en-US" sz="1400" b="1">
                <a:sym typeface="+mn-ea"/>
              </a:rPr>
              <a:t>研究假设：</a:t>
            </a:r>
            <a:endParaRPr lang="zh-CN" altLang="en-US" sz="1400" b="1">
              <a:sym typeface="+mn-ea"/>
            </a:endParaRPr>
          </a:p>
          <a:p>
            <a:pPr indent="457200"/>
            <a:r>
              <a:rPr lang="zh-CN" altLang="en-US" sz="1400" b="1">
                <a:sym typeface="+mn-ea"/>
              </a:rPr>
              <a:t>幸福感测量维度可以被少数核心构念概括</a:t>
            </a:r>
            <a:endParaRPr lang="zh-CN" altLang="en-US" sz="1400" b="1"/>
          </a:p>
          <a:p>
            <a:r>
              <a:rPr lang="zh-CN" altLang="en-US" sz="1400" b="1"/>
              <a:t>研究方法：</a:t>
            </a:r>
            <a:endParaRPr lang="zh-CN" altLang="en-US" sz="1400" b="1"/>
          </a:p>
          <a:p>
            <a:pPr indent="457200"/>
            <a:r>
              <a:rPr lang="en-US" altLang="zh-CN" sz="1400"/>
              <a:t>BERTopic</a:t>
            </a:r>
            <a:r>
              <a:rPr lang="zh-CN" altLang="en-US" sz="1400"/>
              <a:t>主题建模</a:t>
            </a:r>
            <a:endParaRPr lang="zh-CN" altLang="en-US" sz="1400"/>
          </a:p>
          <a:p>
            <a:r>
              <a:rPr lang="zh-CN" altLang="en-US" sz="1400" b="1"/>
              <a:t>嵌入模型：</a:t>
            </a:r>
            <a:endParaRPr lang="zh-CN" altLang="en-US" sz="1400" b="1"/>
          </a:p>
          <a:p>
            <a:pPr indent="457200"/>
            <a:r>
              <a:rPr sz="1400"/>
              <a:t>stella_en_400M_v5</a:t>
            </a:r>
            <a:endParaRPr sz="1400"/>
          </a:p>
          <a:p>
            <a:r>
              <a:rPr lang="zh-CN" altLang="en-US" sz="1400" b="1"/>
              <a:t>降维算法与参数：</a:t>
            </a:r>
            <a:endParaRPr lang="zh-CN" altLang="en-US" sz="1400" b="1"/>
          </a:p>
          <a:p>
            <a:pPr indent="457200"/>
            <a:r>
              <a:rPr lang="en-US" altLang="zh-CN" sz="1400"/>
              <a:t>UMAP_neighbors=15, </a:t>
            </a:r>
            <a:endParaRPr lang="en-US" altLang="zh-CN" sz="1400"/>
          </a:p>
          <a:p>
            <a:pPr indent="457200"/>
            <a:r>
              <a:rPr lang="en-US" altLang="zh-CN" sz="1400"/>
              <a:t>UMAP_components = 15</a:t>
            </a:r>
            <a:endParaRPr lang="zh-CN" altLang="en-US" sz="1400" b="1"/>
          </a:p>
          <a:p>
            <a:r>
              <a:rPr lang="zh-CN" altLang="en-US" sz="1400" b="1"/>
              <a:t>聚类算法与参数：</a:t>
            </a:r>
            <a:endParaRPr lang="zh-CN" altLang="en-US" sz="1400" b="1"/>
          </a:p>
          <a:p>
            <a:pPr indent="457200"/>
            <a:r>
              <a:rPr lang="en-US" altLang="zh-CN" sz="1400">
                <a:sym typeface="+mn-ea"/>
              </a:rPr>
              <a:t>K-MEANS</a:t>
            </a:r>
            <a:r>
              <a:rPr lang="zh-CN" altLang="en-US" sz="1400">
                <a:sym typeface="+mn-ea"/>
              </a:rPr>
              <a:t>（</a:t>
            </a:r>
            <a:r>
              <a:rPr lang="en-US" altLang="zh-CN" sz="1400">
                <a:sym typeface="+mn-ea"/>
              </a:rPr>
              <a:t>N=12</a:t>
            </a:r>
            <a:r>
              <a:rPr lang="zh-CN" altLang="en-US" sz="1400">
                <a:sym typeface="+mn-ea"/>
              </a:rPr>
              <a:t>）</a:t>
            </a:r>
            <a:endParaRPr lang="zh-CN" altLang="en-US" sz="1400">
              <a:sym typeface="+mn-ea"/>
            </a:endParaRPr>
          </a:p>
          <a:p>
            <a:r>
              <a:rPr lang="zh-CN" altLang="en-US" sz="1400" b="1"/>
              <a:t>轮廓系数：</a:t>
            </a:r>
            <a:endParaRPr lang="zh-CN" altLang="en-US" sz="1400" b="1"/>
          </a:p>
          <a:p>
            <a:pPr indent="457200"/>
            <a:r>
              <a:rPr lang="en-US" altLang="zh-CN" sz="1400">
                <a:solidFill>
                  <a:srgbClr val="000000"/>
                </a:solidFill>
                <a:latin typeface="宋体" panose="02010600030101010101" pitchFamily="2" charset="-122"/>
                <a:ea typeface="宋体" panose="02010600030101010101" pitchFamily="2" charset="-122"/>
                <a:sym typeface="+mn-ea"/>
              </a:rPr>
              <a:t>0.4548</a:t>
            </a:r>
            <a:endParaRPr lang="zh-CN" altLang="en-US" sz="1400" b="1"/>
          </a:p>
          <a:p>
            <a:pPr indent="457200"/>
            <a:endParaRPr lang="en-US" altLang="zh-CN"/>
          </a:p>
          <a:p>
            <a:endParaRPr lang="en-US" altLang="zh-CN"/>
          </a:p>
        </p:txBody>
      </p:sp>
      <p:pic>
        <p:nvPicPr>
          <p:cNvPr id="50" name="图片 49" descr="试卷"/>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600055" y="3933190"/>
            <a:ext cx="499110" cy="499110"/>
          </a:xfrm>
          <a:prstGeom prst="rect">
            <a:avLst/>
          </a:prstGeom>
        </p:spPr>
      </p:pic>
      <p:sp>
        <p:nvSpPr>
          <p:cNvPr id="3" name="文本框 2"/>
          <p:cNvSpPr txBox="1"/>
          <p:nvPr/>
        </p:nvSpPr>
        <p:spPr>
          <a:xfrm>
            <a:off x="11500485" y="6436995"/>
            <a:ext cx="691515" cy="368300"/>
          </a:xfrm>
          <a:prstGeom prst="rect">
            <a:avLst/>
          </a:prstGeom>
          <a:noFill/>
        </p:spPr>
        <p:txBody>
          <a:bodyPr wrap="square" rtlCol="0" anchor="t">
            <a:spAutoFit/>
          </a:bodyPr>
          <a:p>
            <a:r>
              <a:rPr lang="en-US" altLang="zh-CN">
                <a:sym typeface="+mn-ea"/>
              </a:rPr>
              <a:t>15</a:t>
            </a:r>
            <a:endParaRPr lang="en-US" altLang="zh-CN">
              <a:sym typeface="+mn-ea"/>
            </a:endParaRPr>
          </a:p>
        </p:txBody>
      </p:sp>
    </p:spTree>
    <p:custDataLst>
      <p:tags r:id="rId24"/>
    </p:custData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nvSpPr>
        <p:spPr>
          <a:xfrm>
            <a:off x="9410" y="-1718"/>
            <a:ext cx="12217288" cy="995306"/>
          </a:xfrm>
          <a:prstGeom prst="rect">
            <a:avLst/>
          </a:prstGeom>
          <a:gradFill flip="none" rotWithShape="1">
            <a:gsLst>
              <a:gs pos="79000">
                <a:srgbClr val="692266">
                  <a:alpha val="80000"/>
                </a:srgbClr>
              </a:gs>
              <a:gs pos="46000">
                <a:srgbClr val="580C6E">
                  <a:alpha val="80000"/>
                </a:srgbClr>
              </a:gs>
              <a:gs pos="0">
                <a:srgbClr val="580C6E">
                  <a:lumMod val="100000"/>
                  <a:alpha val="80000"/>
                </a:srgbClr>
              </a:gs>
              <a:gs pos="100000">
                <a:srgbClr val="AC2761">
                  <a:alpha val="80000"/>
                </a:srgb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84" name="矩形: 圆角 83"/>
          <p:cNvSpPr/>
          <p:nvPr/>
        </p:nvSpPr>
        <p:spPr>
          <a:xfrm>
            <a:off x="8310237" y="303059"/>
            <a:ext cx="1619140" cy="400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5" name="图形 84" descr="铅笔"/>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67251" y="348131"/>
            <a:ext cx="307332" cy="307332"/>
          </a:xfrm>
          <a:prstGeom prst="rect">
            <a:avLst/>
          </a:prstGeom>
        </p:spPr>
      </p:pic>
      <p:sp>
        <p:nvSpPr>
          <p:cNvPr id="90" name="文本框 89"/>
          <p:cNvSpPr txBox="1"/>
          <p:nvPr/>
        </p:nvSpPr>
        <p:spPr>
          <a:xfrm>
            <a:off x="3223506" y="303059"/>
            <a:ext cx="1407518" cy="400110"/>
          </a:xfrm>
          <a:prstGeom prst="rect">
            <a:avLst/>
          </a:prstGeom>
          <a:noFill/>
        </p:spPr>
        <p:txBody>
          <a:bodyPr wrap="square" rtlCol="0">
            <a:spAutoFit/>
          </a:bodyPr>
          <a:lstStyle/>
          <a:p>
            <a:pPr>
              <a:defRPr/>
            </a:pPr>
            <a:r>
              <a:rPr lang="zh-CN" altLang="en-US" sz="2000" dirty="0">
                <a:solidFill>
                  <a:schemeClr val="bg1"/>
                </a:solidFill>
                <a:ea typeface="思源黑体 CN Bold" panose="020B0800000000000000" pitchFamily="34" charset="-122"/>
                <a:cs typeface="+mj-cs"/>
              </a:rPr>
              <a:t>研究背景</a:t>
            </a:r>
            <a:endParaRPr lang="zh-CN" altLang="en-US" sz="2000" dirty="0">
              <a:solidFill>
                <a:schemeClr val="bg1"/>
              </a:solidFill>
              <a:ea typeface="思源黑体 CN Bold" panose="020B0800000000000000" pitchFamily="34" charset="-122"/>
              <a:cs typeface="+mj-cs"/>
            </a:endParaRPr>
          </a:p>
        </p:txBody>
      </p:sp>
      <p:sp>
        <p:nvSpPr>
          <p:cNvPr id="91" name="文本框 90"/>
          <p:cNvSpPr txBox="1"/>
          <p:nvPr/>
        </p:nvSpPr>
        <p:spPr>
          <a:xfrm>
            <a:off x="5017646" y="303059"/>
            <a:ext cx="1407518" cy="398780"/>
          </a:xfrm>
          <a:prstGeom prst="rect">
            <a:avLst/>
          </a:prstGeom>
          <a:noFill/>
        </p:spPr>
        <p:txBody>
          <a:bodyPr wrap="square" rtlCol="0">
            <a:spAutoFit/>
          </a:bodyPr>
          <a:lstStyle/>
          <a:p>
            <a:pPr>
              <a:defRPr/>
            </a:pPr>
            <a:r>
              <a:rPr lang="zh-CN" altLang="en-US" sz="2000" dirty="0">
                <a:solidFill>
                  <a:schemeClr val="bg1"/>
                </a:solidFill>
                <a:ea typeface="思源黑体 CN Bold" panose="020B0800000000000000" pitchFamily="34" charset="-122"/>
                <a:cs typeface="+mj-cs"/>
              </a:rPr>
              <a:t>文献综述</a:t>
            </a:r>
            <a:endParaRPr lang="zh-CN" altLang="en-US" sz="2000" dirty="0">
              <a:solidFill>
                <a:schemeClr val="bg1"/>
              </a:solidFill>
              <a:ea typeface="思源黑体 CN Bold" panose="020B0800000000000000" pitchFamily="34" charset="-122"/>
              <a:cs typeface="+mj-cs"/>
            </a:endParaRPr>
          </a:p>
        </p:txBody>
      </p:sp>
      <p:sp>
        <p:nvSpPr>
          <p:cNvPr id="92" name="文本框 91"/>
          <p:cNvSpPr txBox="1"/>
          <p:nvPr/>
        </p:nvSpPr>
        <p:spPr>
          <a:xfrm>
            <a:off x="6811786" y="303059"/>
            <a:ext cx="1407518" cy="398780"/>
          </a:xfrm>
          <a:prstGeom prst="rect">
            <a:avLst/>
          </a:prstGeom>
          <a:noFill/>
        </p:spPr>
        <p:txBody>
          <a:bodyPr wrap="square" rtlCol="0">
            <a:spAutoFit/>
          </a:bodyPr>
          <a:lstStyle/>
          <a:p>
            <a:pPr>
              <a:defRPr/>
            </a:pPr>
            <a:r>
              <a:rPr lang="zh-CN" altLang="en-US" sz="2000" dirty="0">
                <a:solidFill>
                  <a:schemeClr val="bg1"/>
                </a:solidFill>
                <a:ea typeface="思源黑体 CN Bold" panose="020B0800000000000000" pitchFamily="34" charset="-122"/>
                <a:cs typeface="+mj-cs"/>
              </a:rPr>
              <a:t>问题提出</a:t>
            </a:r>
            <a:endParaRPr lang="zh-CN" altLang="en-US" sz="2000" dirty="0">
              <a:solidFill>
                <a:schemeClr val="bg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zh-CN" altLang="en-US" sz="2000" dirty="0">
                <a:solidFill>
                  <a:srgbClr val="580C6E"/>
                </a:solidFill>
                <a:ea typeface="思源黑体 CN Bold" panose="020B0800000000000000" pitchFamily="34" charset="-122"/>
                <a:cs typeface="+mj-cs"/>
              </a:rPr>
              <a:t>研究设计</a:t>
            </a:r>
            <a:endParaRPr lang="zh-CN" altLang="en-US" sz="2000" dirty="0">
              <a:solidFill>
                <a:srgbClr val="580C6E"/>
              </a:solidFill>
              <a:ea typeface="思源黑体 CN Bold" panose="020B0800000000000000" pitchFamily="34" charset="-122"/>
              <a:cs typeface="+mj-cs"/>
            </a:endParaRPr>
          </a:p>
        </p:txBody>
      </p:sp>
      <p:sp>
        <p:nvSpPr>
          <p:cNvPr id="95" name="箭头: V 形 94"/>
          <p:cNvSpPr/>
          <p:nvPr/>
        </p:nvSpPr>
        <p:spPr>
          <a:xfrm rot="5400000">
            <a:off x="9067048" y="741296"/>
            <a:ext cx="139368" cy="225295"/>
          </a:xfrm>
          <a:prstGeom prst="chevron">
            <a:avLst>
              <a:gd name="adj" fmla="val 736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8" name="组合 27"/>
          <p:cNvGrpSpPr/>
          <p:nvPr/>
        </p:nvGrpSpPr>
        <p:grpSpPr>
          <a:xfrm>
            <a:off x="158182" y="185407"/>
            <a:ext cx="2090846" cy="643316"/>
            <a:chOff x="9730702" y="211219"/>
            <a:chExt cx="2374282" cy="701101"/>
          </a:xfrm>
        </p:grpSpPr>
        <p:pic>
          <p:nvPicPr>
            <p:cNvPr id="29" name="图片 28"/>
            <p:cNvPicPr>
              <a:picLocks noChangeAspect="1"/>
            </p:cNvPicPr>
            <p:nvPr userDrawn="1"/>
          </p:nvPicPr>
          <p:blipFill>
            <a:blip r:embed="rId7" cstate="print">
              <a:lum bright="70000" contrast="-70000"/>
              <a:extLst>
                <a:ext uri="{BEBA8EAE-BF5A-486C-A8C5-ECC9F3942E4B}">
                  <a14:imgProps xmlns:a14="http://schemas.microsoft.com/office/drawing/2010/main">
                    <a14:imgLayer r:embed="rId8">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30" name="图片 29"/>
            <p:cNvPicPr>
              <a:picLocks noChangeAspect="1"/>
            </p:cNvPicPr>
            <p:nvPr/>
          </p:nvPicPr>
          <p:blipFill rotWithShape="1">
            <a:blip r:embed="rId9">
              <a:biLevel thresh="25000"/>
            </a:blip>
            <a:srcRect l="30188"/>
            <a:stretch>
              <a:fillRect/>
            </a:stretch>
          </p:blipFill>
          <p:spPr>
            <a:xfrm>
              <a:off x="10483399" y="211219"/>
              <a:ext cx="1621585" cy="701101"/>
            </a:xfrm>
            <a:prstGeom prst="rect">
              <a:avLst/>
            </a:prstGeom>
          </p:spPr>
        </p:pic>
      </p:grpSp>
      <p:grpSp>
        <p:nvGrpSpPr>
          <p:cNvPr id="31" name="组合 30"/>
          <p:cNvGrpSpPr/>
          <p:nvPr/>
        </p:nvGrpSpPr>
        <p:grpSpPr>
          <a:xfrm>
            <a:off x="462280" y="1153160"/>
            <a:ext cx="7116445" cy="398780"/>
            <a:chOff x="4940300" y="3513623"/>
            <a:chExt cx="16414893" cy="526989"/>
          </a:xfrm>
        </p:grpSpPr>
        <p:grpSp>
          <p:nvGrpSpPr>
            <p:cNvPr id="32" name="组合 31"/>
            <p:cNvGrpSpPr/>
            <p:nvPr/>
          </p:nvGrpSpPr>
          <p:grpSpPr>
            <a:xfrm>
              <a:off x="4940300" y="3581780"/>
              <a:ext cx="361950" cy="254002"/>
              <a:chOff x="4940300" y="3428999"/>
              <a:chExt cx="457202" cy="254002"/>
            </a:xfrm>
          </p:grpSpPr>
          <p:sp>
            <p:nvSpPr>
              <p:cNvPr id="33" name="箭头: V 形 46"/>
              <p:cNvSpPr/>
              <p:nvPr/>
            </p:nvSpPr>
            <p:spPr>
              <a:xfrm>
                <a:off x="4940300" y="3429000"/>
                <a:ext cx="254001" cy="254001"/>
              </a:xfrm>
              <a:prstGeom prst="chevron">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tx1"/>
                  </a:solidFill>
                </a:endParaRPr>
              </a:p>
            </p:txBody>
          </p:sp>
          <p:sp>
            <p:nvSpPr>
              <p:cNvPr id="37" name="箭头: V 形 47"/>
              <p:cNvSpPr/>
              <p:nvPr/>
            </p:nvSpPr>
            <p:spPr>
              <a:xfrm>
                <a:off x="5143501" y="3428999"/>
                <a:ext cx="254001" cy="254001"/>
              </a:xfrm>
              <a:prstGeom prst="chevron">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tx1"/>
                  </a:solidFill>
                </a:endParaRPr>
              </a:p>
            </p:txBody>
          </p:sp>
        </p:grpSp>
        <p:cxnSp>
          <p:nvCxnSpPr>
            <p:cNvPr id="38" name="直接连接符 37"/>
            <p:cNvCxnSpPr/>
            <p:nvPr/>
          </p:nvCxnSpPr>
          <p:spPr>
            <a:xfrm>
              <a:off x="4940300" y="3962782"/>
              <a:ext cx="13484028" cy="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5302081" y="3513623"/>
              <a:ext cx="16053112" cy="526989"/>
            </a:xfrm>
            <a:prstGeom prst="rect">
              <a:avLst/>
            </a:prstGeom>
          </p:spPr>
          <p:txBody>
            <a:bodyPr wrap="square">
              <a:spAutoFit/>
            </a:bodyPr>
            <a:p>
              <a:pPr algn="l"/>
              <a:r>
                <a:rPr lang="zh-CN" sz="2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研究一</a:t>
              </a:r>
              <a:r>
                <a:rPr lang="en-US" altLang="zh-CN" sz="2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r>
                <a:rPr lang="zh-CN" altLang="en-US" sz="2000" b="1">
                  <a:sym typeface="+mn-ea"/>
                </a:rPr>
                <a:t>幸福体验模型：</a:t>
              </a:r>
              <a:r>
                <a:rPr lang="zh-CN" altLang="en-US" sz="2000">
                  <a:sym typeface="+mn-ea"/>
                </a:rPr>
                <a:t>幸福感测量核心构念提取</a:t>
              </a:r>
              <a:endParaRPr lang="en-US" altLang="zh-CN" sz="2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pic>
        <p:nvPicPr>
          <p:cNvPr id="2" name="图片 1"/>
          <p:cNvPicPr>
            <a:picLocks noChangeAspect="1"/>
          </p:cNvPicPr>
          <p:nvPr/>
        </p:nvPicPr>
        <p:blipFill>
          <a:blip r:embed="rId10"/>
          <a:stretch>
            <a:fillRect/>
          </a:stretch>
        </p:blipFill>
        <p:spPr>
          <a:xfrm>
            <a:off x="8224520" y="266065"/>
            <a:ext cx="1785620" cy="504825"/>
          </a:xfrm>
          <a:prstGeom prst="rect">
            <a:avLst/>
          </a:prstGeom>
        </p:spPr>
      </p:pic>
      <p:sp>
        <p:nvSpPr>
          <p:cNvPr id="5" name="圆角矩形 4"/>
          <p:cNvSpPr/>
          <p:nvPr/>
        </p:nvSpPr>
        <p:spPr>
          <a:xfrm>
            <a:off x="10206355" y="333375"/>
            <a:ext cx="1492885" cy="401320"/>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dirty="0">
                <a:solidFill>
                  <a:srgbClr val="490C5A"/>
                </a:solidFill>
                <a:ea typeface="思源黑体 CN Bold" panose="020B0800000000000000" pitchFamily="34" charset="-122"/>
                <a:cs typeface="+mj-cs"/>
                <a:sym typeface="+mn-ea"/>
              </a:rPr>
              <a:t>     </a:t>
            </a:r>
            <a:r>
              <a:rPr lang="zh-CN" altLang="en-US" dirty="0">
                <a:solidFill>
                  <a:srgbClr val="490C5A"/>
                </a:solidFill>
                <a:ea typeface="思源黑体 CN Bold" panose="020B0800000000000000" pitchFamily="34" charset="-122"/>
                <a:cs typeface="+mj-cs"/>
                <a:sym typeface="+mn-ea"/>
              </a:rPr>
              <a:t>研究进展</a:t>
            </a:r>
            <a:endParaRPr lang="zh-CN" altLang="en-US" dirty="0">
              <a:solidFill>
                <a:srgbClr val="490C5A"/>
              </a:solidFill>
              <a:ea typeface="思源黑体 CN Bold" panose="020B0800000000000000" pitchFamily="34" charset="-122"/>
              <a:cs typeface="+mj-cs"/>
              <a:sym typeface="+mn-ea"/>
            </a:endParaRPr>
          </a:p>
        </p:txBody>
      </p:sp>
      <p:pic>
        <p:nvPicPr>
          <p:cNvPr id="21" name="图形 88" descr="放大"/>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288214" y="378611"/>
            <a:ext cx="307332" cy="307332"/>
          </a:xfrm>
          <a:prstGeom prst="rect">
            <a:avLst/>
          </a:prstGeom>
          <a:solidFill>
            <a:srgbClr val="511655"/>
          </a:solidFill>
        </p:spPr>
      </p:pic>
      <p:sp>
        <p:nvSpPr>
          <p:cNvPr id="26" name="文本框 25"/>
          <p:cNvSpPr txBox="1"/>
          <p:nvPr/>
        </p:nvSpPr>
        <p:spPr>
          <a:xfrm>
            <a:off x="5554345" y="6409690"/>
            <a:ext cx="4064000" cy="368300"/>
          </a:xfrm>
          <a:prstGeom prst="rect">
            <a:avLst/>
          </a:prstGeom>
          <a:noFill/>
        </p:spPr>
        <p:txBody>
          <a:bodyPr wrap="square" rtlCol="0">
            <a:spAutoFit/>
          </a:bodyPr>
          <a:p>
            <a:endParaRPr lang="zh-CN" altLang="en-US"/>
          </a:p>
        </p:txBody>
      </p:sp>
      <p:sp>
        <p:nvSpPr>
          <p:cNvPr id="3" name="文本框 2"/>
          <p:cNvSpPr txBox="1"/>
          <p:nvPr/>
        </p:nvSpPr>
        <p:spPr>
          <a:xfrm>
            <a:off x="744220" y="2421255"/>
            <a:ext cx="2835275" cy="1168400"/>
          </a:xfrm>
          <a:prstGeom prst="rect">
            <a:avLst/>
          </a:prstGeom>
          <a:noFill/>
        </p:spPr>
        <p:txBody>
          <a:bodyPr wrap="square" rtlCol="0">
            <a:spAutoFit/>
          </a:bodyPr>
          <a:p>
            <a:r>
              <a:rPr lang="zh-CN" altLang="en-US" sz="1400" b="1"/>
              <a:t>主要结果：</a:t>
            </a:r>
            <a:endParaRPr lang="zh-CN" altLang="en-US" sz="1400" b="1"/>
          </a:p>
          <a:p>
            <a:pPr marL="285750" indent="-285750">
              <a:buFont typeface="Arial" panose="020B0604020202020204" pitchFamily="34" charset="0"/>
              <a:buChar char="•"/>
            </a:pPr>
            <a:r>
              <a:rPr lang="zh-CN" altLang="en-US" sz="1400"/>
              <a:t>获得了</a:t>
            </a:r>
            <a:r>
              <a:rPr lang="en-US" altLang="zh-CN" sz="1400"/>
              <a:t>12</a:t>
            </a:r>
            <a:r>
              <a:rPr lang="zh-CN" altLang="en-US" sz="1400"/>
              <a:t>个测量维度主题，</a:t>
            </a:r>
            <a:endParaRPr lang="zh-CN" altLang="en-US" sz="1400"/>
          </a:p>
          <a:p>
            <a:pPr marL="285750" indent="-285750">
              <a:buFont typeface="Arial" panose="020B0604020202020204" pitchFamily="34" charset="0"/>
              <a:buChar char="•"/>
            </a:pPr>
            <a:r>
              <a:rPr lang="zh-CN" altLang="en-US" sz="1400"/>
              <a:t>主题包含维度数量：</a:t>
            </a:r>
            <a:r>
              <a:rPr lang="en-US" altLang="zh-CN" sz="1400"/>
              <a:t>5-29</a:t>
            </a:r>
            <a:endParaRPr lang="zh-CN" altLang="en-US" sz="1400"/>
          </a:p>
          <a:p>
            <a:pPr marL="285750" indent="-285750">
              <a:buFont typeface="Arial" panose="020B0604020202020204" pitchFamily="34" charset="0"/>
              <a:buChar char="•"/>
            </a:pPr>
            <a:r>
              <a:rPr lang="zh-CN" altLang="en-US" sz="1400"/>
              <a:t>部分主题与经典理论对应</a:t>
            </a:r>
            <a:endParaRPr lang="zh-CN" altLang="en-US" sz="1400"/>
          </a:p>
          <a:p>
            <a:endParaRPr lang="zh-CN" altLang="en-US" sz="1400"/>
          </a:p>
        </p:txBody>
      </p:sp>
      <p:sp>
        <p:nvSpPr>
          <p:cNvPr id="4" name="文本框 3"/>
          <p:cNvSpPr txBox="1"/>
          <p:nvPr/>
        </p:nvSpPr>
        <p:spPr>
          <a:xfrm>
            <a:off x="11500485" y="6436995"/>
            <a:ext cx="691515" cy="368300"/>
          </a:xfrm>
          <a:prstGeom prst="rect">
            <a:avLst/>
          </a:prstGeom>
          <a:noFill/>
        </p:spPr>
        <p:txBody>
          <a:bodyPr wrap="square" rtlCol="0" anchor="t">
            <a:spAutoFit/>
          </a:bodyPr>
          <a:p>
            <a:r>
              <a:rPr lang="en-US" altLang="zh-CN">
                <a:sym typeface="+mn-ea"/>
              </a:rPr>
              <a:t>16</a:t>
            </a:r>
            <a:endParaRPr lang="en-US" altLang="zh-CN">
              <a:sym typeface="+mn-ea"/>
            </a:endParaRPr>
          </a:p>
        </p:txBody>
      </p:sp>
      <p:pic>
        <p:nvPicPr>
          <p:cNvPr id="9" name="图片 8"/>
          <p:cNvPicPr>
            <a:picLocks noChangeAspect="1"/>
          </p:cNvPicPr>
          <p:nvPr/>
        </p:nvPicPr>
        <p:blipFill>
          <a:blip r:embed="rId12"/>
          <a:srcRect r="7447" b="20763"/>
          <a:stretch>
            <a:fillRect/>
          </a:stretch>
        </p:blipFill>
        <p:spPr>
          <a:xfrm>
            <a:off x="4189095" y="2431415"/>
            <a:ext cx="441960" cy="118745"/>
          </a:xfrm>
          <a:prstGeom prst="rect">
            <a:avLst/>
          </a:prstGeom>
        </p:spPr>
      </p:pic>
      <p:pic>
        <p:nvPicPr>
          <p:cNvPr id="10" name="图片 9"/>
          <p:cNvPicPr>
            <a:picLocks noChangeAspect="1"/>
          </p:cNvPicPr>
          <p:nvPr/>
        </p:nvPicPr>
        <p:blipFill>
          <a:blip r:embed="rId13"/>
          <a:stretch>
            <a:fillRect/>
          </a:stretch>
        </p:blipFill>
        <p:spPr>
          <a:xfrm>
            <a:off x="4223385" y="1555115"/>
            <a:ext cx="6798310" cy="5299710"/>
          </a:xfrm>
          <a:prstGeom prst="rect">
            <a:avLst/>
          </a:prstGeom>
        </p:spPr>
      </p:pic>
    </p:spTree>
    <p:custDataLst>
      <p:tags r:id="rId14"/>
    </p:custData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nvSpPr>
        <p:spPr>
          <a:xfrm>
            <a:off x="9410" y="-1718"/>
            <a:ext cx="12217288" cy="995306"/>
          </a:xfrm>
          <a:prstGeom prst="rect">
            <a:avLst/>
          </a:prstGeom>
          <a:gradFill flip="none" rotWithShape="1">
            <a:gsLst>
              <a:gs pos="79000">
                <a:srgbClr val="692266">
                  <a:alpha val="80000"/>
                </a:srgbClr>
              </a:gs>
              <a:gs pos="46000">
                <a:srgbClr val="580C6E">
                  <a:alpha val="80000"/>
                </a:srgbClr>
              </a:gs>
              <a:gs pos="0">
                <a:srgbClr val="580C6E">
                  <a:lumMod val="100000"/>
                  <a:alpha val="80000"/>
                </a:srgbClr>
              </a:gs>
              <a:gs pos="100000">
                <a:srgbClr val="AC2761">
                  <a:alpha val="80000"/>
                </a:srgb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84" name="矩形: 圆角 83"/>
          <p:cNvSpPr/>
          <p:nvPr/>
        </p:nvSpPr>
        <p:spPr>
          <a:xfrm>
            <a:off x="8310237" y="303059"/>
            <a:ext cx="1619140" cy="400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5" name="图形 84" descr="铅笔"/>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67251" y="348131"/>
            <a:ext cx="307332" cy="307332"/>
          </a:xfrm>
          <a:prstGeom prst="rect">
            <a:avLst/>
          </a:prstGeom>
        </p:spPr>
      </p:pic>
      <p:sp>
        <p:nvSpPr>
          <p:cNvPr id="90" name="文本框 89"/>
          <p:cNvSpPr txBox="1"/>
          <p:nvPr/>
        </p:nvSpPr>
        <p:spPr>
          <a:xfrm>
            <a:off x="3223506" y="303059"/>
            <a:ext cx="1407518" cy="400110"/>
          </a:xfrm>
          <a:prstGeom prst="rect">
            <a:avLst/>
          </a:prstGeom>
          <a:noFill/>
        </p:spPr>
        <p:txBody>
          <a:bodyPr wrap="square" rtlCol="0">
            <a:spAutoFit/>
          </a:bodyPr>
          <a:lstStyle/>
          <a:p>
            <a:pPr>
              <a:defRPr/>
            </a:pPr>
            <a:r>
              <a:rPr lang="zh-CN" altLang="en-US" sz="2000" dirty="0">
                <a:solidFill>
                  <a:schemeClr val="bg1"/>
                </a:solidFill>
                <a:ea typeface="思源黑体 CN Bold" panose="020B0800000000000000" pitchFamily="34" charset="-122"/>
                <a:cs typeface="+mj-cs"/>
              </a:rPr>
              <a:t>研究背景</a:t>
            </a:r>
            <a:endParaRPr lang="zh-CN" altLang="en-US" sz="2000" dirty="0">
              <a:solidFill>
                <a:schemeClr val="bg1"/>
              </a:solidFill>
              <a:ea typeface="思源黑体 CN Bold" panose="020B0800000000000000" pitchFamily="34" charset="-122"/>
              <a:cs typeface="+mj-cs"/>
            </a:endParaRPr>
          </a:p>
        </p:txBody>
      </p:sp>
      <p:sp>
        <p:nvSpPr>
          <p:cNvPr id="91" name="文本框 90"/>
          <p:cNvSpPr txBox="1"/>
          <p:nvPr/>
        </p:nvSpPr>
        <p:spPr>
          <a:xfrm>
            <a:off x="5017646" y="303059"/>
            <a:ext cx="1407518" cy="398780"/>
          </a:xfrm>
          <a:prstGeom prst="rect">
            <a:avLst/>
          </a:prstGeom>
          <a:noFill/>
        </p:spPr>
        <p:txBody>
          <a:bodyPr wrap="square" rtlCol="0">
            <a:spAutoFit/>
          </a:bodyPr>
          <a:lstStyle/>
          <a:p>
            <a:pPr>
              <a:defRPr/>
            </a:pPr>
            <a:r>
              <a:rPr lang="zh-CN" altLang="en-US" sz="2000" dirty="0">
                <a:solidFill>
                  <a:schemeClr val="bg1"/>
                </a:solidFill>
                <a:ea typeface="思源黑体 CN Bold" panose="020B0800000000000000" pitchFamily="34" charset="-122"/>
                <a:cs typeface="+mj-cs"/>
              </a:rPr>
              <a:t>文献综述</a:t>
            </a:r>
            <a:endParaRPr lang="zh-CN" altLang="en-US" sz="2000" dirty="0">
              <a:solidFill>
                <a:schemeClr val="bg1"/>
              </a:solidFill>
              <a:ea typeface="思源黑体 CN Bold" panose="020B0800000000000000" pitchFamily="34" charset="-122"/>
              <a:cs typeface="+mj-cs"/>
            </a:endParaRPr>
          </a:p>
        </p:txBody>
      </p:sp>
      <p:sp>
        <p:nvSpPr>
          <p:cNvPr id="92" name="文本框 91"/>
          <p:cNvSpPr txBox="1"/>
          <p:nvPr/>
        </p:nvSpPr>
        <p:spPr>
          <a:xfrm>
            <a:off x="6811786" y="303059"/>
            <a:ext cx="1407518" cy="398780"/>
          </a:xfrm>
          <a:prstGeom prst="rect">
            <a:avLst/>
          </a:prstGeom>
          <a:noFill/>
        </p:spPr>
        <p:txBody>
          <a:bodyPr wrap="square" rtlCol="0">
            <a:spAutoFit/>
          </a:bodyPr>
          <a:lstStyle/>
          <a:p>
            <a:pPr>
              <a:defRPr/>
            </a:pPr>
            <a:r>
              <a:rPr lang="zh-CN" altLang="en-US" sz="2000" dirty="0">
                <a:solidFill>
                  <a:schemeClr val="bg1"/>
                </a:solidFill>
                <a:ea typeface="思源黑体 CN Bold" panose="020B0800000000000000" pitchFamily="34" charset="-122"/>
                <a:cs typeface="+mj-cs"/>
              </a:rPr>
              <a:t>问题提出</a:t>
            </a:r>
            <a:endParaRPr lang="zh-CN" altLang="en-US" sz="2000" dirty="0">
              <a:solidFill>
                <a:schemeClr val="bg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zh-CN" altLang="en-US" sz="2000" dirty="0">
                <a:solidFill>
                  <a:srgbClr val="580C6E"/>
                </a:solidFill>
                <a:ea typeface="思源黑体 CN Bold" panose="020B0800000000000000" pitchFamily="34" charset="-122"/>
                <a:cs typeface="+mj-cs"/>
              </a:rPr>
              <a:t>研究设计</a:t>
            </a:r>
            <a:endParaRPr lang="zh-CN" altLang="en-US" sz="2000" dirty="0">
              <a:solidFill>
                <a:srgbClr val="580C6E"/>
              </a:solidFill>
              <a:ea typeface="思源黑体 CN Bold" panose="020B0800000000000000" pitchFamily="34" charset="-122"/>
              <a:cs typeface="+mj-cs"/>
            </a:endParaRPr>
          </a:p>
        </p:txBody>
      </p:sp>
      <p:sp>
        <p:nvSpPr>
          <p:cNvPr id="95" name="箭头: V 形 94"/>
          <p:cNvSpPr/>
          <p:nvPr/>
        </p:nvSpPr>
        <p:spPr>
          <a:xfrm rot="5400000">
            <a:off x="9067048" y="741296"/>
            <a:ext cx="139368" cy="225295"/>
          </a:xfrm>
          <a:prstGeom prst="chevron">
            <a:avLst>
              <a:gd name="adj" fmla="val 736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8" name="组合 27"/>
          <p:cNvGrpSpPr/>
          <p:nvPr/>
        </p:nvGrpSpPr>
        <p:grpSpPr>
          <a:xfrm>
            <a:off x="158182" y="185407"/>
            <a:ext cx="2090846" cy="643316"/>
            <a:chOff x="9730702" y="211219"/>
            <a:chExt cx="2374282" cy="701101"/>
          </a:xfrm>
        </p:grpSpPr>
        <p:pic>
          <p:nvPicPr>
            <p:cNvPr id="29" name="图片 28"/>
            <p:cNvPicPr>
              <a:picLocks noChangeAspect="1"/>
            </p:cNvPicPr>
            <p:nvPr userDrawn="1"/>
          </p:nvPicPr>
          <p:blipFill>
            <a:blip r:embed="rId7" cstate="print">
              <a:lum bright="70000" contrast="-70000"/>
              <a:extLst>
                <a:ext uri="{BEBA8EAE-BF5A-486C-A8C5-ECC9F3942E4B}">
                  <a14:imgProps xmlns:a14="http://schemas.microsoft.com/office/drawing/2010/main">
                    <a14:imgLayer r:embed="rId8">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30" name="图片 29"/>
            <p:cNvPicPr>
              <a:picLocks noChangeAspect="1"/>
            </p:cNvPicPr>
            <p:nvPr/>
          </p:nvPicPr>
          <p:blipFill rotWithShape="1">
            <a:blip r:embed="rId9">
              <a:biLevel thresh="25000"/>
            </a:blip>
            <a:srcRect l="30188"/>
            <a:stretch>
              <a:fillRect/>
            </a:stretch>
          </p:blipFill>
          <p:spPr>
            <a:xfrm>
              <a:off x="10483399" y="211219"/>
              <a:ext cx="1621585" cy="701101"/>
            </a:xfrm>
            <a:prstGeom prst="rect">
              <a:avLst/>
            </a:prstGeom>
          </p:spPr>
        </p:pic>
      </p:grpSp>
      <p:grpSp>
        <p:nvGrpSpPr>
          <p:cNvPr id="31" name="组合 30"/>
          <p:cNvGrpSpPr/>
          <p:nvPr/>
        </p:nvGrpSpPr>
        <p:grpSpPr>
          <a:xfrm>
            <a:off x="462280" y="1153160"/>
            <a:ext cx="6300470" cy="706755"/>
            <a:chOff x="4940300" y="3513623"/>
            <a:chExt cx="14532753" cy="933979"/>
          </a:xfrm>
        </p:grpSpPr>
        <p:grpSp>
          <p:nvGrpSpPr>
            <p:cNvPr id="32" name="组合 31"/>
            <p:cNvGrpSpPr/>
            <p:nvPr/>
          </p:nvGrpSpPr>
          <p:grpSpPr>
            <a:xfrm>
              <a:off x="4940300" y="3581780"/>
              <a:ext cx="361950" cy="254002"/>
              <a:chOff x="4940300" y="3428999"/>
              <a:chExt cx="457202" cy="254002"/>
            </a:xfrm>
          </p:grpSpPr>
          <p:sp>
            <p:nvSpPr>
              <p:cNvPr id="33" name="箭头: V 形 46"/>
              <p:cNvSpPr/>
              <p:nvPr/>
            </p:nvSpPr>
            <p:spPr>
              <a:xfrm>
                <a:off x="4940300" y="3429000"/>
                <a:ext cx="254001" cy="254001"/>
              </a:xfrm>
              <a:prstGeom prst="chevron">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tx1"/>
                  </a:solidFill>
                </a:endParaRPr>
              </a:p>
            </p:txBody>
          </p:sp>
          <p:sp>
            <p:nvSpPr>
              <p:cNvPr id="37" name="箭头: V 形 47"/>
              <p:cNvSpPr/>
              <p:nvPr/>
            </p:nvSpPr>
            <p:spPr>
              <a:xfrm>
                <a:off x="5143501" y="3428999"/>
                <a:ext cx="254001" cy="254001"/>
              </a:xfrm>
              <a:prstGeom prst="chevron">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tx1"/>
                  </a:solidFill>
                </a:endParaRPr>
              </a:p>
            </p:txBody>
          </p:sp>
        </p:grpSp>
        <p:cxnSp>
          <p:nvCxnSpPr>
            <p:cNvPr id="38" name="直接连接符 37"/>
            <p:cNvCxnSpPr/>
            <p:nvPr/>
          </p:nvCxnSpPr>
          <p:spPr>
            <a:xfrm>
              <a:off x="4940300" y="3962782"/>
              <a:ext cx="13484028" cy="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5302081" y="3513623"/>
              <a:ext cx="14170972" cy="933979"/>
            </a:xfrm>
            <a:prstGeom prst="rect">
              <a:avLst/>
            </a:prstGeom>
          </p:spPr>
          <p:txBody>
            <a:bodyPr wrap="square">
              <a:spAutoFit/>
            </a:bodyPr>
            <a:p>
              <a:pPr algn="l"/>
              <a:r>
                <a:rPr lang="zh-CN" sz="2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研究二</a:t>
              </a:r>
              <a:r>
                <a:rPr lang="en-US" altLang="zh-CN" sz="2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r>
                <a:rPr lang="zh-CN" altLang="en-US" sz="2000" b="1">
                  <a:sym typeface="+mn-ea"/>
                </a:rPr>
                <a:t>幸福活动模型：</a:t>
              </a:r>
              <a:r>
                <a:rPr lang="zh-CN" altLang="en-US" sz="2000">
                  <a:sym typeface="+mn-ea"/>
                </a:rPr>
                <a:t>真实幸福活动</a:t>
              </a:r>
              <a:r>
                <a:rPr lang="zh-CN" altLang="en-US" sz="2000">
                  <a:sym typeface="+mn-ea"/>
                </a:rPr>
                <a:t>基本类型</a:t>
              </a:r>
              <a:r>
                <a:rPr lang="zh-CN" altLang="en-US" sz="2000">
                  <a:sym typeface="+mn-ea"/>
                </a:rPr>
                <a:t>提取</a:t>
              </a:r>
              <a:endParaRPr lang="zh-CN" altLang="en-US" sz="2000">
                <a:solidFill>
                  <a:schemeClr val="tx1"/>
                </a:solidFill>
              </a:endParaRPr>
            </a:p>
            <a:p>
              <a:pPr algn="l"/>
              <a:endParaRPr lang="zh-CN" altLang="en-US" sz="2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grpSp>
      <p:pic>
        <p:nvPicPr>
          <p:cNvPr id="2" name="图片 1"/>
          <p:cNvPicPr>
            <a:picLocks noChangeAspect="1"/>
          </p:cNvPicPr>
          <p:nvPr/>
        </p:nvPicPr>
        <p:blipFill>
          <a:blip r:embed="rId10"/>
          <a:stretch>
            <a:fillRect/>
          </a:stretch>
        </p:blipFill>
        <p:spPr>
          <a:xfrm>
            <a:off x="8224520" y="266065"/>
            <a:ext cx="1785620" cy="504825"/>
          </a:xfrm>
          <a:prstGeom prst="rect">
            <a:avLst/>
          </a:prstGeom>
        </p:spPr>
      </p:pic>
      <p:sp>
        <p:nvSpPr>
          <p:cNvPr id="5" name="圆角矩形 4"/>
          <p:cNvSpPr/>
          <p:nvPr/>
        </p:nvSpPr>
        <p:spPr>
          <a:xfrm>
            <a:off x="10206355" y="333375"/>
            <a:ext cx="1492885" cy="401320"/>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dirty="0">
                <a:solidFill>
                  <a:srgbClr val="490C5A"/>
                </a:solidFill>
                <a:ea typeface="思源黑体 CN Bold" panose="020B0800000000000000" pitchFamily="34" charset="-122"/>
                <a:cs typeface="+mj-cs"/>
                <a:sym typeface="+mn-ea"/>
              </a:rPr>
              <a:t>     </a:t>
            </a:r>
            <a:r>
              <a:rPr lang="zh-CN" altLang="en-US" dirty="0">
                <a:solidFill>
                  <a:srgbClr val="490C5A"/>
                </a:solidFill>
                <a:ea typeface="思源黑体 CN Bold" panose="020B0800000000000000" pitchFamily="34" charset="-122"/>
                <a:cs typeface="+mj-cs"/>
                <a:sym typeface="+mn-ea"/>
              </a:rPr>
              <a:t>研究进展</a:t>
            </a:r>
            <a:endParaRPr lang="zh-CN" altLang="en-US" dirty="0">
              <a:solidFill>
                <a:srgbClr val="490C5A"/>
              </a:solidFill>
              <a:ea typeface="思源黑体 CN Bold" panose="020B0800000000000000" pitchFamily="34" charset="-122"/>
              <a:cs typeface="+mj-cs"/>
              <a:sym typeface="+mn-ea"/>
            </a:endParaRPr>
          </a:p>
        </p:txBody>
      </p:sp>
      <p:pic>
        <p:nvPicPr>
          <p:cNvPr id="21" name="图形 88" descr="放大"/>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288214" y="378611"/>
            <a:ext cx="307332" cy="307332"/>
          </a:xfrm>
          <a:prstGeom prst="rect">
            <a:avLst/>
          </a:prstGeom>
          <a:solidFill>
            <a:srgbClr val="511655"/>
          </a:solidFill>
        </p:spPr>
      </p:pic>
      <p:sp>
        <p:nvSpPr>
          <p:cNvPr id="18" name="文本框 17"/>
          <p:cNvSpPr txBox="1"/>
          <p:nvPr/>
        </p:nvSpPr>
        <p:spPr>
          <a:xfrm>
            <a:off x="715645" y="4683125"/>
            <a:ext cx="5249545" cy="1512570"/>
          </a:xfrm>
          <a:prstGeom prst="rect">
            <a:avLst/>
          </a:prstGeom>
          <a:noFill/>
        </p:spPr>
        <p:txBody>
          <a:bodyPr wrap="square" rtlCol="0">
            <a:noAutofit/>
          </a:bodyPr>
          <a:p>
            <a:pPr algn="ctr"/>
            <a:r>
              <a:rPr lang="zh-CN" altLang="en-US" b="1"/>
              <a:t>数据</a:t>
            </a:r>
            <a:endParaRPr lang="zh-CN" altLang="en-US" b="1"/>
          </a:p>
          <a:p>
            <a:r>
              <a:rPr lang="zh-CN" altLang="en-US" sz="1400" b="1">
                <a:sym typeface="+mn-ea"/>
              </a:rPr>
              <a:t>数据来源：</a:t>
            </a:r>
            <a:endParaRPr lang="zh-CN" altLang="en-US" sz="1400" b="1"/>
          </a:p>
          <a:p>
            <a:pPr indent="457200"/>
            <a:r>
              <a:rPr lang="en-US" altLang="zh-CN" sz="1400">
                <a:sym typeface="+mn-ea"/>
              </a:rPr>
              <a:t>HappyDB</a:t>
            </a:r>
            <a:r>
              <a:rPr lang="zh-CN" altLang="en-US" sz="1400">
                <a:sym typeface="+mn-ea"/>
              </a:rPr>
              <a:t>开源数据集</a:t>
            </a:r>
            <a:endParaRPr lang="zh-CN" altLang="en-US" sz="1400"/>
          </a:p>
          <a:p>
            <a:r>
              <a:rPr lang="zh-CN" altLang="en-US" sz="1400" b="1">
                <a:sym typeface="+mn-ea"/>
              </a:rPr>
              <a:t>收集方式：</a:t>
            </a:r>
            <a:endParaRPr lang="zh-CN" altLang="en-US" sz="1400" b="1"/>
          </a:p>
          <a:p>
            <a:pPr indent="457200"/>
            <a:r>
              <a:rPr lang="zh-CN" altLang="en-US" sz="1400">
                <a:sym typeface="+mn-ea"/>
              </a:rPr>
              <a:t>通过众包平台收集</a:t>
            </a:r>
            <a:endParaRPr lang="zh-CN" altLang="en-US" sz="1400"/>
          </a:p>
          <a:p>
            <a:r>
              <a:rPr lang="zh-CN" altLang="en-US" sz="1400" b="1">
                <a:sym typeface="+mn-ea"/>
              </a:rPr>
              <a:t>提问方式：</a:t>
            </a:r>
            <a:endParaRPr lang="zh-CN" altLang="en-US" sz="1400" b="1"/>
          </a:p>
          <a:p>
            <a:pPr indent="457200"/>
            <a:r>
              <a:rPr lang="zh-CN" altLang="en-US" sz="1400">
                <a:sym typeface="+mn-ea"/>
              </a:rPr>
              <a:t>what made you happy in</a:t>
            </a:r>
            <a:r>
              <a:rPr lang="en-US" altLang="zh-CN" sz="1400">
                <a:sym typeface="+mn-ea"/>
              </a:rPr>
              <a:t> the past 24 hours/past 3 months</a:t>
            </a:r>
            <a:endParaRPr lang="en-US" altLang="zh-CN" sz="1400"/>
          </a:p>
          <a:p>
            <a:r>
              <a:rPr lang="zh-CN" altLang="en-US" sz="1400" b="1">
                <a:sym typeface="+mn-ea"/>
              </a:rPr>
              <a:t>文本数量：</a:t>
            </a:r>
            <a:endParaRPr lang="zh-CN" altLang="en-US" sz="1400" b="1"/>
          </a:p>
          <a:p>
            <a:pPr indent="457200"/>
            <a:r>
              <a:rPr lang="en-US" altLang="zh-CN" sz="1400">
                <a:sym typeface="+mn-ea"/>
              </a:rPr>
              <a:t>100316</a:t>
            </a:r>
            <a:r>
              <a:rPr lang="zh-CN" altLang="en-US" sz="1400">
                <a:sym typeface="+mn-ea"/>
              </a:rPr>
              <a:t>条</a:t>
            </a:r>
            <a:endParaRPr lang="en-US" altLang="zh-CN"/>
          </a:p>
          <a:p>
            <a:endParaRPr lang="en-US" altLang="zh-CN"/>
          </a:p>
        </p:txBody>
      </p:sp>
      <p:graphicFrame>
        <p:nvGraphicFramePr>
          <p:cNvPr id="14" name="表格 13"/>
          <p:cNvGraphicFramePr/>
          <p:nvPr/>
        </p:nvGraphicFramePr>
        <p:xfrm>
          <a:off x="6335395" y="3406775"/>
          <a:ext cx="628650" cy="177800"/>
        </p:xfrm>
        <a:graphic>
          <a:graphicData uri="http://schemas.openxmlformats.org/drawingml/2006/table">
            <a:tbl>
              <a:tblPr/>
              <a:tblGrid>
                <a:gridCol w="628650"/>
              </a:tblGrid>
              <a:tr h="177800">
                <a:tc>
                  <a:txBody>
                    <a:bodyPr/>
                    <a:p>
                      <a:pPr algn="r" fontAlgn="b"/>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b" anchorCtr="0">
                    <a:lnL>
                      <a:noFill/>
                    </a:lnL>
                    <a:lnR>
                      <a:noFill/>
                    </a:lnR>
                    <a:lnT>
                      <a:noFill/>
                    </a:lnT>
                    <a:lnB>
                      <a:noFill/>
                    </a:lnB>
                    <a:noFill/>
                  </a:tcPr>
                </a:tc>
              </a:tr>
            </a:tbl>
          </a:graphicData>
        </a:graphic>
      </p:graphicFrame>
      <p:graphicFrame>
        <p:nvGraphicFramePr>
          <p:cNvPr id="4" name="表格 3"/>
          <p:cNvGraphicFramePr/>
          <p:nvPr/>
        </p:nvGraphicFramePr>
        <p:xfrm>
          <a:off x="6335395" y="3406775"/>
          <a:ext cx="628650" cy="177800"/>
        </p:xfrm>
        <a:graphic>
          <a:graphicData uri="http://schemas.openxmlformats.org/drawingml/2006/table">
            <a:tbl>
              <a:tblPr/>
              <a:tblGrid>
                <a:gridCol w="628650"/>
              </a:tblGrid>
              <a:tr h="177800">
                <a:tc>
                  <a:txBody>
                    <a:bodyPr/>
                    <a:p>
                      <a:pPr algn="r" fontAlgn="b"/>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b" anchorCtr="0">
                    <a:lnL>
                      <a:noFill/>
                    </a:lnL>
                    <a:lnR>
                      <a:noFill/>
                    </a:lnR>
                    <a:lnT>
                      <a:noFill/>
                    </a:lnT>
                    <a:lnB>
                      <a:noFill/>
                    </a:lnB>
                    <a:noFill/>
                  </a:tcPr>
                </a:tc>
              </a:tr>
            </a:tbl>
          </a:graphicData>
        </a:graphic>
      </p:graphicFrame>
      <p:grpSp>
        <p:nvGrpSpPr>
          <p:cNvPr id="24" name="组合 23"/>
          <p:cNvGrpSpPr/>
          <p:nvPr/>
        </p:nvGrpSpPr>
        <p:grpSpPr>
          <a:xfrm>
            <a:off x="7113270" y="2305050"/>
            <a:ext cx="2962910" cy="4236720"/>
            <a:chOff x="2739" y="3613"/>
            <a:chExt cx="4666" cy="6672"/>
          </a:xfrm>
        </p:grpSpPr>
        <p:sp>
          <p:nvSpPr>
            <p:cNvPr id="6" name="圆角矩形 5"/>
            <p:cNvSpPr/>
            <p:nvPr/>
          </p:nvSpPr>
          <p:spPr>
            <a:xfrm>
              <a:off x="2739" y="3613"/>
              <a:ext cx="4097" cy="6673"/>
            </a:xfrm>
            <a:prstGeom prst="roundRect">
              <a:avLst>
                <a:gd name="adj" fmla="val 8983"/>
              </a:avLst>
            </a:prstGeom>
            <a:solidFill>
              <a:schemeClr val="bg1"/>
            </a:solidFill>
            <a:ln w="28575">
              <a:solidFill>
                <a:srgbClr val="7030A0"/>
              </a:solidFill>
              <a:prstDash val="sysDash"/>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tLang="zh-CN" sz="1600" b="1">
                <a:solidFill>
                  <a:srgbClr val="FF0000"/>
                </a:solidFill>
                <a:sym typeface="+mn-ea"/>
              </a:endParaRPr>
            </a:p>
            <a:p>
              <a:pPr algn="ctr"/>
              <a:endParaRPr lang="zh-CN" altLang="en-US" sz="1400">
                <a:solidFill>
                  <a:schemeClr val="tx1"/>
                </a:solidFill>
              </a:endParaRPr>
            </a:p>
            <a:p>
              <a:pPr algn="ctr"/>
              <a:endParaRPr lang="zh-CN" altLang="en-US" sz="1400">
                <a:solidFill>
                  <a:schemeClr val="tx1"/>
                </a:solidFill>
              </a:endParaRPr>
            </a:p>
          </p:txBody>
        </p:sp>
        <p:sp>
          <p:nvSpPr>
            <p:cNvPr id="8" name="矩形 7"/>
            <p:cNvSpPr/>
            <p:nvPr/>
          </p:nvSpPr>
          <p:spPr>
            <a:xfrm>
              <a:off x="3053" y="4630"/>
              <a:ext cx="2281" cy="544"/>
            </a:xfrm>
            <a:prstGeom prst="rect">
              <a:avLst/>
            </a:prstGeom>
            <a:solidFill>
              <a:schemeClr val="bg1"/>
            </a:solidFill>
            <a:ln>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150" b="1">
                  <a:solidFill>
                    <a:schemeClr val="tx1"/>
                  </a:solidFill>
                  <a:sym typeface="+mn-ea"/>
                </a:rPr>
                <a:t>HuggingFace</a:t>
              </a:r>
              <a:r>
                <a:rPr lang="zh-CN" altLang="en-US" sz="1150" b="1">
                  <a:solidFill>
                    <a:schemeClr val="tx1"/>
                  </a:solidFill>
                  <a:sym typeface="+mn-ea"/>
                </a:rPr>
                <a:t>模型</a:t>
              </a:r>
              <a:endParaRPr lang="zh-CN" altLang="en-US" sz="1150" b="1">
                <a:solidFill>
                  <a:schemeClr val="tx1"/>
                </a:solidFill>
                <a:sym typeface="+mn-ea"/>
              </a:endParaRPr>
            </a:p>
          </p:txBody>
        </p:sp>
        <p:sp>
          <p:nvSpPr>
            <p:cNvPr id="9" name="文本框 8"/>
            <p:cNvSpPr txBox="1"/>
            <p:nvPr/>
          </p:nvSpPr>
          <p:spPr>
            <a:xfrm>
              <a:off x="2982" y="5293"/>
              <a:ext cx="3007" cy="884"/>
            </a:xfrm>
            <a:prstGeom prst="rect">
              <a:avLst/>
            </a:prstGeom>
            <a:noFill/>
          </p:spPr>
          <p:txBody>
            <a:bodyPr wrap="square" rtlCol="0">
              <a:noAutofit/>
            </a:bodyPr>
            <a:p>
              <a:r>
                <a:rPr lang="zh-CN" altLang="en-US" sz="1200" b="1">
                  <a:sym typeface="+mn-ea"/>
                </a:rPr>
                <a:t>将文本转换为高维嵌入</a:t>
              </a:r>
              <a:endParaRPr lang="zh-CN" altLang="en-US" sz="1200" b="1">
                <a:solidFill>
                  <a:schemeClr val="tx1"/>
                </a:solidFill>
                <a:sym typeface="+mn-ea"/>
              </a:endParaRPr>
            </a:p>
          </p:txBody>
        </p:sp>
        <p:pic>
          <p:nvPicPr>
            <p:cNvPr id="10" name="图片 9" descr="文档"/>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37" y="4522"/>
              <a:ext cx="859" cy="859"/>
            </a:xfrm>
            <a:prstGeom prst="rect">
              <a:avLst/>
            </a:prstGeom>
          </p:spPr>
        </p:pic>
        <p:cxnSp>
          <p:nvCxnSpPr>
            <p:cNvPr id="11" name="直接箭头连接符 10"/>
            <p:cNvCxnSpPr/>
            <p:nvPr/>
          </p:nvCxnSpPr>
          <p:spPr>
            <a:xfrm flipH="1">
              <a:off x="4382" y="5753"/>
              <a:ext cx="3" cy="350"/>
            </a:xfrm>
            <a:prstGeom prst="straightConnector1">
              <a:avLst/>
            </a:prstGeom>
            <a:ln w="38100">
              <a:solidFill>
                <a:schemeClr val="tx1"/>
              </a:solidFill>
              <a:tailEnd type="triangle"/>
            </a:ln>
          </p:spPr>
          <p:style>
            <a:lnRef idx="2">
              <a:schemeClr val="accent1"/>
            </a:lnRef>
            <a:fillRef idx="0">
              <a:srgbClr val="FFFFFF"/>
            </a:fillRef>
            <a:effectRef idx="0">
              <a:srgbClr val="FFFFFF"/>
            </a:effectRef>
            <a:fontRef idx="minor">
              <a:schemeClr val="tx1"/>
            </a:fontRef>
          </p:style>
        </p:cxnSp>
        <p:grpSp>
          <p:nvGrpSpPr>
            <p:cNvPr id="12" name="组合 11"/>
            <p:cNvGrpSpPr/>
            <p:nvPr/>
          </p:nvGrpSpPr>
          <p:grpSpPr>
            <a:xfrm>
              <a:off x="5733" y="6151"/>
              <a:ext cx="674" cy="478"/>
              <a:chOff x="15564" y="4153"/>
              <a:chExt cx="941" cy="686"/>
            </a:xfrm>
          </p:grpSpPr>
          <p:sp>
            <p:nvSpPr>
              <p:cNvPr id="25" name="左中括号 24"/>
              <p:cNvSpPr/>
              <p:nvPr/>
            </p:nvSpPr>
            <p:spPr>
              <a:xfrm>
                <a:off x="15564" y="4153"/>
                <a:ext cx="120" cy="687"/>
              </a:xfrm>
              <a:prstGeom prst="leftBracket">
                <a:avLst/>
              </a:prstGeom>
              <a:ln w="76200">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3" name="左中括号 12"/>
              <p:cNvSpPr/>
              <p:nvPr/>
            </p:nvSpPr>
            <p:spPr>
              <a:xfrm rot="10800000">
                <a:off x="16385" y="4153"/>
                <a:ext cx="120" cy="687"/>
              </a:xfrm>
              <a:prstGeom prst="leftBracket">
                <a:avLst/>
              </a:prstGeom>
              <a:ln w="76200">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5" name="椭圆 14"/>
              <p:cNvSpPr/>
              <p:nvPr/>
            </p:nvSpPr>
            <p:spPr>
              <a:xfrm flipV="1">
                <a:off x="15684" y="4451"/>
                <a:ext cx="91" cy="91"/>
              </a:xfrm>
              <a:prstGeom prst="ellipse">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椭圆 15"/>
              <p:cNvSpPr/>
              <p:nvPr/>
            </p:nvSpPr>
            <p:spPr>
              <a:xfrm flipV="1">
                <a:off x="15884" y="4451"/>
                <a:ext cx="91" cy="91"/>
              </a:xfrm>
              <a:prstGeom prst="ellipse">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 name="椭圆 33"/>
              <p:cNvSpPr/>
              <p:nvPr/>
            </p:nvSpPr>
            <p:spPr>
              <a:xfrm flipV="1">
                <a:off x="16084" y="4451"/>
                <a:ext cx="91" cy="91"/>
              </a:xfrm>
              <a:prstGeom prst="ellipse">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5" name="椭圆 34"/>
              <p:cNvSpPr/>
              <p:nvPr/>
            </p:nvSpPr>
            <p:spPr>
              <a:xfrm flipV="1">
                <a:off x="16284" y="4451"/>
                <a:ext cx="91" cy="91"/>
              </a:xfrm>
              <a:prstGeom prst="ellipse">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17" name="矩形 16"/>
            <p:cNvSpPr/>
            <p:nvPr/>
          </p:nvSpPr>
          <p:spPr>
            <a:xfrm>
              <a:off x="3099" y="6147"/>
              <a:ext cx="2281" cy="496"/>
            </a:xfrm>
            <a:prstGeom prst="rect">
              <a:avLst/>
            </a:prstGeom>
            <a:solidFill>
              <a:schemeClr val="bg1"/>
            </a:solidFill>
            <a:ln>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400" b="1">
                  <a:solidFill>
                    <a:schemeClr val="tx1"/>
                  </a:solidFill>
                  <a:sym typeface="+mn-ea"/>
                </a:rPr>
                <a:t>降维</a:t>
              </a:r>
              <a:endParaRPr lang="zh-CN" altLang="en-US" sz="1400" b="1">
                <a:solidFill>
                  <a:schemeClr val="tx1"/>
                </a:solidFill>
                <a:sym typeface="+mn-ea"/>
              </a:endParaRPr>
            </a:p>
          </p:txBody>
        </p:sp>
        <p:sp>
          <p:nvSpPr>
            <p:cNvPr id="20" name="文本框 19"/>
            <p:cNvSpPr txBox="1"/>
            <p:nvPr/>
          </p:nvSpPr>
          <p:spPr>
            <a:xfrm>
              <a:off x="2971" y="6727"/>
              <a:ext cx="3343" cy="884"/>
            </a:xfrm>
            <a:prstGeom prst="rect">
              <a:avLst/>
            </a:prstGeom>
            <a:noFill/>
          </p:spPr>
          <p:txBody>
            <a:bodyPr wrap="square" rtlCol="0">
              <a:noAutofit/>
            </a:bodyPr>
            <a:p>
              <a:r>
                <a:rPr lang="zh-CN" altLang="en-US" sz="1200" b="1">
                  <a:solidFill>
                    <a:schemeClr val="tx1"/>
                  </a:solidFill>
                  <a:sym typeface="+mn-ea"/>
                </a:rPr>
                <a:t>将高维嵌入降维到低维度</a:t>
              </a:r>
              <a:endParaRPr lang="zh-CN" altLang="en-US" sz="1200" b="1">
                <a:solidFill>
                  <a:schemeClr val="tx1"/>
                </a:solidFill>
                <a:sym typeface="+mn-ea"/>
              </a:endParaRPr>
            </a:p>
          </p:txBody>
        </p:sp>
        <p:sp>
          <p:nvSpPr>
            <p:cNvPr id="51" name="文本框 50"/>
            <p:cNvSpPr txBox="1"/>
            <p:nvPr/>
          </p:nvSpPr>
          <p:spPr>
            <a:xfrm>
              <a:off x="3615" y="3764"/>
              <a:ext cx="2210" cy="628"/>
            </a:xfrm>
            <a:prstGeom prst="rect">
              <a:avLst/>
            </a:prstGeom>
            <a:noFill/>
          </p:spPr>
          <p:txBody>
            <a:bodyPr wrap="square" rtlCol="0">
              <a:spAutoFit/>
            </a:bodyPr>
            <a:p>
              <a:r>
                <a:rPr lang="en-US" altLang="zh-CN" sz="2000" b="1"/>
                <a:t>Bertopic</a:t>
              </a:r>
              <a:endParaRPr lang="en-US" altLang="zh-CN" sz="2000" b="1"/>
            </a:p>
          </p:txBody>
        </p:sp>
        <p:sp>
          <p:nvSpPr>
            <p:cNvPr id="26" name="矩形 25"/>
            <p:cNvSpPr/>
            <p:nvPr/>
          </p:nvSpPr>
          <p:spPr>
            <a:xfrm>
              <a:off x="3053" y="7595"/>
              <a:ext cx="2281" cy="544"/>
            </a:xfrm>
            <a:prstGeom prst="rect">
              <a:avLst/>
            </a:prstGeom>
            <a:solidFill>
              <a:schemeClr val="bg1"/>
            </a:solidFill>
            <a:ln>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400" b="1">
                  <a:solidFill>
                    <a:schemeClr val="tx1"/>
                  </a:solidFill>
                  <a:sym typeface="+mn-ea"/>
                </a:rPr>
                <a:t>聚类</a:t>
              </a:r>
              <a:endParaRPr lang="zh-CN" altLang="en-US" sz="1400" b="1">
                <a:solidFill>
                  <a:schemeClr val="tx1"/>
                </a:solidFill>
                <a:sym typeface="+mn-ea"/>
              </a:endParaRPr>
            </a:p>
          </p:txBody>
        </p:sp>
        <p:cxnSp>
          <p:nvCxnSpPr>
            <p:cNvPr id="27" name="直接箭头连接符 26"/>
            <p:cNvCxnSpPr/>
            <p:nvPr/>
          </p:nvCxnSpPr>
          <p:spPr>
            <a:xfrm flipH="1">
              <a:off x="4363" y="7220"/>
              <a:ext cx="3" cy="350"/>
            </a:xfrm>
            <a:prstGeom prst="straightConnector1">
              <a:avLst/>
            </a:prstGeom>
            <a:ln w="38100">
              <a:solidFill>
                <a:schemeClr val="tx1"/>
              </a:solidFill>
              <a:tailEnd type="triangle"/>
            </a:ln>
          </p:spPr>
          <p:style>
            <a:lnRef idx="2">
              <a:schemeClr val="accent1"/>
            </a:lnRef>
            <a:fillRef idx="0">
              <a:srgbClr val="FFFFFF"/>
            </a:fillRef>
            <a:effectRef idx="0">
              <a:srgbClr val="FFFFFF"/>
            </a:effectRef>
            <a:fontRef idx="minor">
              <a:schemeClr val="tx1"/>
            </a:fontRef>
          </p:style>
        </p:cxnSp>
        <p:pic>
          <p:nvPicPr>
            <p:cNvPr id="22" name="图片 21" descr="密度聚类"/>
            <p:cNvPicPr>
              <a:picLocks noChangeAspect="1"/>
            </p:cNvPicPr>
            <p:nvPr/>
          </p:nvPicPr>
          <p:blipFill>
            <a:blip r:embed="rId14"/>
            <a:stretch>
              <a:fillRect/>
            </a:stretch>
          </p:blipFill>
          <p:spPr>
            <a:xfrm>
              <a:off x="5630" y="7404"/>
              <a:ext cx="854" cy="854"/>
            </a:xfrm>
            <a:prstGeom prst="rect">
              <a:avLst/>
            </a:prstGeom>
          </p:spPr>
        </p:pic>
        <p:sp>
          <p:nvSpPr>
            <p:cNvPr id="62" name="矩形 61"/>
            <p:cNvSpPr/>
            <p:nvPr/>
          </p:nvSpPr>
          <p:spPr>
            <a:xfrm>
              <a:off x="3063" y="8949"/>
              <a:ext cx="2281" cy="544"/>
            </a:xfrm>
            <a:prstGeom prst="rect">
              <a:avLst/>
            </a:prstGeom>
            <a:solidFill>
              <a:schemeClr val="bg1"/>
            </a:solidFill>
            <a:ln>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400" b="1">
                  <a:solidFill>
                    <a:schemeClr val="tx1"/>
                  </a:solidFill>
                  <a:sym typeface="+mn-ea"/>
                </a:rPr>
                <a:t>c-TF-IDF</a:t>
              </a:r>
              <a:endParaRPr lang="en-US" altLang="zh-CN" sz="1400" b="1">
                <a:solidFill>
                  <a:schemeClr val="tx1"/>
                </a:solidFill>
                <a:sym typeface="+mn-ea"/>
              </a:endParaRPr>
            </a:p>
          </p:txBody>
        </p:sp>
        <p:sp>
          <p:nvSpPr>
            <p:cNvPr id="64" name="文本框 63"/>
            <p:cNvSpPr txBox="1"/>
            <p:nvPr/>
          </p:nvSpPr>
          <p:spPr>
            <a:xfrm>
              <a:off x="2970" y="9603"/>
              <a:ext cx="3019" cy="616"/>
            </a:xfrm>
            <a:prstGeom prst="rect">
              <a:avLst/>
            </a:prstGeom>
            <a:noFill/>
          </p:spPr>
          <p:txBody>
            <a:bodyPr wrap="square" rtlCol="0">
              <a:noAutofit/>
            </a:bodyPr>
            <a:p>
              <a:r>
                <a:rPr lang="zh-CN" altLang="en-US" sz="1200" b="1">
                  <a:solidFill>
                    <a:schemeClr val="tx1"/>
                  </a:solidFill>
                  <a:sym typeface="+mn-ea"/>
                </a:rPr>
                <a:t>对每个聚类，提取代表词</a:t>
              </a:r>
              <a:endParaRPr lang="zh-CN" altLang="en-US" sz="1200" b="1">
                <a:solidFill>
                  <a:schemeClr val="tx1"/>
                </a:solidFill>
                <a:sym typeface="+mn-ea"/>
              </a:endParaRPr>
            </a:p>
          </p:txBody>
        </p:sp>
        <p:cxnSp>
          <p:nvCxnSpPr>
            <p:cNvPr id="65" name="直接箭头连接符 64"/>
            <p:cNvCxnSpPr/>
            <p:nvPr/>
          </p:nvCxnSpPr>
          <p:spPr>
            <a:xfrm flipH="1">
              <a:off x="4366" y="8599"/>
              <a:ext cx="3" cy="350"/>
            </a:xfrm>
            <a:prstGeom prst="straightConnector1">
              <a:avLst/>
            </a:prstGeom>
            <a:ln w="38100">
              <a:solidFill>
                <a:schemeClr val="tx1"/>
              </a:solidFill>
              <a:tailEnd type="triangle"/>
            </a:ln>
          </p:spPr>
          <p:style>
            <a:lnRef idx="2">
              <a:schemeClr val="accent1"/>
            </a:lnRef>
            <a:fillRef idx="0">
              <a:srgbClr val="FFFFFF"/>
            </a:fillRef>
            <a:effectRef idx="0">
              <a:srgbClr val="FFFFFF"/>
            </a:effectRef>
            <a:fontRef idx="minor">
              <a:schemeClr val="tx1"/>
            </a:fontRef>
          </p:style>
        </p:cxnSp>
        <p:pic>
          <p:nvPicPr>
            <p:cNvPr id="66" name="图片 65" descr="abc 搜索词详情"/>
            <p:cNvPicPr>
              <a:picLocks noChangeAspect="1"/>
            </p:cNvPicPr>
            <p:nvPr/>
          </p:nvPicPr>
          <p:blipFill>
            <a:blip r:embed="rId15"/>
            <a:stretch>
              <a:fillRect/>
            </a:stretch>
          </p:blipFill>
          <p:spPr>
            <a:xfrm>
              <a:off x="5563" y="8682"/>
              <a:ext cx="921" cy="921"/>
            </a:xfrm>
            <a:prstGeom prst="rect">
              <a:avLst/>
            </a:prstGeom>
          </p:spPr>
        </p:pic>
        <p:sp>
          <p:nvSpPr>
            <p:cNvPr id="67" name="文本框 66"/>
            <p:cNvSpPr txBox="1"/>
            <p:nvPr/>
          </p:nvSpPr>
          <p:spPr>
            <a:xfrm>
              <a:off x="3197" y="8139"/>
              <a:ext cx="4208" cy="616"/>
            </a:xfrm>
            <a:prstGeom prst="rect">
              <a:avLst/>
            </a:prstGeom>
            <a:noFill/>
          </p:spPr>
          <p:txBody>
            <a:bodyPr wrap="square" rtlCol="0">
              <a:noAutofit/>
            </a:bodyPr>
            <a:p>
              <a:r>
                <a:rPr lang="zh-CN" altLang="en-US" sz="1200" b="1">
                  <a:solidFill>
                    <a:schemeClr val="tx1"/>
                  </a:solidFill>
                  <a:sym typeface="+mn-ea"/>
                </a:rPr>
                <a:t>对嵌入进行聚类</a:t>
              </a:r>
              <a:endParaRPr lang="zh-CN" altLang="en-US" sz="1200" b="1">
                <a:solidFill>
                  <a:schemeClr val="tx1"/>
                </a:solidFill>
                <a:sym typeface="+mn-ea"/>
              </a:endParaRPr>
            </a:p>
          </p:txBody>
        </p:sp>
      </p:grpSp>
      <p:sp>
        <p:nvSpPr>
          <p:cNvPr id="43" name="下箭头 42"/>
          <p:cNvSpPr/>
          <p:nvPr/>
        </p:nvSpPr>
        <p:spPr>
          <a:xfrm rot="16200000">
            <a:off x="6563995" y="3900170"/>
            <a:ext cx="211455" cy="58864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4" name="下箭头 43"/>
          <p:cNvSpPr/>
          <p:nvPr/>
        </p:nvSpPr>
        <p:spPr>
          <a:xfrm rot="16200000">
            <a:off x="10195560" y="3942080"/>
            <a:ext cx="211455" cy="58864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6" name="文本框 45"/>
          <p:cNvSpPr txBox="1"/>
          <p:nvPr/>
        </p:nvSpPr>
        <p:spPr>
          <a:xfrm>
            <a:off x="10595610" y="4595495"/>
            <a:ext cx="1155065" cy="1168400"/>
          </a:xfrm>
          <a:prstGeom prst="rect">
            <a:avLst/>
          </a:prstGeom>
          <a:noFill/>
        </p:spPr>
        <p:txBody>
          <a:bodyPr wrap="square" rtlCol="0">
            <a:spAutoFit/>
          </a:bodyPr>
          <a:p>
            <a:pPr algn="ctr"/>
            <a:r>
              <a:rPr lang="zh-CN" altLang="en-US" sz="1400" b="1">
                <a:latin typeface="微软雅黑" panose="020B0503020204020204" charset="-122"/>
                <a:ea typeface="微软雅黑" panose="020B0503020204020204" charset="-122"/>
                <a:sym typeface="+mn-ea"/>
              </a:rPr>
              <a:t>幸福感活动主要类型</a:t>
            </a:r>
            <a:endParaRPr lang="en-US" altLang="zh-CN" sz="1400" b="1">
              <a:latin typeface="微软雅黑" panose="020B0503020204020204" charset="-122"/>
              <a:ea typeface="微软雅黑" panose="020B0503020204020204" charset="-122"/>
            </a:endParaRPr>
          </a:p>
          <a:p>
            <a:pPr algn="ctr"/>
            <a:r>
              <a:rPr lang="en-US" altLang="zh-CN" sz="1400" b="1">
                <a:latin typeface="微软雅黑" panose="020B0503020204020204" charset="-122"/>
                <a:ea typeface="微软雅黑" panose="020B0503020204020204" charset="-122"/>
              </a:rPr>
              <a:t>(M</a:t>
            </a:r>
            <a:r>
              <a:rPr lang="zh-CN" altLang="en-US" sz="1400" b="1">
                <a:latin typeface="微软雅黑" panose="020B0503020204020204" charset="-122"/>
                <a:ea typeface="微软雅黑" panose="020B0503020204020204" charset="-122"/>
              </a:rPr>
              <a:t>条，</a:t>
            </a:r>
            <a:r>
              <a:rPr lang="en-US" altLang="zh-CN" sz="1400" b="1">
                <a:latin typeface="微软雅黑" panose="020B0503020204020204" charset="-122"/>
                <a:ea typeface="微软雅黑" panose="020B0503020204020204" charset="-122"/>
              </a:rPr>
              <a:t>M</a:t>
            </a:r>
            <a:r>
              <a:rPr lang="en-US" altLang="zh-CN" sz="1400" b="1">
                <a:latin typeface="微软雅黑" panose="020B0503020204020204" charset="-122"/>
                <a:ea typeface="微软雅黑" panose="020B0503020204020204" charset="-122"/>
              </a:rPr>
              <a:t>&lt;10W)</a:t>
            </a:r>
            <a:endParaRPr lang="en-US" altLang="zh-CN" sz="1400" b="1">
              <a:latin typeface="微软雅黑" panose="020B0503020204020204" charset="-122"/>
              <a:ea typeface="微软雅黑" panose="020B0503020204020204" charset="-122"/>
            </a:endParaRPr>
          </a:p>
          <a:p>
            <a:pPr algn="ctr"/>
            <a:endParaRPr lang="en-US" altLang="zh-CN" sz="1400" b="1">
              <a:latin typeface="微软雅黑" panose="020B0503020204020204" charset="-122"/>
              <a:ea typeface="微软雅黑" panose="020B0503020204020204" charset="-122"/>
            </a:endParaRPr>
          </a:p>
        </p:txBody>
      </p:sp>
      <p:pic>
        <p:nvPicPr>
          <p:cNvPr id="3" name="图片 2" descr="文件"/>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567680" y="3886200"/>
            <a:ext cx="532130" cy="481330"/>
          </a:xfrm>
          <a:prstGeom prst="rect">
            <a:avLst/>
          </a:prstGeom>
        </p:spPr>
      </p:pic>
      <p:sp>
        <p:nvSpPr>
          <p:cNvPr id="19" name="文本框 18"/>
          <p:cNvSpPr txBox="1"/>
          <p:nvPr/>
        </p:nvSpPr>
        <p:spPr>
          <a:xfrm>
            <a:off x="5184775" y="4498340"/>
            <a:ext cx="1297940" cy="521970"/>
          </a:xfrm>
          <a:prstGeom prst="rect">
            <a:avLst/>
          </a:prstGeom>
          <a:noFill/>
        </p:spPr>
        <p:txBody>
          <a:bodyPr wrap="square" rtlCol="0">
            <a:spAutoFit/>
          </a:bodyPr>
          <a:p>
            <a:pPr algn="ctr"/>
            <a:r>
              <a:rPr lang="en-US" altLang="zh-CN" sz="1400" b="1">
                <a:latin typeface="微软雅黑" panose="020B0503020204020204" charset="-122"/>
                <a:ea typeface="微软雅黑" panose="020B0503020204020204" charset="-122"/>
              </a:rPr>
              <a:t>HappyDB</a:t>
            </a:r>
            <a:endParaRPr lang="en-US" altLang="zh-CN" sz="1400" b="1">
              <a:latin typeface="微软雅黑" panose="020B0503020204020204" charset="-122"/>
              <a:ea typeface="微软雅黑" panose="020B0503020204020204" charset="-122"/>
            </a:endParaRPr>
          </a:p>
          <a:p>
            <a:pPr algn="ctr"/>
            <a:r>
              <a:rPr lang="en-US" altLang="zh-CN" sz="1400" b="1">
                <a:latin typeface="微软雅黑" panose="020B0503020204020204" charset="-122"/>
                <a:ea typeface="微软雅黑" panose="020B0503020204020204" charset="-122"/>
              </a:rPr>
              <a:t>(10W</a:t>
            </a:r>
            <a:r>
              <a:rPr lang="zh-CN" altLang="en-US" sz="1400" b="1">
                <a:latin typeface="微软雅黑" panose="020B0503020204020204" charset="-122"/>
                <a:ea typeface="微软雅黑" panose="020B0503020204020204" charset="-122"/>
              </a:rPr>
              <a:t>条</a:t>
            </a:r>
            <a:r>
              <a:rPr lang="en-US" altLang="zh-CN" sz="1400" b="1">
                <a:latin typeface="微软雅黑" panose="020B0503020204020204" charset="-122"/>
                <a:ea typeface="微软雅黑" panose="020B0503020204020204" charset="-122"/>
              </a:rPr>
              <a:t>)</a:t>
            </a:r>
            <a:endParaRPr lang="en-US" altLang="zh-CN" sz="1400" b="1">
              <a:latin typeface="微软雅黑" panose="020B0503020204020204" charset="-122"/>
              <a:ea typeface="微软雅黑" panose="020B0503020204020204" charset="-122"/>
            </a:endParaRPr>
          </a:p>
        </p:txBody>
      </p:sp>
      <p:pic>
        <p:nvPicPr>
          <p:cNvPr id="23" name="图片 22" descr="活动项目"/>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804525" y="3907155"/>
            <a:ext cx="591185" cy="591185"/>
          </a:xfrm>
          <a:prstGeom prst="rect">
            <a:avLst/>
          </a:prstGeom>
        </p:spPr>
      </p:pic>
      <p:sp>
        <p:nvSpPr>
          <p:cNvPr id="48" name="文本框 47"/>
          <p:cNvSpPr txBox="1"/>
          <p:nvPr/>
        </p:nvSpPr>
        <p:spPr>
          <a:xfrm>
            <a:off x="744220" y="1840865"/>
            <a:ext cx="5563235" cy="2321560"/>
          </a:xfrm>
          <a:prstGeom prst="rect">
            <a:avLst/>
          </a:prstGeom>
          <a:noFill/>
        </p:spPr>
        <p:txBody>
          <a:bodyPr wrap="square" rtlCol="0">
            <a:noAutofit/>
          </a:bodyPr>
          <a:p>
            <a:r>
              <a:rPr lang="zh-CN" altLang="en-US" sz="1400" b="1">
                <a:sym typeface="+mn-ea"/>
              </a:rPr>
              <a:t>研究假设：</a:t>
            </a:r>
            <a:endParaRPr lang="zh-CN" altLang="en-US" sz="1400" b="1">
              <a:sym typeface="+mn-ea"/>
            </a:endParaRPr>
          </a:p>
          <a:p>
            <a:pPr indent="457200"/>
            <a:r>
              <a:rPr lang="zh-CN" altLang="en-US" sz="1400" b="1">
                <a:sym typeface="+mn-ea"/>
              </a:rPr>
              <a:t>大量幸福感活动可以整合为少数活动类型</a:t>
            </a:r>
            <a:endParaRPr lang="zh-CN" altLang="en-US" sz="1400" b="1"/>
          </a:p>
          <a:p>
            <a:r>
              <a:rPr lang="zh-CN" altLang="en-US" sz="1400" b="1"/>
              <a:t>研究方法：</a:t>
            </a:r>
            <a:endParaRPr lang="zh-CN" altLang="en-US" sz="1400" b="1"/>
          </a:p>
          <a:p>
            <a:pPr indent="457200"/>
            <a:r>
              <a:rPr lang="en-US" altLang="zh-CN" sz="1400"/>
              <a:t>BERTopic</a:t>
            </a:r>
            <a:r>
              <a:rPr lang="zh-CN" altLang="en-US" sz="1400"/>
              <a:t>主题建模</a:t>
            </a:r>
            <a:endParaRPr lang="zh-CN" altLang="en-US" sz="1400"/>
          </a:p>
          <a:p>
            <a:r>
              <a:rPr lang="zh-CN" altLang="en-US" sz="1400" b="1"/>
              <a:t>嵌入模型：</a:t>
            </a:r>
            <a:endParaRPr lang="zh-CN" altLang="en-US" sz="1400" b="1"/>
          </a:p>
          <a:p>
            <a:pPr indent="457200"/>
            <a:r>
              <a:rPr sz="1400"/>
              <a:t>stella_en_400M_v5</a:t>
            </a:r>
            <a:endParaRPr sz="1400"/>
          </a:p>
          <a:p>
            <a:r>
              <a:rPr lang="zh-CN" altLang="en-US" sz="1400" b="1"/>
              <a:t>降维算法与参数：</a:t>
            </a:r>
            <a:endParaRPr lang="zh-CN" altLang="en-US" sz="1400" b="1"/>
          </a:p>
          <a:p>
            <a:pPr indent="457200"/>
            <a:r>
              <a:rPr lang="en-US" altLang="zh-CN" sz="1400" b="1">
                <a:sym typeface="+mn-ea"/>
              </a:rPr>
              <a:t>UMAP</a:t>
            </a:r>
            <a:r>
              <a:rPr lang="en-US" altLang="zh-CN" sz="1400">
                <a:sym typeface="+mn-ea"/>
              </a:rPr>
              <a:t>(UMAP_neighbors=20,</a:t>
            </a:r>
            <a:endParaRPr lang="en-US" altLang="zh-CN" sz="1400">
              <a:sym typeface="+mn-ea"/>
            </a:endParaRPr>
          </a:p>
          <a:p>
            <a:pPr indent="457200"/>
            <a:r>
              <a:rPr lang="en-US" altLang="zh-CN" sz="1400">
                <a:sym typeface="+mn-ea"/>
              </a:rPr>
              <a:t>UMAP_components = 20)</a:t>
            </a:r>
            <a:endParaRPr lang="zh-CN" altLang="en-US" sz="1400" b="1"/>
          </a:p>
          <a:p>
            <a:r>
              <a:rPr lang="zh-CN" altLang="en-US" sz="1400" b="1"/>
              <a:t>聚类算法与参数：</a:t>
            </a:r>
            <a:endParaRPr lang="zh-CN" altLang="en-US" sz="1400" b="1"/>
          </a:p>
          <a:p>
            <a:pPr indent="457200"/>
            <a:r>
              <a:rPr lang="en-US" altLang="zh-CN" sz="1400" b="1">
                <a:sym typeface="+mn-ea"/>
              </a:rPr>
              <a:t>HDBSCAN</a:t>
            </a:r>
            <a:r>
              <a:rPr lang="en-US" altLang="zh-CN" sz="1400">
                <a:sym typeface="+mn-ea"/>
              </a:rPr>
              <a:t>(HDB_size = 500, </a:t>
            </a:r>
            <a:endParaRPr lang="en-US" altLang="zh-CN" sz="1400">
              <a:sym typeface="+mn-ea"/>
            </a:endParaRPr>
          </a:p>
          <a:p>
            <a:pPr indent="457200"/>
            <a:r>
              <a:rPr lang="en-US" altLang="zh-CN" sz="1400">
                <a:sym typeface="+mn-ea"/>
              </a:rPr>
              <a:t>HDB_samples = 5)</a:t>
            </a:r>
            <a:endParaRPr lang="en-US" altLang="zh-CN" sz="1400" b="1"/>
          </a:p>
          <a:p>
            <a:r>
              <a:rPr lang="zh-CN" altLang="en-US" sz="1400" b="1"/>
              <a:t>轮廓系数：</a:t>
            </a:r>
            <a:endParaRPr lang="zh-CN" altLang="en-US" sz="1400" b="1"/>
          </a:p>
          <a:p>
            <a:pPr indent="457200"/>
            <a:r>
              <a:rPr lang="en-US" altLang="zh-CN" sz="1400">
                <a:solidFill>
                  <a:srgbClr val="000000"/>
                </a:solidFill>
                <a:latin typeface="宋体" panose="02010600030101010101" pitchFamily="2" charset="-122"/>
                <a:ea typeface="宋体" panose="02010600030101010101" pitchFamily="2" charset="-122"/>
                <a:sym typeface="+mn-ea"/>
              </a:rPr>
              <a:t>0.5952</a:t>
            </a:r>
            <a:endParaRPr lang="zh-CN" altLang="en-US" sz="1400" b="1"/>
          </a:p>
          <a:p>
            <a:pPr indent="457200"/>
            <a:endParaRPr lang="en-US" altLang="zh-CN"/>
          </a:p>
          <a:p>
            <a:endParaRPr lang="en-US" altLang="zh-CN"/>
          </a:p>
        </p:txBody>
      </p:sp>
      <p:sp>
        <p:nvSpPr>
          <p:cNvPr id="7" name="文本框 6"/>
          <p:cNvSpPr txBox="1"/>
          <p:nvPr/>
        </p:nvSpPr>
        <p:spPr>
          <a:xfrm>
            <a:off x="11500485" y="6436995"/>
            <a:ext cx="691515" cy="368300"/>
          </a:xfrm>
          <a:prstGeom prst="rect">
            <a:avLst/>
          </a:prstGeom>
          <a:noFill/>
        </p:spPr>
        <p:txBody>
          <a:bodyPr wrap="square" rtlCol="0" anchor="t">
            <a:spAutoFit/>
          </a:bodyPr>
          <a:p>
            <a:r>
              <a:rPr lang="en-US" altLang="zh-CN">
                <a:sym typeface="+mn-ea"/>
              </a:rPr>
              <a:t>17</a:t>
            </a:r>
            <a:endParaRPr lang="en-US" altLang="zh-CN">
              <a:sym typeface="+mn-ea"/>
            </a:endParaRPr>
          </a:p>
        </p:txBody>
      </p:sp>
    </p:spTree>
    <p:custDataLst>
      <p:tags r:id="rId20"/>
    </p:custData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nvSpPr>
        <p:spPr>
          <a:xfrm>
            <a:off x="9410" y="-1718"/>
            <a:ext cx="12217288" cy="995306"/>
          </a:xfrm>
          <a:prstGeom prst="rect">
            <a:avLst/>
          </a:prstGeom>
          <a:gradFill flip="none" rotWithShape="1">
            <a:gsLst>
              <a:gs pos="79000">
                <a:srgbClr val="692266">
                  <a:alpha val="80000"/>
                </a:srgbClr>
              </a:gs>
              <a:gs pos="46000">
                <a:srgbClr val="580C6E">
                  <a:alpha val="80000"/>
                </a:srgbClr>
              </a:gs>
              <a:gs pos="0">
                <a:srgbClr val="580C6E">
                  <a:lumMod val="100000"/>
                  <a:alpha val="80000"/>
                </a:srgbClr>
              </a:gs>
              <a:gs pos="100000">
                <a:srgbClr val="AC2761">
                  <a:alpha val="80000"/>
                </a:srgb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84" name="矩形: 圆角 83"/>
          <p:cNvSpPr/>
          <p:nvPr/>
        </p:nvSpPr>
        <p:spPr>
          <a:xfrm>
            <a:off x="8310237" y="303059"/>
            <a:ext cx="1619140" cy="400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5" name="图形 84" descr="铅笔"/>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67251" y="348131"/>
            <a:ext cx="307332" cy="307332"/>
          </a:xfrm>
          <a:prstGeom prst="rect">
            <a:avLst/>
          </a:prstGeom>
        </p:spPr>
      </p:pic>
      <p:sp>
        <p:nvSpPr>
          <p:cNvPr id="90" name="文本框 89"/>
          <p:cNvSpPr txBox="1"/>
          <p:nvPr/>
        </p:nvSpPr>
        <p:spPr>
          <a:xfrm>
            <a:off x="3223506" y="303059"/>
            <a:ext cx="1407518" cy="400110"/>
          </a:xfrm>
          <a:prstGeom prst="rect">
            <a:avLst/>
          </a:prstGeom>
          <a:noFill/>
        </p:spPr>
        <p:txBody>
          <a:bodyPr wrap="square" rtlCol="0">
            <a:spAutoFit/>
          </a:bodyPr>
          <a:lstStyle/>
          <a:p>
            <a:pPr>
              <a:defRPr/>
            </a:pPr>
            <a:r>
              <a:rPr lang="zh-CN" altLang="en-US" sz="2000" dirty="0">
                <a:solidFill>
                  <a:schemeClr val="bg1"/>
                </a:solidFill>
                <a:ea typeface="思源黑体 CN Bold" panose="020B0800000000000000" pitchFamily="34" charset="-122"/>
                <a:cs typeface="+mj-cs"/>
              </a:rPr>
              <a:t>研究背景</a:t>
            </a:r>
            <a:endParaRPr lang="zh-CN" altLang="en-US" sz="2000" dirty="0">
              <a:solidFill>
                <a:schemeClr val="bg1"/>
              </a:solidFill>
              <a:ea typeface="思源黑体 CN Bold" panose="020B0800000000000000" pitchFamily="34" charset="-122"/>
              <a:cs typeface="+mj-cs"/>
            </a:endParaRPr>
          </a:p>
        </p:txBody>
      </p:sp>
      <p:sp>
        <p:nvSpPr>
          <p:cNvPr id="91" name="文本框 90"/>
          <p:cNvSpPr txBox="1"/>
          <p:nvPr/>
        </p:nvSpPr>
        <p:spPr>
          <a:xfrm>
            <a:off x="5017646" y="303059"/>
            <a:ext cx="1407518" cy="398780"/>
          </a:xfrm>
          <a:prstGeom prst="rect">
            <a:avLst/>
          </a:prstGeom>
          <a:noFill/>
        </p:spPr>
        <p:txBody>
          <a:bodyPr wrap="square" rtlCol="0">
            <a:spAutoFit/>
          </a:bodyPr>
          <a:lstStyle/>
          <a:p>
            <a:pPr>
              <a:defRPr/>
            </a:pPr>
            <a:r>
              <a:rPr lang="zh-CN" altLang="en-US" sz="2000" dirty="0">
                <a:solidFill>
                  <a:schemeClr val="bg1"/>
                </a:solidFill>
                <a:ea typeface="思源黑体 CN Bold" panose="020B0800000000000000" pitchFamily="34" charset="-122"/>
                <a:cs typeface="+mj-cs"/>
              </a:rPr>
              <a:t>文献综述</a:t>
            </a:r>
            <a:endParaRPr lang="zh-CN" altLang="en-US" sz="2000" dirty="0">
              <a:solidFill>
                <a:schemeClr val="bg1"/>
              </a:solidFill>
              <a:ea typeface="思源黑体 CN Bold" panose="020B0800000000000000" pitchFamily="34" charset="-122"/>
              <a:cs typeface="+mj-cs"/>
            </a:endParaRPr>
          </a:p>
        </p:txBody>
      </p:sp>
      <p:sp>
        <p:nvSpPr>
          <p:cNvPr id="92" name="文本框 91"/>
          <p:cNvSpPr txBox="1"/>
          <p:nvPr/>
        </p:nvSpPr>
        <p:spPr>
          <a:xfrm>
            <a:off x="6811786" y="303059"/>
            <a:ext cx="1407518" cy="398780"/>
          </a:xfrm>
          <a:prstGeom prst="rect">
            <a:avLst/>
          </a:prstGeom>
          <a:noFill/>
        </p:spPr>
        <p:txBody>
          <a:bodyPr wrap="square" rtlCol="0">
            <a:spAutoFit/>
          </a:bodyPr>
          <a:lstStyle/>
          <a:p>
            <a:pPr>
              <a:defRPr/>
            </a:pPr>
            <a:r>
              <a:rPr lang="zh-CN" altLang="en-US" sz="2000" dirty="0">
                <a:solidFill>
                  <a:schemeClr val="bg1"/>
                </a:solidFill>
                <a:ea typeface="思源黑体 CN Bold" panose="020B0800000000000000" pitchFamily="34" charset="-122"/>
                <a:cs typeface="+mj-cs"/>
              </a:rPr>
              <a:t>问题提出</a:t>
            </a:r>
            <a:endParaRPr lang="zh-CN" altLang="en-US" sz="2000" dirty="0">
              <a:solidFill>
                <a:schemeClr val="bg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zh-CN" altLang="en-US" sz="2000" dirty="0">
                <a:solidFill>
                  <a:srgbClr val="580C6E"/>
                </a:solidFill>
                <a:ea typeface="思源黑体 CN Bold" panose="020B0800000000000000" pitchFamily="34" charset="-122"/>
                <a:cs typeface="+mj-cs"/>
              </a:rPr>
              <a:t>研究设计</a:t>
            </a:r>
            <a:endParaRPr lang="zh-CN" altLang="en-US" sz="2000" dirty="0">
              <a:solidFill>
                <a:srgbClr val="580C6E"/>
              </a:solidFill>
              <a:ea typeface="思源黑体 CN Bold" panose="020B0800000000000000" pitchFamily="34" charset="-122"/>
              <a:cs typeface="+mj-cs"/>
            </a:endParaRPr>
          </a:p>
        </p:txBody>
      </p:sp>
      <p:sp>
        <p:nvSpPr>
          <p:cNvPr id="95" name="箭头: V 形 94"/>
          <p:cNvSpPr/>
          <p:nvPr/>
        </p:nvSpPr>
        <p:spPr>
          <a:xfrm rot="5400000">
            <a:off x="9067048" y="741296"/>
            <a:ext cx="139368" cy="225295"/>
          </a:xfrm>
          <a:prstGeom prst="chevron">
            <a:avLst>
              <a:gd name="adj" fmla="val 736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8" name="组合 27"/>
          <p:cNvGrpSpPr/>
          <p:nvPr/>
        </p:nvGrpSpPr>
        <p:grpSpPr>
          <a:xfrm>
            <a:off x="158182" y="185407"/>
            <a:ext cx="2090846" cy="643316"/>
            <a:chOff x="9730702" y="211219"/>
            <a:chExt cx="2374282" cy="701101"/>
          </a:xfrm>
        </p:grpSpPr>
        <p:pic>
          <p:nvPicPr>
            <p:cNvPr id="29" name="图片 28"/>
            <p:cNvPicPr>
              <a:picLocks noChangeAspect="1"/>
            </p:cNvPicPr>
            <p:nvPr userDrawn="1"/>
          </p:nvPicPr>
          <p:blipFill>
            <a:blip r:embed="rId7" cstate="print">
              <a:lum bright="70000" contrast="-70000"/>
              <a:extLst>
                <a:ext uri="{BEBA8EAE-BF5A-486C-A8C5-ECC9F3942E4B}">
                  <a14:imgProps xmlns:a14="http://schemas.microsoft.com/office/drawing/2010/main">
                    <a14:imgLayer r:embed="rId8">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30" name="图片 29"/>
            <p:cNvPicPr>
              <a:picLocks noChangeAspect="1"/>
            </p:cNvPicPr>
            <p:nvPr/>
          </p:nvPicPr>
          <p:blipFill rotWithShape="1">
            <a:blip r:embed="rId9">
              <a:biLevel thresh="25000"/>
            </a:blip>
            <a:srcRect l="30188"/>
            <a:stretch>
              <a:fillRect/>
            </a:stretch>
          </p:blipFill>
          <p:spPr>
            <a:xfrm>
              <a:off x="10483399" y="211219"/>
              <a:ext cx="1621585" cy="701101"/>
            </a:xfrm>
            <a:prstGeom prst="rect">
              <a:avLst/>
            </a:prstGeom>
          </p:spPr>
        </p:pic>
      </p:grpSp>
      <p:grpSp>
        <p:nvGrpSpPr>
          <p:cNvPr id="31" name="组合 30"/>
          <p:cNvGrpSpPr/>
          <p:nvPr/>
        </p:nvGrpSpPr>
        <p:grpSpPr>
          <a:xfrm>
            <a:off x="462280" y="1153160"/>
            <a:ext cx="6300470" cy="706755"/>
            <a:chOff x="4940300" y="3513623"/>
            <a:chExt cx="14532753" cy="933979"/>
          </a:xfrm>
        </p:grpSpPr>
        <p:grpSp>
          <p:nvGrpSpPr>
            <p:cNvPr id="32" name="组合 31"/>
            <p:cNvGrpSpPr/>
            <p:nvPr/>
          </p:nvGrpSpPr>
          <p:grpSpPr>
            <a:xfrm>
              <a:off x="4940300" y="3581780"/>
              <a:ext cx="361950" cy="254002"/>
              <a:chOff x="4940300" y="3428999"/>
              <a:chExt cx="457202" cy="254002"/>
            </a:xfrm>
          </p:grpSpPr>
          <p:sp>
            <p:nvSpPr>
              <p:cNvPr id="33" name="箭头: V 形 46"/>
              <p:cNvSpPr/>
              <p:nvPr/>
            </p:nvSpPr>
            <p:spPr>
              <a:xfrm>
                <a:off x="4940300" y="3429000"/>
                <a:ext cx="254001" cy="254001"/>
              </a:xfrm>
              <a:prstGeom prst="chevron">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tx1"/>
                  </a:solidFill>
                </a:endParaRPr>
              </a:p>
            </p:txBody>
          </p:sp>
          <p:sp>
            <p:nvSpPr>
              <p:cNvPr id="37" name="箭头: V 形 47"/>
              <p:cNvSpPr/>
              <p:nvPr/>
            </p:nvSpPr>
            <p:spPr>
              <a:xfrm>
                <a:off x="5143501" y="3428999"/>
                <a:ext cx="254001" cy="254001"/>
              </a:xfrm>
              <a:prstGeom prst="chevron">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tx1"/>
                  </a:solidFill>
                </a:endParaRPr>
              </a:p>
            </p:txBody>
          </p:sp>
        </p:grpSp>
        <p:cxnSp>
          <p:nvCxnSpPr>
            <p:cNvPr id="38" name="直接连接符 37"/>
            <p:cNvCxnSpPr/>
            <p:nvPr/>
          </p:nvCxnSpPr>
          <p:spPr>
            <a:xfrm>
              <a:off x="4940300" y="3962782"/>
              <a:ext cx="13484028" cy="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5302081" y="3513623"/>
              <a:ext cx="14170972" cy="933979"/>
            </a:xfrm>
            <a:prstGeom prst="rect">
              <a:avLst/>
            </a:prstGeom>
          </p:spPr>
          <p:txBody>
            <a:bodyPr wrap="square">
              <a:spAutoFit/>
            </a:bodyPr>
            <a:p>
              <a:pPr algn="l"/>
              <a:r>
                <a:rPr lang="zh-CN" sz="2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研究二</a:t>
              </a:r>
              <a:r>
                <a:rPr lang="en-US" altLang="zh-CN" sz="2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r>
                <a:rPr lang="zh-CN" altLang="en-US" sz="2000" b="1">
                  <a:sym typeface="+mn-ea"/>
                </a:rPr>
                <a:t>幸福活动模型：</a:t>
              </a:r>
              <a:r>
                <a:rPr lang="zh-CN" altLang="en-US" sz="2000">
                  <a:sym typeface="+mn-ea"/>
                </a:rPr>
                <a:t>真实幸福活动</a:t>
              </a:r>
              <a:r>
                <a:rPr lang="zh-CN" altLang="en-US" sz="2000">
                  <a:sym typeface="+mn-ea"/>
                </a:rPr>
                <a:t>基本类型</a:t>
              </a:r>
              <a:r>
                <a:rPr lang="zh-CN" altLang="en-US" sz="2000">
                  <a:sym typeface="+mn-ea"/>
                </a:rPr>
                <a:t>提取</a:t>
              </a:r>
              <a:endParaRPr lang="zh-CN" altLang="en-US" sz="2000">
                <a:solidFill>
                  <a:schemeClr val="tx1"/>
                </a:solidFill>
              </a:endParaRPr>
            </a:p>
            <a:p>
              <a:pPr algn="l"/>
              <a:endParaRPr lang="zh-CN" altLang="en-US" sz="2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grpSp>
      <p:pic>
        <p:nvPicPr>
          <p:cNvPr id="2" name="图片 1"/>
          <p:cNvPicPr>
            <a:picLocks noChangeAspect="1"/>
          </p:cNvPicPr>
          <p:nvPr/>
        </p:nvPicPr>
        <p:blipFill>
          <a:blip r:embed="rId10"/>
          <a:stretch>
            <a:fillRect/>
          </a:stretch>
        </p:blipFill>
        <p:spPr>
          <a:xfrm>
            <a:off x="8224520" y="266065"/>
            <a:ext cx="1785620" cy="504825"/>
          </a:xfrm>
          <a:prstGeom prst="rect">
            <a:avLst/>
          </a:prstGeom>
        </p:spPr>
      </p:pic>
      <p:sp>
        <p:nvSpPr>
          <p:cNvPr id="5" name="圆角矩形 4"/>
          <p:cNvSpPr/>
          <p:nvPr/>
        </p:nvSpPr>
        <p:spPr>
          <a:xfrm>
            <a:off x="10206355" y="333375"/>
            <a:ext cx="1492885" cy="401320"/>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dirty="0">
                <a:solidFill>
                  <a:srgbClr val="490C5A"/>
                </a:solidFill>
                <a:ea typeface="思源黑体 CN Bold" panose="020B0800000000000000" pitchFamily="34" charset="-122"/>
                <a:cs typeface="+mj-cs"/>
                <a:sym typeface="+mn-ea"/>
              </a:rPr>
              <a:t>     </a:t>
            </a:r>
            <a:r>
              <a:rPr lang="zh-CN" altLang="en-US" dirty="0">
                <a:solidFill>
                  <a:srgbClr val="490C5A"/>
                </a:solidFill>
                <a:ea typeface="思源黑体 CN Bold" panose="020B0800000000000000" pitchFamily="34" charset="-122"/>
                <a:cs typeface="+mj-cs"/>
                <a:sym typeface="+mn-ea"/>
              </a:rPr>
              <a:t>研究进展</a:t>
            </a:r>
            <a:endParaRPr lang="zh-CN" altLang="en-US" dirty="0">
              <a:solidFill>
                <a:srgbClr val="490C5A"/>
              </a:solidFill>
              <a:ea typeface="思源黑体 CN Bold" panose="020B0800000000000000" pitchFamily="34" charset="-122"/>
              <a:cs typeface="+mj-cs"/>
              <a:sym typeface="+mn-ea"/>
            </a:endParaRPr>
          </a:p>
        </p:txBody>
      </p:sp>
      <p:pic>
        <p:nvPicPr>
          <p:cNvPr id="21" name="图形 88" descr="放大"/>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288214" y="378611"/>
            <a:ext cx="307332" cy="307332"/>
          </a:xfrm>
          <a:prstGeom prst="rect">
            <a:avLst/>
          </a:prstGeom>
          <a:solidFill>
            <a:srgbClr val="511655"/>
          </a:solidFill>
        </p:spPr>
      </p:pic>
      <p:graphicFrame>
        <p:nvGraphicFramePr>
          <p:cNvPr id="14" name="表格 13"/>
          <p:cNvGraphicFramePr/>
          <p:nvPr/>
        </p:nvGraphicFramePr>
        <p:xfrm>
          <a:off x="5781675" y="3258185"/>
          <a:ext cx="628650" cy="177800"/>
        </p:xfrm>
        <a:graphic>
          <a:graphicData uri="http://schemas.openxmlformats.org/drawingml/2006/table">
            <a:tbl>
              <a:tblPr/>
              <a:tblGrid>
                <a:gridCol w="628650"/>
              </a:tblGrid>
              <a:tr h="177800">
                <a:tc>
                  <a:txBody>
                    <a:bodyPr/>
                    <a:p>
                      <a:pPr algn="r" fontAlgn="b"/>
                      <a:endParaRPr lang="en-US" altLang="zh-CN" sz="1100" b="0" i="0">
                        <a:solidFill>
                          <a:srgbClr val="000000"/>
                        </a:solidFill>
                        <a:latin typeface="宋体" panose="02010600030101010101" pitchFamily="2" charset="-122"/>
                        <a:ea typeface="宋体" panose="02010600030101010101" pitchFamily="2" charset="-122"/>
                      </a:endParaRPr>
                    </a:p>
                  </a:txBody>
                  <a:tcPr marL="6667" marR="6667" marT="6667" marB="0" anchor="b" anchorCtr="0">
                    <a:lnL>
                      <a:noFill/>
                    </a:lnL>
                    <a:lnR>
                      <a:noFill/>
                    </a:lnR>
                    <a:lnT>
                      <a:noFill/>
                    </a:lnT>
                    <a:lnB>
                      <a:noFill/>
                    </a:lnB>
                    <a:noFill/>
                  </a:tcPr>
                </a:tc>
              </a:tr>
            </a:tbl>
          </a:graphicData>
        </a:graphic>
      </p:graphicFrame>
      <p:pic>
        <p:nvPicPr>
          <p:cNvPr id="3" name="图片 2"/>
          <p:cNvPicPr>
            <a:picLocks noChangeAspect="1"/>
          </p:cNvPicPr>
          <p:nvPr/>
        </p:nvPicPr>
        <p:blipFill>
          <a:blip r:embed="rId12"/>
          <a:srcRect l="3452" t="8563" r="3273" b="4466"/>
          <a:stretch>
            <a:fillRect/>
          </a:stretch>
        </p:blipFill>
        <p:spPr>
          <a:xfrm>
            <a:off x="1672590" y="1524635"/>
            <a:ext cx="5488940" cy="5333365"/>
          </a:xfrm>
          <a:prstGeom prst="rect">
            <a:avLst/>
          </a:prstGeom>
        </p:spPr>
      </p:pic>
      <p:sp>
        <p:nvSpPr>
          <p:cNvPr id="12" name="文本框 11"/>
          <p:cNvSpPr txBox="1"/>
          <p:nvPr/>
        </p:nvSpPr>
        <p:spPr>
          <a:xfrm>
            <a:off x="5781675" y="6628130"/>
            <a:ext cx="1525905" cy="229870"/>
          </a:xfrm>
          <a:prstGeom prst="rect">
            <a:avLst/>
          </a:prstGeom>
          <a:noFill/>
        </p:spPr>
        <p:txBody>
          <a:bodyPr wrap="square" rtlCol="0">
            <a:spAutoFit/>
          </a:bodyPr>
          <a:p>
            <a:r>
              <a:rPr lang="zh-CN" altLang="en-US" sz="900"/>
              <a:t>主题建模</a:t>
            </a:r>
            <a:r>
              <a:rPr lang="en-US" sz="900"/>
              <a:t>2</a:t>
            </a:r>
            <a:r>
              <a:rPr lang="zh-CN" altLang="en-US" sz="900"/>
              <a:t>维可视化结果</a:t>
            </a:r>
            <a:endParaRPr lang="zh-CN" altLang="en-US" sz="900"/>
          </a:p>
        </p:txBody>
      </p:sp>
      <p:sp>
        <p:nvSpPr>
          <p:cNvPr id="4" name="文本框 3"/>
          <p:cNvSpPr txBox="1"/>
          <p:nvPr/>
        </p:nvSpPr>
        <p:spPr>
          <a:xfrm>
            <a:off x="11500485" y="6436995"/>
            <a:ext cx="691515" cy="368300"/>
          </a:xfrm>
          <a:prstGeom prst="rect">
            <a:avLst/>
          </a:prstGeom>
          <a:noFill/>
        </p:spPr>
        <p:txBody>
          <a:bodyPr wrap="square" rtlCol="0" anchor="t">
            <a:spAutoFit/>
          </a:bodyPr>
          <a:p>
            <a:r>
              <a:rPr lang="en-US" altLang="zh-CN">
                <a:sym typeface="+mn-ea"/>
              </a:rPr>
              <a:t>18</a:t>
            </a:r>
            <a:endParaRPr lang="en-US" altLang="zh-CN">
              <a:sym typeface="+mn-ea"/>
            </a:endParaRPr>
          </a:p>
        </p:txBody>
      </p:sp>
      <p:sp>
        <p:nvSpPr>
          <p:cNvPr id="6" name="文本框 5"/>
          <p:cNvSpPr txBox="1"/>
          <p:nvPr/>
        </p:nvSpPr>
        <p:spPr>
          <a:xfrm>
            <a:off x="7907655" y="3573145"/>
            <a:ext cx="4064000" cy="829945"/>
          </a:xfrm>
          <a:prstGeom prst="rect">
            <a:avLst/>
          </a:prstGeom>
          <a:noFill/>
        </p:spPr>
        <p:txBody>
          <a:bodyPr wrap="square" rtlCol="0">
            <a:spAutoFit/>
          </a:bodyPr>
          <a:p>
            <a:pPr marL="285750" indent="-285750">
              <a:buFont typeface="Arial" panose="020B0604020202020204" pitchFamily="34" charset="0"/>
              <a:buChar char="•"/>
            </a:pPr>
            <a:r>
              <a:rPr lang="zh-CN" altLang="en-US" sz="1600"/>
              <a:t>每一个点是一件幸福感活动</a:t>
            </a:r>
            <a:endParaRPr lang="zh-CN" altLang="en-US" sz="1600"/>
          </a:p>
          <a:p>
            <a:pPr marL="285750" indent="-285750">
              <a:buFont typeface="Arial" panose="020B0604020202020204" pitchFamily="34" charset="0"/>
              <a:buChar char="•"/>
            </a:pPr>
            <a:r>
              <a:rPr lang="zh-CN" altLang="en-US" sz="1600"/>
              <a:t>经过聚类，相近的点形成了簇</a:t>
            </a:r>
            <a:endParaRPr lang="zh-CN" altLang="en-US" sz="1600"/>
          </a:p>
          <a:p>
            <a:pPr marL="285750" indent="-285750">
              <a:buFont typeface="Arial" panose="020B0604020202020204" pitchFamily="34" charset="0"/>
              <a:buChar char="•"/>
            </a:pPr>
            <a:r>
              <a:rPr lang="zh-CN" altLang="en-US" sz="1600"/>
              <a:t>共识别出</a:t>
            </a:r>
            <a:r>
              <a:rPr lang="en-US" altLang="zh-CN" sz="1600"/>
              <a:t>50</a:t>
            </a:r>
            <a:r>
              <a:rPr lang="zh-CN" altLang="en-US" sz="1600"/>
              <a:t>种不同的主题</a:t>
            </a:r>
            <a:endParaRPr lang="zh-CN" altLang="en-US" sz="1600"/>
          </a:p>
        </p:txBody>
      </p:sp>
    </p:spTree>
    <p:custDataLst>
      <p:tags r:id="rId13"/>
    </p:custData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nvSpPr>
        <p:spPr>
          <a:xfrm>
            <a:off x="9410" y="-1718"/>
            <a:ext cx="12217288" cy="995306"/>
          </a:xfrm>
          <a:prstGeom prst="rect">
            <a:avLst/>
          </a:prstGeom>
          <a:gradFill flip="none" rotWithShape="1">
            <a:gsLst>
              <a:gs pos="79000">
                <a:srgbClr val="692266">
                  <a:alpha val="80000"/>
                </a:srgbClr>
              </a:gs>
              <a:gs pos="46000">
                <a:srgbClr val="580C6E">
                  <a:alpha val="80000"/>
                </a:srgbClr>
              </a:gs>
              <a:gs pos="0">
                <a:srgbClr val="580C6E">
                  <a:lumMod val="100000"/>
                  <a:alpha val="80000"/>
                </a:srgbClr>
              </a:gs>
              <a:gs pos="100000">
                <a:srgbClr val="AC2761">
                  <a:alpha val="80000"/>
                </a:srgb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84" name="矩形: 圆角 83"/>
          <p:cNvSpPr/>
          <p:nvPr/>
        </p:nvSpPr>
        <p:spPr>
          <a:xfrm>
            <a:off x="8310237" y="303059"/>
            <a:ext cx="1619140" cy="400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5" name="图形 84" descr="铅笔"/>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88" name="图形 87" descr="望远镜"/>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67251" y="348131"/>
            <a:ext cx="307332" cy="307332"/>
          </a:xfrm>
          <a:prstGeom prst="rect">
            <a:avLst/>
          </a:prstGeom>
        </p:spPr>
      </p:pic>
      <p:sp>
        <p:nvSpPr>
          <p:cNvPr id="90" name="文本框 89"/>
          <p:cNvSpPr txBox="1"/>
          <p:nvPr/>
        </p:nvSpPr>
        <p:spPr>
          <a:xfrm>
            <a:off x="3223506" y="303059"/>
            <a:ext cx="1407518" cy="400110"/>
          </a:xfrm>
          <a:prstGeom prst="rect">
            <a:avLst/>
          </a:prstGeom>
          <a:noFill/>
        </p:spPr>
        <p:txBody>
          <a:bodyPr wrap="square" rtlCol="0">
            <a:spAutoFit/>
          </a:bodyPr>
          <a:lstStyle/>
          <a:p>
            <a:pPr>
              <a:defRPr/>
            </a:pPr>
            <a:r>
              <a:rPr lang="zh-CN" altLang="en-US" sz="2000" dirty="0">
                <a:solidFill>
                  <a:schemeClr val="bg1"/>
                </a:solidFill>
                <a:ea typeface="思源黑体 CN Bold" panose="020B0800000000000000" pitchFamily="34" charset="-122"/>
                <a:cs typeface="+mj-cs"/>
              </a:rPr>
              <a:t>研究背景</a:t>
            </a:r>
            <a:endParaRPr lang="zh-CN" altLang="en-US" sz="2000" dirty="0">
              <a:solidFill>
                <a:schemeClr val="bg1"/>
              </a:solidFill>
              <a:ea typeface="思源黑体 CN Bold" panose="020B0800000000000000" pitchFamily="34" charset="-122"/>
              <a:cs typeface="+mj-cs"/>
            </a:endParaRPr>
          </a:p>
        </p:txBody>
      </p:sp>
      <p:sp>
        <p:nvSpPr>
          <p:cNvPr id="91" name="文本框 90"/>
          <p:cNvSpPr txBox="1"/>
          <p:nvPr/>
        </p:nvSpPr>
        <p:spPr>
          <a:xfrm>
            <a:off x="5017646" y="303059"/>
            <a:ext cx="1407518" cy="398780"/>
          </a:xfrm>
          <a:prstGeom prst="rect">
            <a:avLst/>
          </a:prstGeom>
          <a:noFill/>
        </p:spPr>
        <p:txBody>
          <a:bodyPr wrap="square" rtlCol="0">
            <a:spAutoFit/>
          </a:bodyPr>
          <a:lstStyle/>
          <a:p>
            <a:pPr>
              <a:defRPr/>
            </a:pPr>
            <a:r>
              <a:rPr lang="zh-CN" altLang="en-US" sz="2000" dirty="0">
                <a:solidFill>
                  <a:schemeClr val="bg1"/>
                </a:solidFill>
                <a:ea typeface="思源黑体 CN Bold" panose="020B0800000000000000" pitchFamily="34" charset="-122"/>
                <a:cs typeface="+mj-cs"/>
              </a:rPr>
              <a:t>文献综述</a:t>
            </a:r>
            <a:endParaRPr lang="zh-CN" altLang="en-US" sz="2000" dirty="0">
              <a:solidFill>
                <a:schemeClr val="bg1"/>
              </a:solidFill>
              <a:ea typeface="思源黑体 CN Bold" panose="020B0800000000000000" pitchFamily="34" charset="-122"/>
              <a:cs typeface="+mj-cs"/>
            </a:endParaRPr>
          </a:p>
        </p:txBody>
      </p:sp>
      <p:sp>
        <p:nvSpPr>
          <p:cNvPr id="92" name="文本框 91"/>
          <p:cNvSpPr txBox="1"/>
          <p:nvPr/>
        </p:nvSpPr>
        <p:spPr>
          <a:xfrm>
            <a:off x="6811786" y="303059"/>
            <a:ext cx="1407518" cy="398780"/>
          </a:xfrm>
          <a:prstGeom prst="rect">
            <a:avLst/>
          </a:prstGeom>
          <a:noFill/>
        </p:spPr>
        <p:txBody>
          <a:bodyPr wrap="square" rtlCol="0">
            <a:spAutoFit/>
          </a:bodyPr>
          <a:lstStyle/>
          <a:p>
            <a:pPr>
              <a:defRPr/>
            </a:pPr>
            <a:r>
              <a:rPr lang="zh-CN" altLang="en-US" sz="2000" dirty="0">
                <a:solidFill>
                  <a:schemeClr val="bg1"/>
                </a:solidFill>
                <a:ea typeface="思源黑体 CN Bold" panose="020B0800000000000000" pitchFamily="34" charset="-122"/>
                <a:cs typeface="+mj-cs"/>
              </a:rPr>
              <a:t>问题提出</a:t>
            </a:r>
            <a:endParaRPr lang="zh-CN" altLang="en-US" sz="2000" dirty="0">
              <a:solidFill>
                <a:schemeClr val="bg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zh-CN" altLang="en-US" sz="2000" dirty="0">
                <a:solidFill>
                  <a:srgbClr val="580C6E"/>
                </a:solidFill>
                <a:ea typeface="思源黑体 CN Bold" panose="020B0800000000000000" pitchFamily="34" charset="-122"/>
                <a:cs typeface="+mj-cs"/>
              </a:rPr>
              <a:t>研究设计</a:t>
            </a:r>
            <a:endParaRPr lang="zh-CN" altLang="en-US" sz="2000" dirty="0">
              <a:solidFill>
                <a:srgbClr val="580C6E"/>
              </a:solidFill>
              <a:ea typeface="思源黑体 CN Bold" panose="020B0800000000000000" pitchFamily="34" charset="-122"/>
              <a:cs typeface="+mj-cs"/>
            </a:endParaRPr>
          </a:p>
        </p:txBody>
      </p:sp>
      <p:sp>
        <p:nvSpPr>
          <p:cNvPr id="95" name="箭头: V 形 94"/>
          <p:cNvSpPr/>
          <p:nvPr/>
        </p:nvSpPr>
        <p:spPr>
          <a:xfrm rot="5400000">
            <a:off x="9067048" y="741296"/>
            <a:ext cx="139368" cy="225295"/>
          </a:xfrm>
          <a:prstGeom prst="chevron">
            <a:avLst>
              <a:gd name="adj" fmla="val 736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8" name="组合 27"/>
          <p:cNvGrpSpPr/>
          <p:nvPr/>
        </p:nvGrpSpPr>
        <p:grpSpPr>
          <a:xfrm>
            <a:off x="158182" y="185407"/>
            <a:ext cx="2090846" cy="643316"/>
            <a:chOff x="9730702" y="211219"/>
            <a:chExt cx="2374282" cy="701101"/>
          </a:xfrm>
        </p:grpSpPr>
        <p:pic>
          <p:nvPicPr>
            <p:cNvPr id="29" name="图片 28"/>
            <p:cNvPicPr>
              <a:picLocks noChangeAspect="1"/>
            </p:cNvPicPr>
            <p:nvPr userDrawn="1"/>
          </p:nvPicPr>
          <p:blipFill>
            <a:blip r:embed="rId7" cstate="print">
              <a:lum bright="70000" contrast="-70000"/>
              <a:extLst>
                <a:ext uri="{BEBA8EAE-BF5A-486C-A8C5-ECC9F3942E4B}">
                  <a14:imgProps xmlns:a14="http://schemas.microsoft.com/office/drawing/2010/main">
                    <a14:imgLayer r:embed="rId8">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30" name="图片 29"/>
            <p:cNvPicPr>
              <a:picLocks noChangeAspect="1"/>
            </p:cNvPicPr>
            <p:nvPr/>
          </p:nvPicPr>
          <p:blipFill rotWithShape="1">
            <a:blip r:embed="rId9">
              <a:biLevel thresh="25000"/>
            </a:blip>
            <a:srcRect l="30188"/>
            <a:stretch>
              <a:fillRect/>
            </a:stretch>
          </p:blipFill>
          <p:spPr>
            <a:xfrm>
              <a:off x="10483399" y="211219"/>
              <a:ext cx="1621585" cy="701101"/>
            </a:xfrm>
            <a:prstGeom prst="rect">
              <a:avLst/>
            </a:prstGeom>
          </p:spPr>
        </p:pic>
      </p:grpSp>
      <p:grpSp>
        <p:nvGrpSpPr>
          <p:cNvPr id="31" name="组合 30"/>
          <p:cNvGrpSpPr/>
          <p:nvPr/>
        </p:nvGrpSpPr>
        <p:grpSpPr>
          <a:xfrm>
            <a:off x="462280" y="1153160"/>
            <a:ext cx="6300470" cy="398780"/>
            <a:chOff x="4940300" y="3513623"/>
            <a:chExt cx="14532753" cy="526989"/>
          </a:xfrm>
        </p:grpSpPr>
        <p:grpSp>
          <p:nvGrpSpPr>
            <p:cNvPr id="32" name="组合 31"/>
            <p:cNvGrpSpPr/>
            <p:nvPr/>
          </p:nvGrpSpPr>
          <p:grpSpPr>
            <a:xfrm>
              <a:off x="4940300" y="3581780"/>
              <a:ext cx="361950" cy="254002"/>
              <a:chOff x="4940300" y="3428999"/>
              <a:chExt cx="457202" cy="254002"/>
            </a:xfrm>
          </p:grpSpPr>
          <p:sp>
            <p:nvSpPr>
              <p:cNvPr id="33" name="箭头: V 形 46"/>
              <p:cNvSpPr/>
              <p:nvPr/>
            </p:nvSpPr>
            <p:spPr>
              <a:xfrm>
                <a:off x="4940300" y="3429000"/>
                <a:ext cx="254001" cy="254001"/>
              </a:xfrm>
              <a:prstGeom prst="chevron">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tx1"/>
                  </a:solidFill>
                </a:endParaRPr>
              </a:p>
            </p:txBody>
          </p:sp>
          <p:sp>
            <p:nvSpPr>
              <p:cNvPr id="37" name="箭头: V 形 47"/>
              <p:cNvSpPr/>
              <p:nvPr/>
            </p:nvSpPr>
            <p:spPr>
              <a:xfrm>
                <a:off x="5143501" y="3428999"/>
                <a:ext cx="254001" cy="254001"/>
              </a:xfrm>
              <a:prstGeom prst="chevron">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tx1"/>
                  </a:solidFill>
                </a:endParaRPr>
              </a:p>
            </p:txBody>
          </p:sp>
        </p:grpSp>
        <p:cxnSp>
          <p:nvCxnSpPr>
            <p:cNvPr id="38" name="直接连接符 37"/>
            <p:cNvCxnSpPr/>
            <p:nvPr/>
          </p:nvCxnSpPr>
          <p:spPr>
            <a:xfrm>
              <a:off x="4940300" y="3962782"/>
              <a:ext cx="13484028" cy="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5302081" y="3513623"/>
              <a:ext cx="14170972" cy="526989"/>
            </a:xfrm>
            <a:prstGeom prst="rect">
              <a:avLst/>
            </a:prstGeom>
          </p:spPr>
          <p:txBody>
            <a:bodyPr wrap="square">
              <a:spAutoFit/>
            </a:bodyPr>
            <a:p>
              <a:pPr algn="l"/>
              <a:r>
                <a:rPr lang="zh-CN" sz="2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研究二</a:t>
              </a:r>
              <a:r>
                <a:rPr lang="en-US" altLang="zh-CN" sz="2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rPr>
                <a:t> </a:t>
              </a:r>
              <a:r>
                <a:rPr lang="zh-CN" altLang="en-US" sz="2000" b="1">
                  <a:sym typeface="+mn-ea"/>
                </a:rPr>
                <a:t>幸福活动模型：</a:t>
              </a:r>
              <a:r>
                <a:rPr lang="zh-CN" altLang="en-US" sz="2000">
                  <a:sym typeface="+mn-ea"/>
                </a:rPr>
                <a:t>真实幸福活动</a:t>
              </a:r>
              <a:r>
                <a:rPr lang="zh-CN" altLang="en-US" sz="2000">
                  <a:sym typeface="+mn-ea"/>
                </a:rPr>
                <a:t>基本类型</a:t>
              </a:r>
              <a:r>
                <a:rPr lang="zh-CN" altLang="en-US" sz="2000">
                  <a:sym typeface="+mn-ea"/>
                </a:rPr>
                <a:t>提取</a:t>
              </a:r>
              <a:endParaRPr lang="zh-CN" altLang="en-US" sz="2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mn-ea"/>
              </a:endParaRPr>
            </a:p>
          </p:txBody>
        </p:sp>
      </p:grpSp>
      <p:pic>
        <p:nvPicPr>
          <p:cNvPr id="2" name="图片 1"/>
          <p:cNvPicPr>
            <a:picLocks noChangeAspect="1"/>
          </p:cNvPicPr>
          <p:nvPr/>
        </p:nvPicPr>
        <p:blipFill>
          <a:blip r:embed="rId10"/>
          <a:stretch>
            <a:fillRect/>
          </a:stretch>
        </p:blipFill>
        <p:spPr>
          <a:xfrm>
            <a:off x="8224520" y="266065"/>
            <a:ext cx="1785620" cy="504825"/>
          </a:xfrm>
          <a:prstGeom prst="rect">
            <a:avLst/>
          </a:prstGeom>
        </p:spPr>
      </p:pic>
      <p:sp>
        <p:nvSpPr>
          <p:cNvPr id="5" name="圆角矩形 4"/>
          <p:cNvSpPr/>
          <p:nvPr/>
        </p:nvSpPr>
        <p:spPr>
          <a:xfrm>
            <a:off x="10206355" y="333375"/>
            <a:ext cx="1492885" cy="401320"/>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dirty="0">
                <a:solidFill>
                  <a:srgbClr val="490C5A"/>
                </a:solidFill>
                <a:ea typeface="思源黑体 CN Bold" panose="020B0800000000000000" pitchFamily="34" charset="-122"/>
                <a:cs typeface="+mj-cs"/>
                <a:sym typeface="+mn-ea"/>
              </a:rPr>
              <a:t>     </a:t>
            </a:r>
            <a:r>
              <a:rPr lang="zh-CN" altLang="en-US" dirty="0">
                <a:solidFill>
                  <a:srgbClr val="490C5A"/>
                </a:solidFill>
                <a:ea typeface="思源黑体 CN Bold" panose="020B0800000000000000" pitchFamily="34" charset="-122"/>
                <a:cs typeface="+mj-cs"/>
                <a:sym typeface="+mn-ea"/>
              </a:rPr>
              <a:t>研究进展</a:t>
            </a:r>
            <a:endParaRPr lang="zh-CN" altLang="en-US" dirty="0">
              <a:solidFill>
                <a:srgbClr val="490C5A"/>
              </a:solidFill>
              <a:ea typeface="思源黑体 CN Bold" panose="020B0800000000000000" pitchFamily="34" charset="-122"/>
              <a:cs typeface="+mj-cs"/>
              <a:sym typeface="+mn-ea"/>
            </a:endParaRPr>
          </a:p>
        </p:txBody>
      </p:sp>
      <p:pic>
        <p:nvPicPr>
          <p:cNvPr id="21" name="图形 88" descr="放大"/>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288214" y="378611"/>
            <a:ext cx="307332" cy="307332"/>
          </a:xfrm>
          <a:prstGeom prst="rect">
            <a:avLst/>
          </a:prstGeom>
          <a:solidFill>
            <a:srgbClr val="511655"/>
          </a:solidFill>
        </p:spPr>
      </p:pic>
      <p:pic>
        <p:nvPicPr>
          <p:cNvPr id="3" name="图片 2"/>
          <p:cNvPicPr>
            <a:picLocks noChangeAspect="1"/>
          </p:cNvPicPr>
          <p:nvPr/>
        </p:nvPicPr>
        <p:blipFill>
          <a:blip r:embed="rId12"/>
          <a:stretch>
            <a:fillRect/>
          </a:stretch>
        </p:blipFill>
        <p:spPr>
          <a:xfrm>
            <a:off x="1125220" y="1492885"/>
            <a:ext cx="9940925" cy="4979035"/>
          </a:xfrm>
          <a:prstGeom prst="rect">
            <a:avLst/>
          </a:prstGeom>
        </p:spPr>
      </p:pic>
      <p:sp>
        <p:nvSpPr>
          <p:cNvPr id="4" name="文本框 3"/>
          <p:cNvSpPr txBox="1"/>
          <p:nvPr/>
        </p:nvSpPr>
        <p:spPr>
          <a:xfrm>
            <a:off x="4542155" y="6472555"/>
            <a:ext cx="4064000" cy="368300"/>
          </a:xfrm>
          <a:prstGeom prst="rect">
            <a:avLst/>
          </a:prstGeom>
          <a:noFill/>
        </p:spPr>
        <p:txBody>
          <a:bodyPr wrap="square" rtlCol="0">
            <a:spAutoFit/>
          </a:bodyPr>
          <a:p>
            <a:r>
              <a:rPr lang="zh-CN" altLang="en-US"/>
              <a:t>主题的关键词相似性聚类结果</a:t>
            </a:r>
            <a:endParaRPr lang="zh-CN" altLang="en-US"/>
          </a:p>
        </p:txBody>
      </p:sp>
      <p:sp>
        <p:nvSpPr>
          <p:cNvPr id="6" name="文本框 5"/>
          <p:cNvSpPr txBox="1"/>
          <p:nvPr/>
        </p:nvSpPr>
        <p:spPr>
          <a:xfrm>
            <a:off x="11500485" y="6436995"/>
            <a:ext cx="691515" cy="368300"/>
          </a:xfrm>
          <a:prstGeom prst="rect">
            <a:avLst/>
          </a:prstGeom>
          <a:noFill/>
        </p:spPr>
        <p:txBody>
          <a:bodyPr wrap="square" rtlCol="0" anchor="t">
            <a:spAutoFit/>
          </a:bodyPr>
          <a:p>
            <a:r>
              <a:rPr lang="en-US" altLang="zh-CN">
                <a:sym typeface="+mn-ea"/>
              </a:rPr>
              <a:t>19</a:t>
            </a:r>
            <a:endParaRPr lang="en-US" altLang="zh-CN">
              <a:sym typeface="+mn-ea"/>
            </a:endParaRPr>
          </a:p>
        </p:txBody>
      </p:sp>
    </p:spTree>
    <p:custDataLst>
      <p:tags r:id="rId13"/>
    </p:custData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nvSpPr>
        <p:spPr>
          <a:xfrm>
            <a:off x="9410" y="-1718"/>
            <a:ext cx="12217288" cy="995306"/>
          </a:xfrm>
          <a:prstGeom prst="rect">
            <a:avLst/>
          </a:prstGeom>
          <a:gradFill flip="none" rotWithShape="1">
            <a:gsLst>
              <a:gs pos="79000">
                <a:srgbClr val="692266">
                  <a:alpha val="80000"/>
                </a:srgbClr>
              </a:gs>
              <a:gs pos="46000">
                <a:srgbClr val="580C6E">
                  <a:alpha val="80000"/>
                </a:srgbClr>
              </a:gs>
              <a:gs pos="0">
                <a:srgbClr val="580C6E">
                  <a:lumMod val="100000"/>
                  <a:alpha val="80000"/>
                </a:srgbClr>
              </a:gs>
              <a:gs pos="100000">
                <a:srgbClr val="AC2761">
                  <a:alpha val="80000"/>
                </a:srgb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84" name="矩形: 圆角 83"/>
          <p:cNvSpPr/>
          <p:nvPr/>
        </p:nvSpPr>
        <p:spPr>
          <a:xfrm>
            <a:off x="8310237" y="303059"/>
            <a:ext cx="1619140" cy="400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5" name="图形 84" descr="铅笔"/>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87" name="图形 86" descr="显微镜"/>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243" y="2274086"/>
            <a:ext cx="307332" cy="307332"/>
          </a:xfrm>
          <a:prstGeom prst="rect">
            <a:avLst/>
          </a:prstGeom>
        </p:spPr>
      </p:pic>
      <p:sp>
        <p:nvSpPr>
          <p:cNvPr id="90" name="文本框 89"/>
          <p:cNvSpPr txBox="1"/>
          <p:nvPr/>
        </p:nvSpPr>
        <p:spPr>
          <a:xfrm>
            <a:off x="3223506" y="303059"/>
            <a:ext cx="1407518" cy="400110"/>
          </a:xfrm>
          <a:prstGeom prst="rect">
            <a:avLst/>
          </a:prstGeom>
          <a:noFill/>
        </p:spPr>
        <p:txBody>
          <a:bodyPr wrap="square" rtlCol="0">
            <a:spAutoFit/>
          </a:bodyPr>
          <a:lstStyle/>
          <a:p>
            <a:pPr>
              <a:defRPr/>
            </a:pPr>
            <a:r>
              <a:rPr lang="zh-CN" altLang="en-US" sz="2000" dirty="0">
                <a:solidFill>
                  <a:schemeClr val="bg1"/>
                </a:solidFill>
                <a:ea typeface="思源黑体 CN Bold" panose="020B0800000000000000" pitchFamily="34" charset="-122"/>
                <a:cs typeface="+mj-cs"/>
              </a:rPr>
              <a:t>研究背景</a:t>
            </a:r>
            <a:endParaRPr lang="zh-CN" altLang="en-US" sz="2000" dirty="0">
              <a:solidFill>
                <a:schemeClr val="bg1"/>
              </a:solidFill>
              <a:ea typeface="思源黑体 CN Bold" panose="020B0800000000000000" pitchFamily="34" charset="-122"/>
              <a:cs typeface="+mj-cs"/>
            </a:endParaRPr>
          </a:p>
        </p:txBody>
      </p:sp>
      <p:sp>
        <p:nvSpPr>
          <p:cNvPr id="91" name="文本框 90"/>
          <p:cNvSpPr txBox="1"/>
          <p:nvPr/>
        </p:nvSpPr>
        <p:spPr>
          <a:xfrm>
            <a:off x="5017646" y="303059"/>
            <a:ext cx="1407518" cy="398780"/>
          </a:xfrm>
          <a:prstGeom prst="rect">
            <a:avLst/>
          </a:prstGeom>
          <a:noFill/>
        </p:spPr>
        <p:txBody>
          <a:bodyPr wrap="square" rtlCol="0">
            <a:spAutoFit/>
          </a:bodyPr>
          <a:lstStyle/>
          <a:p>
            <a:pPr>
              <a:defRPr/>
            </a:pPr>
            <a:r>
              <a:rPr lang="zh-CN" altLang="en-US" sz="2000" dirty="0">
                <a:solidFill>
                  <a:schemeClr val="bg1"/>
                </a:solidFill>
                <a:ea typeface="思源黑体 CN Bold" panose="020B0800000000000000" pitchFamily="34" charset="-122"/>
                <a:cs typeface="+mj-cs"/>
              </a:rPr>
              <a:t>文献综述</a:t>
            </a:r>
            <a:endParaRPr lang="zh-CN" altLang="en-US" sz="2000" dirty="0">
              <a:solidFill>
                <a:schemeClr val="bg1"/>
              </a:solidFill>
              <a:ea typeface="思源黑体 CN Bold" panose="020B0800000000000000" pitchFamily="34" charset="-122"/>
              <a:cs typeface="+mj-cs"/>
            </a:endParaRPr>
          </a:p>
        </p:txBody>
      </p:sp>
      <p:sp>
        <p:nvSpPr>
          <p:cNvPr id="92" name="文本框 91"/>
          <p:cNvSpPr txBox="1"/>
          <p:nvPr/>
        </p:nvSpPr>
        <p:spPr>
          <a:xfrm>
            <a:off x="6811786" y="303059"/>
            <a:ext cx="1407518" cy="398780"/>
          </a:xfrm>
          <a:prstGeom prst="rect">
            <a:avLst/>
          </a:prstGeom>
          <a:noFill/>
        </p:spPr>
        <p:txBody>
          <a:bodyPr wrap="square" rtlCol="0">
            <a:spAutoFit/>
          </a:bodyPr>
          <a:lstStyle/>
          <a:p>
            <a:pPr>
              <a:defRPr/>
            </a:pPr>
            <a:r>
              <a:rPr lang="zh-CN" altLang="en-US" sz="2000" dirty="0">
                <a:solidFill>
                  <a:schemeClr val="bg1"/>
                </a:solidFill>
                <a:ea typeface="思源黑体 CN Bold" panose="020B0800000000000000" pitchFamily="34" charset="-122"/>
                <a:cs typeface="+mj-cs"/>
              </a:rPr>
              <a:t>问题提出</a:t>
            </a:r>
            <a:endParaRPr lang="zh-CN" altLang="en-US" sz="2000" dirty="0">
              <a:solidFill>
                <a:schemeClr val="bg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zh-CN" altLang="en-US" sz="2000" dirty="0">
                <a:solidFill>
                  <a:srgbClr val="580C6E"/>
                </a:solidFill>
                <a:ea typeface="思源黑体 CN Bold" panose="020B0800000000000000" pitchFamily="34" charset="-122"/>
                <a:cs typeface="+mj-cs"/>
              </a:rPr>
              <a:t>研究设计</a:t>
            </a:r>
            <a:endParaRPr lang="zh-CN" altLang="en-US" sz="2000" dirty="0">
              <a:solidFill>
                <a:srgbClr val="580C6E"/>
              </a:solidFill>
              <a:ea typeface="思源黑体 CN Bold" panose="020B0800000000000000" pitchFamily="34" charset="-122"/>
              <a:cs typeface="+mj-cs"/>
            </a:endParaRPr>
          </a:p>
        </p:txBody>
      </p:sp>
      <p:grpSp>
        <p:nvGrpSpPr>
          <p:cNvPr id="28" name="组合 27"/>
          <p:cNvGrpSpPr/>
          <p:nvPr/>
        </p:nvGrpSpPr>
        <p:grpSpPr>
          <a:xfrm>
            <a:off x="158182" y="185407"/>
            <a:ext cx="2090846" cy="643316"/>
            <a:chOff x="9730702" y="211219"/>
            <a:chExt cx="2374282" cy="701101"/>
          </a:xfrm>
        </p:grpSpPr>
        <p:pic>
          <p:nvPicPr>
            <p:cNvPr id="29" name="图片 28"/>
            <p:cNvPicPr>
              <a:picLocks noChangeAspect="1"/>
            </p:cNvPicPr>
            <p:nvPr userDrawn="1"/>
          </p:nvPicPr>
          <p:blipFill>
            <a:blip r:embed="rId5" cstate="print">
              <a:lum bright="70000" contrast="-70000"/>
              <a:extLst>
                <a:ext uri="{BEBA8EAE-BF5A-486C-A8C5-ECC9F3942E4B}">
                  <a14:imgProps xmlns:a14="http://schemas.microsoft.com/office/drawing/2010/main">
                    <a14:imgLayer r:embed="rId6">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30" name="图片 29"/>
            <p:cNvPicPr>
              <a:picLocks noChangeAspect="1"/>
            </p:cNvPicPr>
            <p:nvPr/>
          </p:nvPicPr>
          <p:blipFill rotWithShape="1">
            <a:blip r:embed="rId7">
              <a:biLevel thresh="25000"/>
            </a:blip>
            <a:srcRect l="30188"/>
            <a:stretch>
              <a:fillRect/>
            </a:stretch>
          </p:blipFill>
          <p:spPr>
            <a:xfrm>
              <a:off x="10483399" y="211219"/>
              <a:ext cx="1621585" cy="701101"/>
            </a:xfrm>
            <a:prstGeom prst="rect">
              <a:avLst/>
            </a:prstGeom>
          </p:spPr>
        </p:pic>
      </p:grpSp>
      <p:grpSp>
        <p:nvGrpSpPr>
          <p:cNvPr id="31" name="组合 30"/>
          <p:cNvGrpSpPr/>
          <p:nvPr/>
        </p:nvGrpSpPr>
        <p:grpSpPr>
          <a:xfrm>
            <a:off x="462280" y="1153160"/>
            <a:ext cx="5845810" cy="398780"/>
            <a:chOff x="4940300" y="3513623"/>
            <a:chExt cx="13484028" cy="526989"/>
          </a:xfrm>
        </p:grpSpPr>
        <p:grpSp>
          <p:nvGrpSpPr>
            <p:cNvPr id="32" name="组合 31"/>
            <p:cNvGrpSpPr/>
            <p:nvPr/>
          </p:nvGrpSpPr>
          <p:grpSpPr>
            <a:xfrm>
              <a:off x="4940300" y="3581780"/>
              <a:ext cx="361950" cy="254002"/>
              <a:chOff x="4940300" y="3428999"/>
              <a:chExt cx="457202" cy="254002"/>
            </a:xfrm>
          </p:grpSpPr>
          <p:sp>
            <p:nvSpPr>
              <p:cNvPr id="33" name="箭头: V 形 46"/>
              <p:cNvSpPr/>
              <p:nvPr/>
            </p:nvSpPr>
            <p:spPr>
              <a:xfrm>
                <a:off x="4940300" y="3429000"/>
                <a:ext cx="254001" cy="254001"/>
              </a:xfrm>
              <a:prstGeom prst="chevron">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tx1"/>
                  </a:solidFill>
                </a:endParaRPr>
              </a:p>
            </p:txBody>
          </p:sp>
          <p:sp>
            <p:nvSpPr>
              <p:cNvPr id="37" name="箭头: V 形 47"/>
              <p:cNvSpPr/>
              <p:nvPr/>
            </p:nvSpPr>
            <p:spPr>
              <a:xfrm>
                <a:off x="5143501" y="3428999"/>
                <a:ext cx="254001" cy="254001"/>
              </a:xfrm>
              <a:prstGeom prst="chevron">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tx1"/>
                  </a:solidFill>
                </a:endParaRPr>
              </a:p>
            </p:txBody>
          </p:sp>
        </p:grpSp>
        <p:cxnSp>
          <p:nvCxnSpPr>
            <p:cNvPr id="38" name="直接连接符 37"/>
            <p:cNvCxnSpPr/>
            <p:nvPr/>
          </p:nvCxnSpPr>
          <p:spPr>
            <a:xfrm>
              <a:off x="4940300" y="3962782"/>
              <a:ext cx="13484028" cy="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5302081" y="3513623"/>
              <a:ext cx="2879600" cy="526989"/>
            </a:xfrm>
            <a:prstGeom prst="rect">
              <a:avLst/>
            </a:prstGeom>
          </p:spPr>
          <p:txBody>
            <a:bodyPr wrap="square">
              <a:spAutoFit/>
            </a:bodyPr>
            <a:p>
              <a:pPr algn="l"/>
              <a:r>
                <a:rPr lang="zh-CN" sz="2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后续研究</a:t>
              </a:r>
              <a:r>
                <a:rPr lang="en-US" altLang="zh-CN" sz="2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endParaRPr lang="en-US" altLang="zh-CN" sz="2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pic>
        <p:nvPicPr>
          <p:cNvPr id="2" name="图片 1"/>
          <p:cNvPicPr>
            <a:picLocks noChangeAspect="1"/>
          </p:cNvPicPr>
          <p:nvPr/>
        </p:nvPicPr>
        <p:blipFill>
          <a:blip r:embed="rId8"/>
          <a:stretch>
            <a:fillRect/>
          </a:stretch>
        </p:blipFill>
        <p:spPr>
          <a:xfrm>
            <a:off x="8224520" y="266065"/>
            <a:ext cx="1785620" cy="504825"/>
          </a:xfrm>
          <a:prstGeom prst="rect">
            <a:avLst/>
          </a:prstGeom>
        </p:spPr>
      </p:pic>
      <p:sp>
        <p:nvSpPr>
          <p:cNvPr id="5" name="圆角矩形 4"/>
          <p:cNvSpPr/>
          <p:nvPr/>
        </p:nvSpPr>
        <p:spPr>
          <a:xfrm>
            <a:off x="10206355" y="333375"/>
            <a:ext cx="1492885" cy="401320"/>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dirty="0">
                <a:solidFill>
                  <a:srgbClr val="490C5A"/>
                </a:solidFill>
                <a:ea typeface="思源黑体 CN Bold" panose="020B0800000000000000" pitchFamily="34" charset="-122"/>
                <a:cs typeface="+mj-cs"/>
                <a:sym typeface="+mn-ea"/>
              </a:rPr>
              <a:t>     </a:t>
            </a:r>
            <a:r>
              <a:rPr lang="zh-CN" altLang="en-US" dirty="0">
                <a:solidFill>
                  <a:srgbClr val="490C5A"/>
                </a:solidFill>
                <a:ea typeface="思源黑体 CN Bold" panose="020B0800000000000000" pitchFamily="34" charset="-122"/>
                <a:cs typeface="+mj-cs"/>
                <a:sym typeface="+mn-ea"/>
              </a:rPr>
              <a:t>后续研究</a:t>
            </a:r>
            <a:endParaRPr lang="zh-CN" altLang="en-US" dirty="0">
              <a:solidFill>
                <a:srgbClr val="490C5A"/>
              </a:solidFill>
              <a:ea typeface="思源黑体 CN Bold" panose="020B0800000000000000" pitchFamily="34" charset="-122"/>
              <a:cs typeface="+mj-cs"/>
              <a:sym typeface="+mn-ea"/>
            </a:endParaRPr>
          </a:p>
        </p:txBody>
      </p:sp>
      <p:sp>
        <p:nvSpPr>
          <p:cNvPr id="26" name="文本框 25"/>
          <p:cNvSpPr txBox="1"/>
          <p:nvPr/>
        </p:nvSpPr>
        <p:spPr>
          <a:xfrm>
            <a:off x="5554345" y="6129655"/>
            <a:ext cx="4064000" cy="368300"/>
          </a:xfrm>
          <a:prstGeom prst="rect">
            <a:avLst/>
          </a:prstGeom>
          <a:noFill/>
        </p:spPr>
        <p:txBody>
          <a:bodyPr wrap="square" rtlCol="0">
            <a:spAutoFit/>
          </a:bodyPr>
          <a:p>
            <a:endParaRPr lang="zh-CN" altLang="en-US"/>
          </a:p>
        </p:txBody>
      </p:sp>
      <p:pic>
        <p:nvPicPr>
          <p:cNvPr id="6" name="图形 88" descr="放大"/>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88214" y="378611"/>
            <a:ext cx="307332" cy="307332"/>
          </a:xfrm>
          <a:prstGeom prst="rect">
            <a:avLst/>
          </a:prstGeom>
          <a:solidFill>
            <a:srgbClr val="511655"/>
          </a:solidFill>
        </p:spPr>
      </p:pic>
      <p:sp>
        <p:nvSpPr>
          <p:cNvPr id="7" name="圆角矩形 6"/>
          <p:cNvSpPr/>
          <p:nvPr/>
        </p:nvSpPr>
        <p:spPr>
          <a:xfrm>
            <a:off x="1278890" y="1661795"/>
            <a:ext cx="5297170" cy="4798695"/>
          </a:xfrm>
          <a:prstGeom prst="roundRect">
            <a:avLst>
              <a:gd name="adj" fmla="val 3174"/>
            </a:avLst>
          </a:prstGeom>
          <a:solidFill>
            <a:schemeClr val="accent1">
              <a:lumMod val="20000"/>
              <a:lumOff val="80000"/>
            </a:schemeClr>
          </a:solidFill>
          <a:ln w="28575">
            <a:solidFill>
              <a:srgbClr val="7030A0"/>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tLang="zh-CN" sz="1600" b="1">
              <a:solidFill>
                <a:srgbClr val="FF0000"/>
              </a:solidFill>
              <a:sym typeface="+mn-ea"/>
            </a:endParaRPr>
          </a:p>
          <a:p>
            <a:pPr algn="ctr"/>
            <a:endParaRPr lang="zh-CN" altLang="en-US" sz="1400">
              <a:solidFill>
                <a:schemeClr val="tx1"/>
              </a:solidFill>
            </a:endParaRPr>
          </a:p>
          <a:p>
            <a:pPr algn="ctr"/>
            <a:endParaRPr lang="zh-CN" altLang="en-US" sz="1400">
              <a:solidFill>
                <a:schemeClr val="tx1"/>
              </a:solidFill>
            </a:endParaRPr>
          </a:p>
        </p:txBody>
      </p:sp>
      <p:sp>
        <p:nvSpPr>
          <p:cNvPr id="8" name="文本框 7"/>
          <p:cNvSpPr txBox="1"/>
          <p:nvPr/>
        </p:nvSpPr>
        <p:spPr>
          <a:xfrm>
            <a:off x="1370965" y="1811655"/>
            <a:ext cx="5300345" cy="362585"/>
          </a:xfrm>
          <a:prstGeom prst="rect">
            <a:avLst/>
          </a:prstGeom>
          <a:noFill/>
        </p:spPr>
        <p:txBody>
          <a:bodyPr wrap="square" rtlCol="0">
            <a:noAutofit/>
          </a:bodyPr>
          <a:p>
            <a:r>
              <a:rPr lang="zh-CN" altLang="en-US" sz="2000" b="1"/>
              <a:t>研究三</a:t>
            </a:r>
            <a:r>
              <a:rPr lang="en-US" altLang="zh-CN" sz="2000" b="1"/>
              <a:t>   </a:t>
            </a:r>
            <a:r>
              <a:rPr lang="zh-CN" altLang="en-US" sz="2000" b="1">
                <a:sym typeface="+mn-ea"/>
              </a:rPr>
              <a:t>幸福</a:t>
            </a:r>
            <a:r>
              <a:rPr lang="zh-CN" altLang="en-US" sz="2000" b="1">
                <a:sym typeface="+mn-ea"/>
              </a:rPr>
              <a:t>活动</a:t>
            </a:r>
            <a:r>
              <a:rPr lang="en-US" altLang="zh-CN" sz="2000" b="1">
                <a:sym typeface="+mn-ea"/>
              </a:rPr>
              <a:t>-</a:t>
            </a:r>
            <a:r>
              <a:rPr lang="zh-CN" altLang="en-US" sz="2000" b="1">
                <a:sym typeface="+mn-ea"/>
              </a:rPr>
              <a:t>体验映射关系</a:t>
            </a:r>
            <a:r>
              <a:rPr lang="zh-CN" altLang="en-US" sz="2000" b="1">
                <a:sym typeface="+mn-ea"/>
              </a:rPr>
              <a:t>跨文化比较</a:t>
            </a:r>
            <a:endParaRPr lang="zh-CN" altLang="en-US" sz="2000" b="1"/>
          </a:p>
        </p:txBody>
      </p:sp>
      <p:pic>
        <p:nvPicPr>
          <p:cNvPr id="9" name="图片 8" descr="人"/>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83435" y="4959350"/>
            <a:ext cx="471805" cy="428625"/>
          </a:xfrm>
          <a:prstGeom prst="rect">
            <a:avLst/>
          </a:prstGeom>
        </p:spPr>
      </p:pic>
      <p:pic>
        <p:nvPicPr>
          <p:cNvPr id="10" name="图片 9"/>
          <p:cNvPicPr>
            <a:picLocks noChangeAspect="1"/>
          </p:cNvPicPr>
          <p:nvPr/>
        </p:nvPicPr>
        <p:blipFill>
          <a:blip r:embed="rId12"/>
          <a:srcRect l="12524" t="19068" r="11531" b="6141"/>
          <a:stretch>
            <a:fillRect/>
          </a:stretch>
        </p:blipFill>
        <p:spPr>
          <a:xfrm>
            <a:off x="3110865" y="5202555"/>
            <a:ext cx="626745" cy="574675"/>
          </a:xfrm>
          <a:prstGeom prst="rect">
            <a:avLst/>
          </a:prstGeom>
        </p:spPr>
      </p:pic>
      <p:pic>
        <p:nvPicPr>
          <p:cNvPr id="11" name="图片 10" descr="下载"/>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05070" y="4867275"/>
            <a:ext cx="523240" cy="440690"/>
          </a:xfrm>
          <a:prstGeom prst="rect">
            <a:avLst/>
          </a:prstGeom>
        </p:spPr>
      </p:pic>
      <p:sp>
        <p:nvSpPr>
          <p:cNvPr id="12" name="文本框 11"/>
          <p:cNvSpPr txBox="1"/>
          <p:nvPr/>
        </p:nvSpPr>
        <p:spPr>
          <a:xfrm>
            <a:off x="1511300" y="5466080"/>
            <a:ext cx="1656715" cy="586105"/>
          </a:xfrm>
          <a:prstGeom prst="rect">
            <a:avLst/>
          </a:prstGeom>
          <a:noFill/>
        </p:spPr>
        <p:txBody>
          <a:bodyPr wrap="square" rtlCol="0">
            <a:noAutofit/>
          </a:bodyPr>
          <a:p>
            <a:pPr algn="ctr"/>
            <a:r>
              <a:rPr lang="zh-CN" altLang="en-US" sz="1200" b="1">
                <a:latin typeface="微软雅黑" panose="020B0503020204020204" charset="-122"/>
                <a:ea typeface="微软雅黑" panose="020B0503020204020204" charset="-122"/>
                <a:cs typeface="微软雅黑" panose="020B0503020204020204" charset="-122"/>
              </a:rPr>
              <a:t>研究二中国被试</a:t>
            </a:r>
            <a:endParaRPr lang="zh-CN" altLang="en-US" sz="1200" b="1">
              <a:latin typeface="微软雅黑" panose="020B0503020204020204" charset="-122"/>
              <a:ea typeface="微软雅黑" panose="020B0503020204020204" charset="-122"/>
              <a:cs typeface="微软雅黑" panose="020B0503020204020204" charset="-122"/>
            </a:endParaRPr>
          </a:p>
          <a:p>
            <a:pPr algn="ctr"/>
            <a:r>
              <a:rPr lang="zh-CN" altLang="en-US" sz="1200">
                <a:latin typeface="微软雅黑" panose="020B0503020204020204" charset="-122"/>
                <a:ea typeface="微软雅黑" panose="020B0503020204020204" charset="-122"/>
                <a:cs typeface="微软雅黑" panose="020B0503020204020204" charset="-122"/>
              </a:rPr>
              <a:t>对</a:t>
            </a:r>
            <a:r>
              <a:rPr lang="en-US" altLang="zh-CN" sz="1200">
                <a:latin typeface="微软雅黑" panose="020B0503020204020204" charset="-122"/>
                <a:ea typeface="微软雅黑" panose="020B0503020204020204" charset="-122"/>
                <a:cs typeface="微软雅黑" panose="020B0503020204020204" charset="-122"/>
              </a:rPr>
              <a:t>N</a:t>
            </a:r>
            <a:r>
              <a:rPr lang="zh-CN" altLang="en-US" sz="1200">
                <a:latin typeface="微软雅黑" panose="020B0503020204020204" charset="-122"/>
                <a:ea typeface="微软雅黑" panose="020B0503020204020204" charset="-122"/>
                <a:cs typeface="微软雅黑" panose="020B0503020204020204" charset="-122"/>
              </a:rPr>
              <a:t>类幸福感主题</a:t>
            </a:r>
            <a:endParaRPr lang="zh-CN" altLang="en-US" sz="1200">
              <a:latin typeface="微软雅黑" panose="020B0503020204020204" charset="-122"/>
              <a:ea typeface="微软雅黑" panose="020B0503020204020204" charset="-122"/>
              <a:cs typeface="微软雅黑" panose="020B0503020204020204" charset="-122"/>
            </a:endParaRPr>
          </a:p>
          <a:p>
            <a:pPr algn="ctr"/>
            <a:r>
              <a:rPr lang="zh-CN" altLang="en-US" sz="1200">
                <a:latin typeface="微软雅黑" panose="020B0503020204020204" charset="-122"/>
                <a:ea typeface="微软雅黑" panose="020B0503020204020204" charset="-122"/>
                <a:cs typeface="微软雅黑" panose="020B0503020204020204" charset="-122"/>
              </a:rPr>
              <a:t>进行</a:t>
            </a:r>
            <a:r>
              <a:rPr lang="en-US" altLang="zh-CN" sz="1200">
                <a:latin typeface="微软雅黑" panose="020B0503020204020204" charset="-122"/>
                <a:ea typeface="微软雅黑" panose="020B0503020204020204" charset="-122"/>
                <a:cs typeface="微软雅黑" panose="020B0503020204020204" charset="-122"/>
              </a:rPr>
              <a:t>M</a:t>
            </a:r>
            <a:r>
              <a:rPr lang="zh-CN" altLang="en-US" sz="1200">
                <a:latin typeface="微软雅黑" panose="020B0503020204020204" charset="-122"/>
                <a:ea typeface="微软雅黑" panose="020B0503020204020204" charset="-122"/>
                <a:cs typeface="微软雅黑" panose="020B0503020204020204" charset="-122"/>
              </a:rPr>
              <a:t>维度</a:t>
            </a:r>
            <a:r>
              <a:rPr lang="en-US" altLang="zh-CN" sz="1200">
                <a:latin typeface="微软雅黑" panose="020B0503020204020204" charset="-122"/>
                <a:ea typeface="微软雅黑" panose="020B0503020204020204" charset="-122"/>
                <a:cs typeface="微软雅黑" panose="020B0503020204020204" charset="-122"/>
              </a:rPr>
              <a:t>1-5</a:t>
            </a:r>
            <a:r>
              <a:rPr lang="zh-CN" altLang="en-US" sz="1200">
                <a:latin typeface="微软雅黑" panose="020B0503020204020204" charset="-122"/>
                <a:ea typeface="微软雅黑" panose="020B0503020204020204" charset="-122"/>
                <a:cs typeface="微软雅黑" panose="020B0503020204020204" charset="-122"/>
              </a:rPr>
              <a:t>评分</a:t>
            </a:r>
            <a:endParaRPr lang="zh-CN" altLang="en-US" sz="1200">
              <a:latin typeface="微软雅黑" panose="020B0503020204020204" charset="-122"/>
              <a:ea typeface="微软雅黑" panose="020B0503020204020204" charset="-122"/>
              <a:cs typeface="微软雅黑" panose="020B0503020204020204" charset="-122"/>
            </a:endParaRPr>
          </a:p>
        </p:txBody>
      </p:sp>
      <p:sp>
        <p:nvSpPr>
          <p:cNvPr id="14" name="文本框 13"/>
          <p:cNvSpPr txBox="1"/>
          <p:nvPr/>
        </p:nvSpPr>
        <p:spPr>
          <a:xfrm>
            <a:off x="4348480" y="5395595"/>
            <a:ext cx="1986280" cy="753745"/>
          </a:xfrm>
          <a:prstGeom prst="rect">
            <a:avLst/>
          </a:prstGeom>
          <a:noFill/>
        </p:spPr>
        <p:txBody>
          <a:bodyPr wrap="square" rtlCol="0">
            <a:noAutofit/>
          </a:bodyPr>
          <a:p>
            <a:pPr algn="ctr"/>
            <a:r>
              <a:rPr lang="zh-CN" altLang="en-US" sz="1200" b="1">
                <a:latin typeface="微软雅黑" panose="020B0503020204020204" charset="-122"/>
                <a:ea typeface="微软雅黑" panose="020B0503020204020204" charset="-122"/>
                <a:cs typeface="微软雅黑" panose="020B0503020204020204" charset="-122"/>
              </a:rPr>
              <a:t>幸福事件中文嵌入</a:t>
            </a:r>
            <a:endParaRPr lang="zh-CN" altLang="en-US" sz="1200" b="1">
              <a:latin typeface="微软雅黑" panose="020B0503020204020204" charset="-122"/>
              <a:ea typeface="微软雅黑" panose="020B0503020204020204" charset="-122"/>
              <a:cs typeface="微软雅黑" panose="020B0503020204020204" charset="-122"/>
            </a:endParaRPr>
          </a:p>
          <a:p>
            <a:pPr algn="ctr"/>
            <a:r>
              <a:rPr lang="zh-CN" altLang="en-US" sz="1200">
                <a:latin typeface="微软雅黑" panose="020B0503020204020204" charset="-122"/>
                <a:ea typeface="微软雅黑" panose="020B0503020204020204" charset="-122"/>
                <a:cs typeface="微软雅黑" panose="020B0503020204020204" charset="-122"/>
              </a:rPr>
              <a:t>将</a:t>
            </a:r>
            <a:r>
              <a:rPr lang="en-US" altLang="zh-CN" sz="1200">
                <a:latin typeface="微软雅黑" panose="020B0503020204020204" charset="-122"/>
                <a:ea typeface="微软雅黑" panose="020B0503020204020204" charset="-122"/>
                <a:cs typeface="微软雅黑" panose="020B0503020204020204" charset="-122"/>
              </a:rPr>
              <a:t>N</a:t>
            </a:r>
            <a:r>
              <a:rPr lang="zh-CN" altLang="en-US" sz="1200">
                <a:latin typeface="微软雅黑" panose="020B0503020204020204" charset="-122"/>
                <a:ea typeface="微软雅黑" panose="020B0503020204020204" charset="-122"/>
                <a:cs typeface="微软雅黑" panose="020B0503020204020204" charset="-122"/>
              </a:rPr>
              <a:t>类幸福感主题</a:t>
            </a:r>
            <a:endParaRPr lang="zh-CN" altLang="en-US" sz="1200">
              <a:latin typeface="微软雅黑" panose="020B0503020204020204" charset="-122"/>
              <a:ea typeface="微软雅黑" panose="020B0503020204020204" charset="-122"/>
              <a:cs typeface="微软雅黑" panose="020B0503020204020204" charset="-122"/>
            </a:endParaRPr>
          </a:p>
          <a:p>
            <a:pPr algn="ctr"/>
            <a:r>
              <a:rPr lang="zh-CN" altLang="en-US" sz="1200">
                <a:latin typeface="微软雅黑" panose="020B0503020204020204" charset="-122"/>
                <a:ea typeface="微软雅黑" panose="020B0503020204020204" charset="-122"/>
                <a:cs typeface="微软雅黑" panose="020B0503020204020204" charset="-122"/>
              </a:rPr>
              <a:t>和</a:t>
            </a:r>
            <a:r>
              <a:rPr lang="en-US" altLang="zh-CN" sz="1200">
                <a:latin typeface="微软雅黑" panose="020B0503020204020204" charset="-122"/>
                <a:ea typeface="微软雅黑" panose="020B0503020204020204" charset="-122"/>
                <a:cs typeface="微软雅黑" panose="020B0503020204020204" charset="-122"/>
              </a:rPr>
              <a:t>M</a:t>
            </a:r>
            <a:r>
              <a:rPr lang="zh-CN" altLang="en-US" sz="1200">
                <a:latin typeface="微软雅黑" panose="020B0503020204020204" charset="-122"/>
                <a:ea typeface="微软雅黑" panose="020B0503020204020204" charset="-122"/>
                <a:cs typeface="微软雅黑" panose="020B0503020204020204" charset="-122"/>
              </a:rPr>
              <a:t>维度主题</a:t>
            </a:r>
            <a:endParaRPr lang="zh-CN" altLang="en-US" sz="1200">
              <a:latin typeface="微软雅黑" panose="020B0503020204020204" charset="-122"/>
              <a:ea typeface="微软雅黑" panose="020B0503020204020204" charset="-122"/>
              <a:cs typeface="微软雅黑" panose="020B0503020204020204" charset="-122"/>
            </a:endParaRPr>
          </a:p>
          <a:p>
            <a:pPr algn="ctr"/>
            <a:r>
              <a:rPr lang="zh-CN" sz="1200">
                <a:latin typeface="微软雅黑" panose="020B0503020204020204" charset="-122"/>
                <a:ea typeface="微软雅黑" panose="020B0503020204020204" charset="-122"/>
                <a:cs typeface="微软雅黑" panose="020B0503020204020204" charset="-122"/>
              </a:rPr>
              <a:t>转为</a:t>
            </a:r>
            <a:r>
              <a:rPr lang="en-US" altLang="zh-CN" sz="1200">
                <a:latin typeface="微软雅黑" panose="020B0503020204020204" charset="-122"/>
                <a:ea typeface="微软雅黑" panose="020B0503020204020204" charset="-122"/>
                <a:cs typeface="微软雅黑" panose="020B0503020204020204" charset="-122"/>
              </a:rPr>
              <a:t>embeddings</a:t>
            </a:r>
            <a:endParaRPr lang="en-US" altLang="zh-CN" sz="1200">
              <a:latin typeface="微软雅黑" panose="020B0503020204020204" charset="-122"/>
              <a:ea typeface="微软雅黑" panose="020B0503020204020204" charset="-122"/>
              <a:cs typeface="微软雅黑" panose="020B0503020204020204" charset="-122"/>
            </a:endParaRPr>
          </a:p>
        </p:txBody>
      </p:sp>
      <p:pic>
        <p:nvPicPr>
          <p:cNvPr id="16" name="图片 15"/>
          <p:cNvPicPr>
            <a:picLocks noChangeAspect="1"/>
          </p:cNvPicPr>
          <p:nvPr/>
        </p:nvPicPr>
        <p:blipFill>
          <a:blip r:embed="rId15"/>
          <a:srcRect l="10096" t="16087" r="10591" b="8618"/>
          <a:stretch>
            <a:fillRect/>
          </a:stretch>
        </p:blipFill>
        <p:spPr>
          <a:xfrm>
            <a:off x="3869690" y="5198745"/>
            <a:ext cx="602615" cy="537845"/>
          </a:xfrm>
          <a:prstGeom prst="rect">
            <a:avLst/>
          </a:prstGeom>
        </p:spPr>
      </p:pic>
      <p:sp>
        <p:nvSpPr>
          <p:cNvPr id="17" name="文本框 16"/>
          <p:cNvSpPr txBox="1"/>
          <p:nvPr/>
        </p:nvSpPr>
        <p:spPr>
          <a:xfrm>
            <a:off x="2735580" y="6101080"/>
            <a:ext cx="2172970" cy="222885"/>
          </a:xfrm>
          <a:prstGeom prst="rect">
            <a:avLst/>
          </a:prstGeom>
          <a:noFill/>
        </p:spPr>
        <p:txBody>
          <a:bodyPr wrap="square" rtlCol="0">
            <a:noAutofit/>
          </a:bodyPr>
          <a:p>
            <a:pPr algn="ctr"/>
            <a:r>
              <a:rPr lang="zh-CN" altLang="en-US" sz="1000" b="1"/>
              <a:t>表征相似性分析</a:t>
            </a:r>
            <a:endParaRPr lang="zh-CN" altLang="en-US" sz="1000" b="1"/>
          </a:p>
        </p:txBody>
      </p:sp>
      <p:sp>
        <p:nvSpPr>
          <p:cNvPr id="20" name="文本框 19"/>
          <p:cNvSpPr txBox="1"/>
          <p:nvPr/>
        </p:nvSpPr>
        <p:spPr>
          <a:xfrm>
            <a:off x="2755900" y="4324985"/>
            <a:ext cx="2343150" cy="334645"/>
          </a:xfrm>
          <a:prstGeom prst="rect">
            <a:avLst/>
          </a:prstGeom>
          <a:noFill/>
        </p:spPr>
        <p:txBody>
          <a:bodyPr wrap="square" rtlCol="0">
            <a:noAutofit/>
          </a:bodyPr>
          <a:p>
            <a:r>
              <a:rPr lang="zh-CN" b="1"/>
              <a:t>嵌入可代替性验证</a:t>
            </a:r>
            <a:endParaRPr lang="zh-CN" b="1"/>
          </a:p>
        </p:txBody>
      </p:sp>
      <p:pic>
        <p:nvPicPr>
          <p:cNvPr id="22" name="图片 21" descr="人"/>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991360" y="2409190"/>
            <a:ext cx="471805" cy="428625"/>
          </a:xfrm>
          <a:prstGeom prst="rect">
            <a:avLst/>
          </a:prstGeom>
        </p:spPr>
      </p:pic>
      <p:sp>
        <p:nvSpPr>
          <p:cNvPr id="23" name="文本框 22"/>
          <p:cNvSpPr txBox="1"/>
          <p:nvPr/>
        </p:nvSpPr>
        <p:spPr>
          <a:xfrm>
            <a:off x="1429385" y="3605530"/>
            <a:ext cx="1656715" cy="586105"/>
          </a:xfrm>
          <a:prstGeom prst="rect">
            <a:avLst/>
          </a:prstGeom>
          <a:noFill/>
        </p:spPr>
        <p:txBody>
          <a:bodyPr wrap="square" rtlCol="0">
            <a:noAutofit/>
          </a:bodyPr>
          <a:p>
            <a:pPr algn="ctr"/>
            <a:r>
              <a:rPr lang="zh-CN" altLang="en-US" sz="1200" b="1">
                <a:latin typeface="微软雅黑" panose="020B0503020204020204" charset="-122"/>
                <a:ea typeface="微软雅黑" panose="020B0503020204020204" charset="-122"/>
                <a:cs typeface="微软雅黑" panose="020B0503020204020204" charset="-122"/>
              </a:rPr>
              <a:t>召集中国和美国被试</a:t>
            </a:r>
            <a:endParaRPr lang="zh-CN" altLang="en-US" sz="1200" b="1">
              <a:latin typeface="微软雅黑" panose="020B0503020204020204" charset="-122"/>
              <a:ea typeface="微软雅黑" panose="020B0503020204020204" charset="-122"/>
              <a:cs typeface="微软雅黑" panose="020B0503020204020204" charset="-122"/>
            </a:endParaRPr>
          </a:p>
          <a:p>
            <a:pPr algn="ctr"/>
            <a:r>
              <a:rPr lang="zh-CN" altLang="en-US" sz="1200">
                <a:latin typeface="微软雅黑" panose="020B0503020204020204" charset="-122"/>
                <a:ea typeface="微软雅黑" panose="020B0503020204020204" charset="-122"/>
                <a:cs typeface="微软雅黑" panose="020B0503020204020204" charset="-122"/>
              </a:rPr>
              <a:t>对</a:t>
            </a:r>
            <a:r>
              <a:rPr lang="en-US" altLang="zh-CN" sz="1200">
                <a:latin typeface="微软雅黑" panose="020B0503020204020204" charset="-122"/>
                <a:ea typeface="微软雅黑" panose="020B0503020204020204" charset="-122"/>
                <a:cs typeface="微软雅黑" panose="020B0503020204020204" charset="-122"/>
              </a:rPr>
              <a:t>N</a:t>
            </a:r>
            <a:r>
              <a:rPr lang="zh-CN" altLang="en-US" sz="1200">
                <a:latin typeface="微软雅黑" panose="020B0503020204020204" charset="-122"/>
                <a:ea typeface="微软雅黑" panose="020B0503020204020204" charset="-122"/>
                <a:cs typeface="微软雅黑" panose="020B0503020204020204" charset="-122"/>
              </a:rPr>
              <a:t>类幸福感主题</a:t>
            </a:r>
            <a:endParaRPr lang="zh-CN" altLang="en-US" sz="1200">
              <a:latin typeface="微软雅黑" panose="020B0503020204020204" charset="-122"/>
              <a:ea typeface="微软雅黑" panose="020B0503020204020204" charset="-122"/>
              <a:cs typeface="微软雅黑" panose="020B0503020204020204" charset="-122"/>
            </a:endParaRPr>
          </a:p>
          <a:p>
            <a:pPr algn="ctr"/>
            <a:r>
              <a:rPr lang="zh-CN" altLang="en-US" sz="1200">
                <a:latin typeface="微软雅黑" panose="020B0503020204020204" charset="-122"/>
                <a:ea typeface="微软雅黑" panose="020B0503020204020204" charset="-122"/>
                <a:cs typeface="微软雅黑" panose="020B0503020204020204" charset="-122"/>
              </a:rPr>
              <a:t>进行</a:t>
            </a:r>
            <a:r>
              <a:rPr lang="en-US" altLang="zh-CN" sz="1200">
                <a:latin typeface="微软雅黑" panose="020B0503020204020204" charset="-122"/>
                <a:ea typeface="微软雅黑" panose="020B0503020204020204" charset="-122"/>
                <a:cs typeface="微软雅黑" panose="020B0503020204020204" charset="-122"/>
              </a:rPr>
              <a:t>M</a:t>
            </a:r>
            <a:r>
              <a:rPr lang="zh-CN" altLang="en-US" sz="1200">
                <a:latin typeface="微软雅黑" panose="020B0503020204020204" charset="-122"/>
                <a:ea typeface="微软雅黑" panose="020B0503020204020204" charset="-122"/>
                <a:cs typeface="微软雅黑" panose="020B0503020204020204" charset="-122"/>
              </a:rPr>
              <a:t>维度</a:t>
            </a:r>
            <a:r>
              <a:rPr lang="en-US" altLang="zh-CN" sz="1200">
                <a:latin typeface="微软雅黑" panose="020B0503020204020204" charset="-122"/>
                <a:ea typeface="微软雅黑" panose="020B0503020204020204" charset="-122"/>
                <a:cs typeface="微软雅黑" panose="020B0503020204020204" charset="-122"/>
              </a:rPr>
              <a:t>1-5</a:t>
            </a:r>
            <a:r>
              <a:rPr lang="zh-CN" altLang="en-US" sz="1200">
                <a:latin typeface="微软雅黑" panose="020B0503020204020204" charset="-122"/>
                <a:ea typeface="微软雅黑" panose="020B0503020204020204" charset="-122"/>
                <a:cs typeface="微软雅黑" panose="020B0503020204020204" charset="-122"/>
              </a:rPr>
              <a:t>评分</a:t>
            </a:r>
            <a:endParaRPr lang="zh-CN" altLang="en-US" sz="1200">
              <a:latin typeface="微软雅黑" panose="020B0503020204020204" charset="-122"/>
              <a:ea typeface="微软雅黑" panose="020B0503020204020204" charset="-122"/>
              <a:cs typeface="微软雅黑" panose="020B0503020204020204" charset="-122"/>
            </a:endParaRPr>
          </a:p>
        </p:txBody>
      </p:sp>
      <p:pic>
        <p:nvPicPr>
          <p:cNvPr id="24" name="图片 23" descr="人"/>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991360" y="3089910"/>
            <a:ext cx="471805" cy="428625"/>
          </a:xfrm>
          <a:prstGeom prst="rect">
            <a:avLst/>
          </a:prstGeom>
        </p:spPr>
      </p:pic>
      <p:sp>
        <p:nvSpPr>
          <p:cNvPr id="25" name="文本框 24"/>
          <p:cNvSpPr txBox="1"/>
          <p:nvPr/>
        </p:nvSpPr>
        <p:spPr>
          <a:xfrm>
            <a:off x="2580005" y="5801995"/>
            <a:ext cx="2575560" cy="334645"/>
          </a:xfrm>
          <a:prstGeom prst="rect">
            <a:avLst/>
          </a:prstGeom>
          <a:noFill/>
        </p:spPr>
        <p:txBody>
          <a:bodyPr wrap="square" rtlCol="0">
            <a:noAutofit/>
          </a:bodyPr>
          <a:p>
            <a:pPr algn="ctr"/>
            <a:r>
              <a:rPr lang="zh-CN" altLang="en-US" sz="900"/>
              <a:t>通过</a:t>
            </a:r>
            <a:r>
              <a:rPr lang="en-US" altLang="zh-CN" sz="900"/>
              <a:t>RDM</a:t>
            </a:r>
            <a:r>
              <a:rPr lang="zh-CN" altLang="en-US" sz="900"/>
              <a:t>的相关系数</a:t>
            </a:r>
            <a:endParaRPr lang="zh-CN" altLang="en-US" sz="900"/>
          </a:p>
          <a:p>
            <a:pPr algn="ctr"/>
            <a:r>
              <a:rPr lang="zh-CN" altLang="en-US" sz="900"/>
              <a:t>判断是否可以用嵌入代替评分</a:t>
            </a:r>
            <a:endParaRPr lang="zh-CN" altLang="en-US" sz="900"/>
          </a:p>
        </p:txBody>
      </p:sp>
      <p:sp>
        <p:nvSpPr>
          <p:cNvPr id="34" name="文本框 33"/>
          <p:cNvSpPr txBox="1"/>
          <p:nvPr/>
        </p:nvSpPr>
        <p:spPr>
          <a:xfrm>
            <a:off x="2992120" y="2433320"/>
            <a:ext cx="3447415" cy="1753235"/>
          </a:xfrm>
          <a:prstGeom prst="rect">
            <a:avLst/>
          </a:prstGeom>
          <a:noFill/>
        </p:spPr>
        <p:txBody>
          <a:bodyPr wrap="square" rtlCol="0">
            <a:spAutoFit/>
          </a:bodyPr>
          <a:p>
            <a:r>
              <a:rPr lang="zh-CN" altLang="en-US" sz="1200" b="1"/>
              <a:t>研究问题：</a:t>
            </a:r>
            <a:r>
              <a:rPr lang="zh-CN" altLang="en-US" sz="1200"/>
              <a:t>中英文被试对</a:t>
            </a:r>
            <a:r>
              <a:rPr lang="zh-CN" altLang="en-US" sz="1200" b="1"/>
              <a:t>"与朋友聊天"</a:t>
            </a:r>
            <a:endParaRPr lang="zh-CN" altLang="en-US" sz="1200"/>
          </a:p>
          <a:p>
            <a:r>
              <a:rPr lang="zh-CN" altLang="en-US" sz="1200"/>
              <a:t>在</a:t>
            </a:r>
            <a:r>
              <a:rPr lang="zh-CN" altLang="en-US" sz="1200" b="1"/>
              <a:t>社会支持维度</a:t>
            </a:r>
            <a:r>
              <a:rPr lang="zh-CN" altLang="en-US" sz="1200"/>
              <a:t>的评分是否存在差异？</a:t>
            </a:r>
            <a:endParaRPr lang="zh-CN" altLang="en-US" sz="1200"/>
          </a:p>
          <a:p>
            <a:endParaRPr lang="zh-CN" altLang="en-US" sz="1200"/>
          </a:p>
          <a:p>
            <a:pPr marL="285750" indent="-285750">
              <a:buFont typeface="Arial" panose="020B0604020202020204" pitchFamily="34" charset="0"/>
              <a:buChar char="•"/>
            </a:pPr>
            <a:r>
              <a:rPr lang="zh-CN" altLang="en-US" sz="1200"/>
              <a:t>中文被试 (n=50)：均值 = 6.2，标准差 = 0.8</a:t>
            </a:r>
            <a:endParaRPr lang="zh-CN" altLang="en-US" sz="1200"/>
          </a:p>
          <a:p>
            <a:pPr marL="285750" indent="-285750">
              <a:buFont typeface="Arial" panose="020B0604020202020204" pitchFamily="34" charset="0"/>
              <a:buChar char="•"/>
            </a:pPr>
            <a:r>
              <a:rPr lang="zh-CN" altLang="en-US" sz="1200"/>
              <a:t>英文被试 (n=50)：均值 = 5.4，标准差 = 1.1</a:t>
            </a:r>
            <a:endParaRPr lang="zh-CN" altLang="en-US" sz="1200"/>
          </a:p>
          <a:p>
            <a:pPr marL="285750" indent="-285750">
              <a:buFont typeface="Arial" panose="020B0604020202020204" pitchFamily="34" charset="0"/>
              <a:buChar char="•"/>
            </a:pPr>
            <a:r>
              <a:rPr lang="zh-CN" altLang="en-US" sz="1200"/>
              <a:t>t(98) = 4.12, p &lt; 0.001</a:t>
            </a:r>
            <a:endParaRPr lang="zh-CN" altLang="en-US" sz="1200"/>
          </a:p>
          <a:p>
            <a:pPr marL="285750" indent="-285750">
              <a:buFont typeface="Arial" panose="020B0604020202020204" pitchFamily="34" charset="0"/>
              <a:buChar char="•"/>
            </a:pPr>
            <a:r>
              <a:rPr lang="zh-CN" altLang="en-US" sz="1200" b="1">
                <a:sym typeface="+mn-ea"/>
              </a:rPr>
              <a:t>结论：</a:t>
            </a:r>
            <a:r>
              <a:rPr lang="zh-CN" altLang="en-US" sz="1200">
                <a:sym typeface="+mn-ea"/>
              </a:rPr>
              <a:t>中文被试认为与朋友聊天提供的</a:t>
            </a:r>
            <a:endParaRPr lang="zh-CN" altLang="en-US" sz="1200">
              <a:sym typeface="+mn-ea"/>
            </a:endParaRPr>
          </a:p>
          <a:p>
            <a:pPr indent="0">
              <a:buFont typeface="Arial" panose="020B0604020202020204" pitchFamily="34" charset="0"/>
              <a:buNone/>
            </a:pPr>
            <a:r>
              <a:rPr lang="en-US" altLang="zh-CN" sz="1200">
                <a:sym typeface="+mn-ea"/>
              </a:rPr>
              <a:t>      </a:t>
            </a:r>
            <a:r>
              <a:rPr lang="zh-CN" altLang="en-US" sz="1200">
                <a:sym typeface="+mn-ea"/>
              </a:rPr>
              <a:t>社会支持感显著更强</a:t>
            </a:r>
            <a:endParaRPr lang="zh-CN" altLang="en-US" sz="1200"/>
          </a:p>
          <a:p>
            <a:pPr marL="285750" indent="-285750">
              <a:buFont typeface="Arial" panose="020B0604020202020204" pitchFamily="34" charset="0"/>
              <a:buChar char="•"/>
            </a:pPr>
            <a:endParaRPr lang="zh-CN" altLang="en-US" sz="1200"/>
          </a:p>
        </p:txBody>
      </p:sp>
      <p:graphicFrame>
        <p:nvGraphicFramePr>
          <p:cNvPr id="35" name="表格 34"/>
          <p:cNvGraphicFramePr/>
          <p:nvPr/>
        </p:nvGraphicFramePr>
        <p:xfrm>
          <a:off x="7291070" y="2112645"/>
          <a:ext cx="4320000" cy="3521075"/>
        </p:xfrm>
        <a:graphic>
          <a:graphicData uri="http://schemas.openxmlformats.org/drawingml/2006/table">
            <a:tbl>
              <a:tblPr firstRow="1" bandRow="1">
                <a:tableStyleId>{5C22544A-7EE6-4342-B048-85BDC9FD1C3A}</a:tableStyleId>
              </a:tblPr>
              <a:tblGrid>
                <a:gridCol w="1080000"/>
                <a:gridCol w="1080000"/>
                <a:gridCol w="1080000"/>
                <a:gridCol w="1080000"/>
              </a:tblGrid>
              <a:tr h="335915">
                <a:tc>
                  <a:txBody>
                    <a:bodyPr/>
                    <a:p>
                      <a:pPr algn="ctr">
                        <a:buNone/>
                      </a:pPr>
                      <a:endParaRPr lang="zh-CN" altLang="en-US" sz="1200"/>
                    </a:p>
                  </a:txBody>
                  <a:tcPr anchor="ctr" anchorCtr="0"/>
                </a:tc>
                <a:tc>
                  <a:txBody>
                    <a:bodyPr/>
                    <a:p>
                      <a:pPr algn="ctr">
                        <a:buNone/>
                      </a:pPr>
                      <a:r>
                        <a:rPr lang="zh-CN" altLang="en-US" sz="1200"/>
                        <a:t>研究一</a:t>
                      </a:r>
                      <a:endParaRPr lang="zh-CN" altLang="en-US" sz="1200"/>
                    </a:p>
                  </a:txBody>
                  <a:tcPr anchor="ctr" anchorCtr="0"/>
                </a:tc>
                <a:tc>
                  <a:txBody>
                    <a:bodyPr/>
                    <a:p>
                      <a:pPr algn="ctr">
                        <a:buNone/>
                      </a:pPr>
                      <a:r>
                        <a:rPr lang="zh-CN" altLang="en-US" sz="1200">
                          <a:sym typeface="+mn-ea"/>
                        </a:rPr>
                        <a:t>研究二</a:t>
                      </a:r>
                      <a:endParaRPr lang="zh-CN" altLang="en-US" sz="1200"/>
                    </a:p>
                  </a:txBody>
                  <a:tcPr anchor="ctr" anchorCtr="0"/>
                </a:tc>
                <a:tc>
                  <a:txBody>
                    <a:bodyPr/>
                    <a:p>
                      <a:pPr algn="ctr">
                        <a:buNone/>
                      </a:pPr>
                      <a:r>
                        <a:rPr lang="zh-CN" altLang="en-US" sz="1200">
                          <a:sym typeface="+mn-ea"/>
                        </a:rPr>
                        <a:t>研究三</a:t>
                      </a:r>
                      <a:endParaRPr lang="zh-CN" altLang="en-US" sz="1200"/>
                    </a:p>
                  </a:txBody>
                  <a:tcPr anchor="ctr" anchorCtr="0"/>
                </a:tc>
              </a:tr>
              <a:tr h="381000">
                <a:tc>
                  <a:txBody>
                    <a:bodyPr/>
                    <a:p>
                      <a:pPr>
                        <a:buNone/>
                      </a:pPr>
                      <a:r>
                        <a:rPr lang="en-US" altLang="zh-CN" sz="1200"/>
                        <a:t>2025.06</a:t>
                      </a:r>
                      <a:endParaRPr lang="en-US" altLang="zh-CN" sz="1200"/>
                    </a:p>
                  </a:txBody>
                  <a:tcPr/>
                </a:tc>
                <a:tc>
                  <a:txBody>
                    <a:bodyPr/>
                    <a:p>
                      <a:pPr>
                        <a:buNone/>
                      </a:pPr>
                      <a:r>
                        <a:rPr lang="zh-CN" altLang="en-US" sz="1000" b="1"/>
                        <a:t>完成研究一</a:t>
                      </a:r>
                      <a:endParaRPr lang="zh-CN" altLang="en-US" sz="1000" b="1"/>
                    </a:p>
                  </a:txBody>
                  <a:tcPr anchor="ctr" anchorCtr="0"/>
                </a:tc>
                <a:tc>
                  <a:txBody>
                    <a:bodyPr/>
                    <a:p>
                      <a:pPr>
                        <a:buNone/>
                      </a:pPr>
                      <a:endParaRPr lang="zh-CN" altLang="en-US" sz="1200"/>
                    </a:p>
                  </a:txBody>
                  <a:tcPr/>
                </a:tc>
                <a:tc>
                  <a:txBody>
                    <a:bodyPr/>
                    <a:p>
                      <a:pPr>
                        <a:buNone/>
                      </a:pPr>
                      <a:endParaRPr lang="zh-CN" altLang="en-US" sz="1200"/>
                    </a:p>
                  </a:txBody>
                  <a:tcPr/>
                </a:tc>
              </a:tr>
              <a:tr h="381000">
                <a:tc>
                  <a:txBody>
                    <a:bodyPr/>
                    <a:p>
                      <a:pPr>
                        <a:buNone/>
                      </a:pPr>
                      <a:r>
                        <a:rPr lang="en-US" altLang="zh-CN" sz="1200">
                          <a:sym typeface="+mn-ea"/>
                        </a:rPr>
                        <a:t>2025.07</a:t>
                      </a:r>
                      <a:endParaRPr lang="zh-CN" altLang="en-US" sz="1200"/>
                    </a:p>
                  </a:txBody>
                  <a:tcPr/>
                </a:tc>
                <a:tc>
                  <a:txBody>
                    <a:bodyPr/>
                    <a:p>
                      <a:pPr algn="l">
                        <a:buClrTx/>
                        <a:buSzTx/>
                        <a:buFontTx/>
                        <a:buNone/>
                      </a:pPr>
                      <a:endParaRPr lang="zh-CN" altLang="en-US" sz="1000" b="1"/>
                    </a:p>
                  </a:txBody>
                  <a:tcPr/>
                </a:tc>
                <a:tc>
                  <a:txBody>
                    <a:bodyPr/>
                    <a:p>
                      <a:pPr algn="l">
                        <a:buClrTx/>
                        <a:buSzTx/>
                        <a:buFontTx/>
                        <a:buNone/>
                      </a:pPr>
                      <a:r>
                        <a:rPr lang="zh-CN" altLang="en-US" sz="1000" b="1"/>
                        <a:t>进一步收集幸福感测量理论</a:t>
                      </a:r>
                      <a:endParaRPr lang="zh-CN" altLang="en-US" sz="1000" b="1"/>
                    </a:p>
                  </a:txBody>
                  <a:tcPr/>
                </a:tc>
                <a:tc>
                  <a:txBody>
                    <a:bodyPr/>
                    <a:p>
                      <a:pPr algn="l">
                        <a:buClrTx/>
                        <a:buSzTx/>
                        <a:buFontTx/>
                        <a:buNone/>
                      </a:pPr>
                      <a:endParaRPr lang="zh-CN" altLang="en-US" sz="1000" b="1"/>
                    </a:p>
                  </a:txBody>
                  <a:tcPr/>
                </a:tc>
              </a:tr>
              <a:tr h="381000">
                <a:tc>
                  <a:txBody>
                    <a:bodyPr/>
                    <a:p>
                      <a:pPr>
                        <a:buNone/>
                      </a:pPr>
                      <a:r>
                        <a:rPr lang="en-US" altLang="zh-CN" sz="1200">
                          <a:sym typeface="+mn-ea"/>
                        </a:rPr>
                        <a:t>2025.08</a:t>
                      </a:r>
                      <a:endParaRPr lang="zh-CN" altLang="en-US" sz="1200"/>
                    </a:p>
                  </a:txBody>
                  <a:tcPr/>
                </a:tc>
                <a:tc>
                  <a:txBody>
                    <a:bodyPr/>
                    <a:p>
                      <a:pPr algn="l">
                        <a:buClrTx/>
                        <a:buSzTx/>
                        <a:buFontTx/>
                        <a:buNone/>
                      </a:pPr>
                      <a:endParaRPr lang="zh-CN" altLang="en-US" sz="1000" b="1"/>
                    </a:p>
                  </a:txBody>
                  <a:tcPr/>
                </a:tc>
                <a:tc>
                  <a:txBody>
                    <a:bodyPr/>
                    <a:p>
                      <a:pPr algn="l">
                        <a:buClrTx/>
                        <a:buSzTx/>
                        <a:buFontTx/>
                        <a:buNone/>
                      </a:pPr>
                      <a:r>
                        <a:rPr lang="zh-CN" altLang="en-US" sz="1000" b="1"/>
                        <a:t>尝试多种参数优化研究二结果</a:t>
                      </a:r>
                      <a:endParaRPr lang="zh-CN" altLang="en-US" sz="1000" b="1"/>
                    </a:p>
                  </a:txBody>
                  <a:tcPr/>
                </a:tc>
                <a:tc>
                  <a:txBody>
                    <a:bodyPr/>
                    <a:p>
                      <a:pPr algn="l">
                        <a:buClrTx/>
                        <a:buSzTx/>
                        <a:buFontTx/>
                        <a:buNone/>
                      </a:pPr>
                      <a:endParaRPr lang="zh-CN" altLang="en-US" sz="1000" b="1"/>
                    </a:p>
                  </a:txBody>
                  <a:tcPr/>
                </a:tc>
              </a:tr>
              <a:tr h="381000">
                <a:tc>
                  <a:txBody>
                    <a:bodyPr/>
                    <a:p>
                      <a:pPr>
                        <a:buNone/>
                      </a:pPr>
                      <a:r>
                        <a:rPr lang="en-US" altLang="zh-CN" sz="1200">
                          <a:sym typeface="+mn-ea"/>
                        </a:rPr>
                        <a:t>2025.09</a:t>
                      </a:r>
                      <a:endParaRPr lang="zh-CN" altLang="en-US" sz="1200"/>
                    </a:p>
                  </a:txBody>
                  <a:tcPr/>
                </a:tc>
                <a:tc>
                  <a:txBody>
                    <a:bodyPr/>
                    <a:p>
                      <a:pPr algn="l">
                        <a:buClrTx/>
                        <a:buSzTx/>
                        <a:buFontTx/>
                        <a:buNone/>
                      </a:pPr>
                      <a:endParaRPr lang="zh-CN" altLang="en-US" sz="1000" b="1"/>
                    </a:p>
                  </a:txBody>
                  <a:tcPr/>
                </a:tc>
                <a:tc>
                  <a:txBody>
                    <a:bodyPr/>
                    <a:p>
                      <a:pPr algn="l">
                        <a:buClrTx/>
                        <a:buSzTx/>
                        <a:buFontTx/>
                        <a:buNone/>
                      </a:pPr>
                      <a:endParaRPr lang="zh-CN" altLang="en-US" sz="1000" b="1"/>
                    </a:p>
                  </a:txBody>
                  <a:tcPr/>
                </a:tc>
                <a:tc>
                  <a:txBody>
                    <a:bodyPr/>
                    <a:p>
                      <a:pPr algn="l">
                        <a:buClrTx/>
                        <a:buSzTx/>
                        <a:buFontTx/>
                        <a:buNone/>
                      </a:pPr>
                      <a:r>
                        <a:rPr lang="zh-CN" altLang="en-US" sz="1000" b="1"/>
                        <a:t>发放问卷</a:t>
                      </a:r>
                      <a:endParaRPr lang="zh-CN" altLang="en-US" sz="1000" b="1"/>
                    </a:p>
                  </a:txBody>
                  <a:tcPr/>
                </a:tc>
              </a:tr>
              <a:tr h="381000">
                <a:tc>
                  <a:txBody>
                    <a:bodyPr/>
                    <a:p>
                      <a:pPr>
                        <a:buNone/>
                      </a:pPr>
                      <a:r>
                        <a:rPr lang="en-US" altLang="zh-CN" sz="1200">
                          <a:sym typeface="+mn-ea"/>
                        </a:rPr>
                        <a:t>2025.10</a:t>
                      </a:r>
                      <a:endParaRPr lang="zh-CN" altLang="en-US" sz="1200"/>
                    </a:p>
                  </a:txBody>
                  <a:tcPr/>
                </a:tc>
                <a:tc>
                  <a:txBody>
                    <a:bodyPr/>
                    <a:p>
                      <a:pPr algn="l">
                        <a:buClrTx/>
                        <a:buSzTx/>
                        <a:buFontTx/>
                        <a:buNone/>
                      </a:pPr>
                      <a:endParaRPr lang="zh-CN" altLang="en-US" sz="1000" b="1"/>
                    </a:p>
                  </a:txBody>
                  <a:tcPr/>
                </a:tc>
                <a:tc>
                  <a:txBody>
                    <a:bodyPr/>
                    <a:p>
                      <a:pPr algn="l">
                        <a:buClrTx/>
                        <a:buSzTx/>
                        <a:buFontTx/>
                        <a:buNone/>
                      </a:pPr>
                      <a:endParaRPr lang="zh-CN" altLang="en-US" sz="1000" b="1"/>
                    </a:p>
                  </a:txBody>
                  <a:tcPr/>
                </a:tc>
                <a:tc>
                  <a:txBody>
                    <a:bodyPr/>
                    <a:p>
                      <a:pPr algn="l">
                        <a:buClrTx/>
                        <a:buSzTx/>
                        <a:buFontTx/>
                        <a:buNone/>
                      </a:pPr>
                      <a:r>
                        <a:rPr lang="zh-CN" altLang="en-US" sz="1000" b="1"/>
                        <a:t>对问卷结果进行分析</a:t>
                      </a:r>
                      <a:endParaRPr lang="zh-CN" altLang="en-US" sz="1000" b="1"/>
                    </a:p>
                  </a:txBody>
                  <a:tcPr/>
                </a:tc>
              </a:tr>
              <a:tr h="381000">
                <a:tc>
                  <a:txBody>
                    <a:bodyPr/>
                    <a:p>
                      <a:pPr>
                        <a:buNone/>
                      </a:pPr>
                      <a:r>
                        <a:rPr lang="en-US" altLang="zh-CN" sz="1200">
                          <a:sym typeface="+mn-ea"/>
                        </a:rPr>
                        <a:t>2025.11</a:t>
                      </a:r>
                      <a:endParaRPr lang="zh-CN" altLang="en-US" sz="1200"/>
                    </a:p>
                    <a:p>
                      <a:pPr>
                        <a:buNone/>
                      </a:pPr>
                      <a:endParaRPr lang="zh-CN" altLang="en-US" sz="1200"/>
                    </a:p>
                  </a:txBody>
                  <a:tcPr/>
                </a:tc>
                <a:tc>
                  <a:txBody>
                    <a:bodyPr/>
                    <a:p>
                      <a:pPr algn="l">
                        <a:buClrTx/>
                        <a:buSzTx/>
                        <a:buFontTx/>
                        <a:buNone/>
                      </a:pPr>
                      <a:endParaRPr lang="zh-CN" altLang="en-US" sz="1000" b="1"/>
                    </a:p>
                  </a:txBody>
                  <a:tcPr/>
                </a:tc>
                <a:tc>
                  <a:txBody>
                    <a:bodyPr/>
                    <a:p>
                      <a:pPr algn="l">
                        <a:buClrTx/>
                        <a:buSzTx/>
                        <a:buFontTx/>
                        <a:buNone/>
                      </a:pPr>
                      <a:endParaRPr lang="zh-CN" altLang="en-US" sz="1000" b="1"/>
                    </a:p>
                  </a:txBody>
                  <a:tcPr/>
                </a:tc>
                <a:tc>
                  <a:txBody>
                    <a:bodyPr/>
                    <a:p>
                      <a:pPr algn="l">
                        <a:buClrTx/>
                        <a:buSzTx/>
                        <a:buFontTx/>
                        <a:buNone/>
                      </a:pPr>
                      <a:r>
                        <a:rPr lang="zh-CN" altLang="en-US" sz="1000" b="1"/>
                        <a:t>验证嵌入替代人类评分</a:t>
                      </a:r>
                      <a:endParaRPr lang="zh-CN" altLang="en-US" sz="1000" b="1"/>
                    </a:p>
                  </a:txBody>
                  <a:tcPr/>
                </a:tc>
              </a:tr>
              <a:tr h="381000">
                <a:tc>
                  <a:txBody>
                    <a:bodyPr/>
                    <a:p>
                      <a:pPr>
                        <a:buNone/>
                      </a:pPr>
                      <a:r>
                        <a:rPr lang="en-US" altLang="zh-CN" sz="1200">
                          <a:sym typeface="+mn-ea"/>
                        </a:rPr>
                        <a:t>2025.12</a:t>
                      </a:r>
                      <a:endParaRPr lang="zh-CN" altLang="en-US" sz="1200"/>
                    </a:p>
                  </a:txBody>
                  <a:tcPr/>
                </a:tc>
                <a:tc>
                  <a:txBody>
                    <a:bodyPr/>
                    <a:p>
                      <a:pPr algn="l">
                        <a:buClrTx/>
                        <a:buSzTx/>
                        <a:buFontTx/>
                        <a:buNone/>
                      </a:pPr>
                      <a:endParaRPr lang="zh-CN" altLang="en-US" sz="1000" b="1"/>
                    </a:p>
                  </a:txBody>
                  <a:tcPr/>
                </a:tc>
                <a:tc>
                  <a:txBody>
                    <a:bodyPr/>
                    <a:p>
                      <a:pPr algn="l">
                        <a:buClrTx/>
                        <a:buSzTx/>
                        <a:buFontTx/>
                        <a:buNone/>
                      </a:pPr>
                      <a:endParaRPr lang="zh-CN" altLang="en-US" sz="1000" b="1"/>
                    </a:p>
                  </a:txBody>
                  <a:tcPr/>
                </a:tc>
                <a:tc>
                  <a:txBody>
                    <a:bodyPr/>
                    <a:p>
                      <a:pPr algn="l">
                        <a:buClrTx/>
                        <a:buSzTx/>
                        <a:buFontTx/>
                        <a:buNone/>
                      </a:pPr>
                      <a:r>
                        <a:rPr lang="zh-CN" altLang="en-US" sz="1000" b="1"/>
                        <a:t>生成多个文化下的嵌入研究</a:t>
                      </a:r>
                      <a:endParaRPr lang="zh-CN" altLang="en-US" sz="1000" b="1"/>
                    </a:p>
                  </a:txBody>
                  <a:tcPr/>
                </a:tc>
              </a:tr>
              <a:tr h="381000">
                <a:tc>
                  <a:txBody>
                    <a:bodyPr/>
                    <a:p>
                      <a:pPr>
                        <a:buNone/>
                      </a:pPr>
                      <a:r>
                        <a:rPr lang="en-US" altLang="zh-CN" sz="1200"/>
                        <a:t>2026</a:t>
                      </a:r>
                      <a:endParaRPr lang="en-US" altLang="zh-CN" sz="1200"/>
                    </a:p>
                  </a:txBody>
                  <a:tcPr/>
                </a:tc>
                <a:tc gridSpan="3">
                  <a:txBody>
                    <a:bodyPr/>
                    <a:p>
                      <a:pPr algn="ctr">
                        <a:buClrTx/>
                        <a:buSzTx/>
                        <a:buFontTx/>
                        <a:buNone/>
                      </a:pPr>
                      <a:r>
                        <a:rPr lang="zh-CN" altLang="en-US" sz="1200" b="1"/>
                        <a:t>进行论文撰写</a:t>
                      </a:r>
                      <a:endParaRPr lang="zh-CN" altLang="en-US" sz="1200" b="1"/>
                    </a:p>
                  </a:txBody>
                  <a:tcPr anchor="ctr" anchorCtr="0"/>
                </a:tc>
                <a:tc hMerge="1">
                  <a:tcPr/>
                </a:tc>
                <a:tc hMerge="1">
                  <a:tcPr/>
                </a:tc>
              </a:tr>
            </a:tbl>
          </a:graphicData>
        </a:graphic>
      </p:graphicFrame>
      <p:sp>
        <p:nvSpPr>
          <p:cNvPr id="3" name="文本框 2"/>
          <p:cNvSpPr txBox="1"/>
          <p:nvPr/>
        </p:nvSpPr>
        <p:spPr>
          <a:xfrm>
            <a:off x="11500485" y="6436995"/>
            <a:ext cx="691515" cy="368300"/>
          </a:xfrm>
          <a:prstGeom prst="rect">
            <a:avLst/>
          </a:prstGeom>
          <a:noFill/>
        </p:spPr>
        <p:txBody>
          <a:bodyPr wrap="square" rtlCol="0" anchor="t">
            <a:spAutoFit/>
          </a:bodyPr>
          <a:p>
            <a:r>
              <a:rPr lang="en-US" altLang="zh-CN">
                <a:sym typeface="+mn-ea"/>
              </a:rPr>
              <a:t>20</a:t>
            </a:r>
            <a:endParaRPr lang="en-US" altLang="zh-CN">
              <a:sym typeface="+mn-ea"/>
            </a:endParaRPr>
          </a:p>
        </p:txBody>
      </p:sp>
    </p:spTree>
    <p:custDataLst>
      <p:tags r:id="rId18"/>
    </p:custData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6"/>
          <p:cNvSpPr/>
          <p:nvPr/>
        </p:nvSpPr>
        <p:spPr>
          <a:xfrm>
            <a:off x="9410" y="-1718"/>
            <a:ext cx="12217288" cy="995306"/>
          </a:xfrm>
          <a:prstGeom prst="rect">
            <a:avLst/>
          </a:prstGeom>
          <a:gradFill flip="none" rotWithShape="1">
            <a:gsLst>
              <a:gs pos="79000">
                <a:srgbClr val="692266">
                  <a:alpha val="80000"/>
                </a:srgbClr>
              </a:gs>
              <a:gs pos="46000">
                <a:srgbClr val="580C6E">
                  <a:alpha val="80000"/>
                </a:srgbClr>
              </a:gs>
              <a:gs pos="0">
                <a:srgbClr val="580C6E">
                  <a:lumMod val="100000"/>
                  <a:alpha val="80000"/>
                </a:srgbClr>
              </a:gs>
              <a:gs pos="100000">
                <a:srgbClr val="AC2761">
                  <a:alpha val="80000"/>
                </a:srgb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84" name="矩形: 圆角 83"/>
          <p:cNvSpPr/>
          <p:nvPr/>
        </p:nvSpPr>
        <p:spPr>
          <a:xfrm>
            <a:off x="8310237" y="303059"/>
            <a:ext cx="1619140" cy="400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5" name="图形 84" descr="铅笔"/>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86" name="图形 85" descr="烧瓶"/>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sp>
        <p:nvSpPr>
          <p:cNvPr id="90" name="文本框 89"/>
          <p:cNvSpPr txBox="1"/>
          <p:nvPr/>
        </p:nvSpPr>
        <p:spPr>
          <a:xfrm>
            <a:off x="3223506" y="303059"/>
            <a:ext cx="1407518" cy="400110"/>
          </a:xfrm>
          <a:prstGeom prst="rect">
            <a:avLst/>
          </a:prstGeom>
          <a:noFill/>
        </p:spPr>
        <p:txBody>
          <a:bodyPr wrap="square" rtlCol="0">
            <a:spAutoFit/>
          </a:bodyPr>
          <a:lstStyle/>
          <a:p>
            <a:pPr>
              <a:defRPr/>
            </a:pPr>
            <a:r>
              <a:rPr lang="zh-CN" altLang="en-US" sz="2000" dirty="0">
                <a:solidFill>
                  <a:schemeClr val="bg1"/>
                </a:solidFill>
                <a:ea typeface="思源黑体 CN Bold" panose="020B0800000000000000" pitchFamily="34" charset="-122"/>
                <a:cs typeface="+mj-cs"/>
              </a:rPr>
              <a:t>研究背景</a:t>
            </a:r>
            <a:endParaRPr lang="zh-CN" altLang="en-US" sz="2000" dirty="0">
              <a:solidFill>
                <a:schemeClr val="bg1"/>
              </a:solidFill>
              <a:ea typeface="思源黑体 CN Bold" panose="020B0800000000000000" pitchFamily="34" charset="-122"/>
              <a:cs typeface="+mj-cs"/>
            </a:endParaRPr>
          </a:p>
        </p:txBody>
      </p:sp>
      <p:sp>
        <p:nvSpPr>
          <p:cNvPr id="91" name="文本框 90"/>
          <p:cNvSpPr txBox="1"/>
          <p:nvPr/>
        </p:nvSpPr>
        <p:spPr>
          <a:xfrm>
            <a:off x="5017646" y="303059"/>
            <a:ext cx="1407518" cy="398780"/>
          </a:xfrm>
          <a:prstGeom prst="rect">
            <a:avLst/>
          </a:prstGeom>
          <a:noFill/>
        </p:spPr>
        <p:txBody>
          <a:bodyPr wrap="square" rtlCol="0">
            <a:spAutoFit/>
          </a:bodyPr>
          <a:lstStyle/>
          <a:p>
            <a:pPr>
              <a:defRPr/>
            </a:pPr>
            <a:r>
              <a:rPr lang="zh-CN" altLang="en-US" sz="2000" dirty="0">
                <a:solidFill>
                  <a:schemeClr val="bg1"/>
                </a:solidFill>
                <a:ea typeface="思源黑体 CN Bold" panose="020B0800000000000000" pitchFamily="34" charset="-122"/>
                <a:cs typeface="+mj-cs"/>
              </a:rPr>
              <a:t>文献综述</a:t>
            </a:r>
            <a:endParaRPr lang="zh-CN" altLang="en-US" sz="2000" dirty="0">
              <a:solidFill>
                <a:schemeClr val="bg1"/>
              </a:solidFill>
              <a:ea typeface="思源黑体 CN Bold" panose="020B0800000000000000" pitchFamily="34" charset="-122"/>
              <a:cs typeface="+mj-cs"/>
            </a:endParaRPr>
          </a:p>
        </p:txBody>
      </p:sp>
      <p:sp>
        <p:nvSpPr>
          <p:cNvPr id="92" name="文本框 91"/>
          <p:cNvSpPr txBox="1"/>
          <p:nvPr/>
        </p:nvSpPr>
        <p:spPr>
          <a:xfrm>
            <a:off x="6811786" y="303059"/>
            <a:ext cx="1407518" cy="398780"/>
          </a:xfrm>
          <a:prstGeom prst="rect">
            <a:avLst/>
          </a:prstGeom>
          <a:noFill/>
        </p:spPr>
        <p:txBody>
          <a:bodyPr wrap="square" rtlCol="0">
            <a:spAutoFit/>
          </a:bodyPr>
          <a:lstStyle/>
          <a:p>
            <a:pPr>
              <a:defRPr/>
            </a:pPr>
            <a:r>
              <a:rPr lang="zh-CN" altLang="en-US" sz="2000" dirty="0">
                <a:solidFill>
                  <a:schemeClr val="bg1"/>
                </a:solidFill>
                <a:ea typeface="思源黑体 CN Bold" panose="020B0800000000000000" pitchFamily="34" charset="-122"/>
                <a:cs typeface="+mj-cs"/>
              </a:rPr>
              <a:t>问题提出</a:t>
            </a:r>
            <a:endParaRPr lang="zh-CN" altLang="en-US" sz="2000" dirty="0">
              <a:solidFill>
                <a:schemeClr val="bg1"/>
              </a:solidFill>
              <a:ea typeface="思源黑体 CN Bold" panose="020B0800000000000000" pitchFamily="34" charset="-122"/>
              <a:cs typeface="+mj-cs"/>
            </a:endParaRPr>
          </a:p>
        </p:txBody>
      </p:sp>
      <p:sp>
        <p:nvSpPr>
          <p:cNvPr id="93" name="文本框 92"/>
          <p:cNvSpPr txBox="1"/>
          <p:nvPr/>
        </p:nvSpPr>
        <p:spPr>
          <a:xfrm>
            <a:off x="8605926" y="303059"/>
            <a:ext cx="1407518" cy="398780"/>
          </a:xfrm>
          <a:prstGeom prst="rect">
            <a:avLst/>
          </a:prstGeom>
          <a:noFill/>
        </p:spPr>
        <p:txBody>
          <a:bodyPr wrap="square" rtlCol="0">
            <a:spAutoFit/>
          </a:bodyPr>
          <a:lstStyle/>
          <a:p>
            <a:pPr>
              <a:defRPr/>
            </a:pPr>
            <a:r>
              <a:rPr lang="zh-CN" altLang="en-US" sz="2000" dirty="0">
                <a:solidFill>
                  <a:srgbClr val="580C6E"/>
                </a:solidFill>
                <a:ea typeface="思源黑体 CN Bold" panose="020B0800000000000000" pitchFamily="34" charset="-122"/>
                <a:cs typeface="+mj-cs"/>
              </a:rPr>
              <a:t>研究设计</a:t>
            </a:r>
            <a:endParaRPr lang="zh-CN" altLang="en-US" sz="2000" dirty="0">
              <a:solidFill>
                <a:srgbClr val="580C6E"/>
              </a:solidFill>
              <a:ea typeface="思源黑体 CN Bold" panose="020B0800000000000000" pitchFamily="34" charset="-122"/>
              <a:cs typeface="+mj-cs"/>
            </a:endParaRPr>
          </a:p>
        </p:txBody>
      </p:sp>
      <p:grpSp>
        <p:nvGrpSpPr>
          <p:cNvPr id="28" name="组合 27"/>
          <p:cNvGrpSpPr/>
          <p:nvPr/>
        </p:nvGrpSpPr>
        <p:grpSpPr>
          <a:xfrm>
            <a:off x="158182" y="185407"/>
            <a:ext cx="2090846" cy="643316"/>
            <a:chOff x="9730702" y="211219"/>
            <a:chExt cx="2374282" cy="701101"/>
          </a:xfrm>
        </p:grpSpPr>
        <p:pic>
          <p:nvPicPr>
            <p:cNvPr id="29" name="图片 28"/>
            <p:cNvPicPr>
              <a:picLocks noChangeAspect="1"/>
            </p:cNvPicPr>
            <p:nvPr userDrawn="1"/>
          </p:nvPicPr>
          <p:blipFill>
            <a:blip r:embed="rId4" cstate="print">
              <a:lum bright="70000" contrast="-70000"/>
              <a:extLst>
                <a:ext uri="{BEBA8EAE-BF5A-486C-A8C5-ECC9F3942E4B}">
                  <a14:imgProps xmlns:a14="http://schemas.microsoft.com/office/drawing/2010/main">
                    <a14:imgLayer r:embed="rId5">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30" name="图片 29"/>
            <p:cNvPicPr>
              <a:picLocks noChangeAspect="1"/>
            </p:cNvPicPr>
            <p:nvPr/>
          </p:nvPicPr>
          <p:blipFill rotWithShape="1">
            <a:blip r:embed="rId6">
              <a:biLevel thresh="25000"/>
            </a:blip>
            <a:srcRect l="30188"/>
            <a:stretch>
              <a:fillRect/>
            </a:stretch>
          </p:blipFill>
          <p:spPr>
            <a:xfrm>
              <a:off x="10483399" y="211219"/>
              <a:ext cx="1621585" cy="701101"/>
            </a:xfrm>
            <a:prstGeom prst="rect">
              <a:avLst/>
            </a:prstGeom>
          </p:spPr>
        </p:pic>
      </p:grpSp>
      <p:grpSp>
        <p:nvGrpSpPr>
          <p:cNvPr id="31" name="组合 30"/>
          <p:cNvGrpSpPr/>
          <p:nvPr/>
        </p:nvGrpSpPr>
        <p:grpSpPr>
          <a:xfrm>
            <a:off x="462280" y="1153160"/>
            <a:ext cx="5845810" cy="398780"/>
            <a:chOff x="4940300" y="3513623"/>
            <a:chExt cx="13484028" cy="526989"/>
          </a:xfrm>
        </p:grpSpPr>
        <p:grpSp>
          <p:nvGrpSpPr>
            <p:cNvPr id="32" name="组合 31"/>
            <p:cNvGrpSpPr/>
            <p:nvPr/>
          </p:nvGrpSpPr>
          <p:grpSpPr>
            <a:xfrm>
              <a:off x="4940300" y="3581780"/>
              <a:ext cx="361950" cy="254002"/>
              <a:chOff x="4940300" y="3428999"/>
              <a:chExt cx="457202" cy="254002"/>
            </a:xfrm>
          </p:grpSpPr>
          <p:sp>
            <p:nvSpPr>
              <p:cNvPr id="33" name="箭头: V 形 46"/>
              <p:cNvSpPr/>
              <p:nvPr/>
            </p:nvSpPr>
            <p:spPr>
              <a:xfrm>
                <a:off x="4940300" y="3429000"/>
                <a:ext cx="254001" cy="254001"/>
              </a:xfrm>
              <a:prstGeom prst="chevron">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tx1"/>
                  </a:solidFill>
                </a:endParaRPr>
              </a:p>
            </p:txBody>
          </p:sp>
          <p:sp>
            <p:nvSpPr>
              <p:cNvPr id="37" name="箭头: V 形 47"/>
              <p:cNvSpPr/>
              <p:nvPr/>
            </p:nvSpPr>
            <p:spPr>
              <a:xfrm>
                <a:off x="5143501" y="3428999"/>
                <a:ext cx="254001" cy="254001"/>
              </a:xfrm>
              <a:prstGeom prst="chevron">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tx1"/>
                  </a:solidFill>
                </a:endParaRPr>
              </a:p>
            </p:txBody>
          </p:sp>
        </p:grpSp>
        <p:cxnSp>
          <p:nvCxnSpPr>
            <p:cNvPr id="38" name="直接连接符 37"/>
            <p:cNvCxnSpPr/>
            <p:nvPr/>
          </p:nvCxnSpPr>
          <p:spPr>
            <a:xfrm>
              <a:off x="4940300" y="3962782"/>
              <a:ext cx="13484028" cy="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5302081" y="3513623"/>
              <a:ext cx="5028315" cy="526989"/>
            </a:xfrm>
            <a:prstGeom prst="rect">
              <a:avLst/>
            </a:prstGeom>
          </p:spPr>
          <p:txBody>
            <a:bodyPr wrap="square">
              <a:spAutoFit/>
            </a:bodyPr>
            <a:p>
              <a:pPr algn="l"/>
              <a:r>
                <a:rPr lang="zh-CN" sz="2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研究价值</a:t>
              </a:r>
              <a:r>
                <a:rPr lang="en-US" altLang="zh-CN" sz="2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 </a:t>
              </a:r>
              <a:endParaRPr lang="en-US" altLang="zh-CN" sz="2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pic>
        <p:nvPicPr>
          <p:cNvPr id="2" name="图片 1"/>
          <p:cNvPicPr>
            <a:picLocks noChangeAspect="1"/>
          </p:cNvPicPr>
          <p:nvPr/>
        </p:nvPicPr>
        <p:blipFill>
          <a:blip r:embed="rId7"/>
          <a:stretch>
            <a:fillRect/>
          </a:stretch>
        </p:blipFill>
        <p:spPr>
          <a:xfrm>
            <a:off x="8224520" y="266065"/>
            <a:ext cx="1785620" cy="504825"/>
          </a:xfrm>
          <a:prstGeom prst="rect">
            <a:avLst/>
          </a:prstGeom>
        </p:spPr>
      </p:pic>
      <p:sp>
        <p:nvSpPr>
          <p:cNvPr id="5" name="圆角矩形 4"/>
          <p:cNvSpPr/>
          <p:nvPr/>
        </p:nvSpPr>
        <p:spPr>
          <a:xfrm>
            <a:off x="10206355" y="333375"/>
            <a:ext cx="1492885" cy="401320"/>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dirty="0">
                <a:solidFill>
                  <a:srgbClr val="490C5A"/>
                </a:solidFill>
                <a:ea typeface="思源黑体 CN Bold" panose="020B0800000000000000" pitchFamily="34" charset="-122"/>
                <a:cs typeface="+mj-cs"/>
                <a:sym typeface="+mn-ea"/>
              </a:rPr>
              <a:t>     </a:t>
            </a:r>
            <a:r>
              <a:rPr lang="zh-CN" altLang="en-US" dirty="0">
                <a:solidFill>
                  <a:srgbClr val="490C5A"/>
                </a:solidFill>
                <a:ea typeface="思源黑体 CN Bold" panose="020B0800000000000000" pitchFamily="34" charset="-122"/>
                <a:cs typeface="+mj-cs"/>
                <a:sym typeface="+mn-ea"/>
              </a:rPr>
              <a:t>后续研究</a:t>
            </a:r>
            <a:endParaRPr lang="zh-CN" altLang="en-US" dirty="0">
              <a:solidFill>
                <a:srgbClr val="490C5A"/>
              </a:solidFill>
              <a:ea typeface="思源黑体 CN Bold" panose="020B0800000000000000" pitchFamily="34" charset="-122"/>
              <a:cs typeface="+mj-cs"/>
              <a:sym typeface="+mn-ea"/>
            </a:endParaRPr>
          </a:p>
        </p:txBody>
      </p:sp>
      <p:sp>
        <p:nvSpPr>
          <p:cNvPr id="26" name="文本框 25"/>
          <p:cNvSpPr txBox="1"/>
          <p:nvPr/>
        </p:nvSpPr>
        <p:spPr>
          <a:xfrm>
            <a:off x="5554345" y="6129655"/>
            <a:ext cx="4064000" cy="368300"/>
          </a:xfrm>
          <a:prstGeom prst="rect">
            <a:avLst/>
          </a:prstGeom>
          <a:noFill/>
        </p:spPr>
        <p:txBody>
          <a:bodyPr wrap="square" rtlCol="0">
            <a:spAutoFit/>
          </a:bodyPr>
          <a:p>
            <a:endParaRPr lang="zh-CN" altLang="en-US"/>
          </a:p>
        </p:txBody>
      </p:sp>
      <p:pic>
        <p:nvPicPr>
          <p:cNvPr id="6" name="图形 88" descr="放大"/>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288214" y="378611"/>
            <a:ext cx="307332" cy="307332"/>
          </a:xfrm>
          <a:prstGeom prst="rect">
            <a:avLst/>
          </a:prstGeom>
          <a:solidFill>
            <a:srgbClr val="511655"/>
          </a:solidFill>
        </p:spPr>
      </p:pic>
      <p:sp>
        <p:nvSpPr>
          <p:cNvPr id="7" name="文本框 6"/>
          <p:cNvSpPr txBox="1"/>
          <p:nvPr/>
        </p:nvSpPr>
        <p:spPr>
          <a:xfrm>
            <a:off x="648335" y="2588260"/>
            <a:ext cx="3321050" cy="2418080"/>
          </a:xfrm>
          <a:prstGeom prst="rect">
            <a:avLst/>
          </a:prstGeom>
        </p:spPr>
        <p:txBody>
          <a:bodyPr wrap="square">
            <a:spAutoFit/>
          </a:bodyPr>
          <a:p>
            <a:pPr>
              <a:spcAft>
                <a:spcPct val="60000"/>
              </a:spcAft>
            </a:pPr>
            <a:r>
              <a:rPr lang="zh-CN" altLang="en-US" sz="2300" b="1"/>
              <a:t>🎯 幸福感测量维度整合</a:t>
            </a:r>
            <a:endParaRPr lang="zh-CN" altLang="en-US" sz="2300" b="1"/>
          </a:p>
          <a:p>
            <a:r>
              <a:rPr lang="zh-CN" altLang="en-US" sz="1600"/>
              <a:t>运用自然语言处理技术，将原有</a:t>
            </a:r>
            <a:r>
              <a:rPr lang="en-US" altLang="zh-CN" sz="1600"/>
              <a:t>192</a:t>
            </a:r>
            <a:r>
              <a:rPr lang="zh-CN" altLang="en-US" sz="1600"/>
              <a:t>种幸福感测量维度智能整合为</a:t>
            </a:r>
            <a:r>
              <a:rPr lang="en-US" altLang="zh-CN" sz="1600"/>
              <a:t>12</a:t>
            </a:r>
            <a:r>
              <a:rPr lang="zh-CN" altLang="en-US" sz="1600"/>
              <a:t>个核心构念。通过主题建模，识别概念重叠与冗余，实现测量工具的精简。既保证了测量的全面性，又提升了测量的实用性。</a:t>
            </a:r>
            <a:endParaRPr lang="zh-CN" altLang="en-US" sz="1600"/>
          </a:p>
          <a:p>
            <a:pPr>
              <a:spcAft>
                <a:spcPct val="60000"/>
              </a:spcAft>
            </a:pPr>
            <a:endParaRPr lang="zh-CN" altLang="en-US" sz="1600"/>
          </a:p>
        </p:txBody>
      </p:sp>
      <p:sp>
        <p:nvSpPr>
          <p:cNvPr id="8" name="文本框 7"/>
          <p:cNvSpPr txBox="1"/>
          <p:nvPr/>
        </p:nvSpPr>
        <p:spPr>
          <a:xfrm>
            <a:off x="4472940" y="2588260"/>
            <a:ext cx="3416300" cy="2171700"/>
          </a:xfrm>
          <a:prstGeom prst="rect">
            <a:avLst/>
          </a:prstGeom>
          <a:noFill/>
        </p:spPr>
        <p:txBody>
          <a:bodyPr wrap="square" rtlCol="0" anchor="t">
            <a:spAutoFit/>
          </a:bodyPr>
          <a:p>
            <a:pPr>
              <a:spcAft>
                <a:spcPct val="60000"/>
              </a:spcAft>
            </a:pPr>
            <a:r>
              <a:rPr lang="zh-CN" altLang="en-US" sz="2300" b="1">
                <a:sym typeface="+mn-ea"/>
              </a:rPr>
              <a:t>🔍 幸福活动主题识别</a:t>
            </a:r>
            <a:endParaRPr lang="zh-CN" altLang="en-US" sz="2300" b="1"/>
          </a:p>
          <a:p>
            <a:r>
              <a:rPr lang="zh-CN" altLang="en-US" sz="1600">
                <a:sym typeface="+mn-ea"/>
              </a:rPr>
              <a:t>基于大数据分析和</a:t>
            </a:r>
            <a:r>
              <a:rPr lang="en-US" altLang="zh-CN" sz="1600">
                <a:sym typeface="+mn-ea"/>
              </a:rPr>
              <a:t>NLP</a:t>
            </a:r>
            <a:r>
              <a:rPr lang="zh-CN" altLang="en-US" sz="1600">
                <a:sym typeface="+mn-ea"/>
              </a:rPr>
              <a:t>技术，对海量幸福体验文本进行主题建模，</a:t>
            </a:r>
            <a:r>
              <a:rPr sz="1600">
                <a:sym typeface="+mn-ea"/>
              </a:rPr>
              <a:t>揭示了给人们幸福感的活动的</a:t>
            </a:r>
            <a:r>
              <a:rPr lang="en-US" sz="1600">
                <a:sym typeface="+mn-ea"/>
              </a:rPr>
              <a:t>50</a:t>
            </a:r>
            <a:r>
              <a:rPr lang="zh-CN" altLang="en-US" sz="1600">
                <a:sym typeface="+mn-ea"/>
              </a:rPr>
              <a:t>种不同</a:t>
            </a:r>
            <a:r>
              <a:rPr sz="1600">
                <a:sym typeface="+mn-ea"/>
              </a:rPr>
              <a:t>主题，并生成了9个活动类型</a:t>
            </a:r>
            <a:r>
              <a:rPr lang="zh-CN" sz="1600">
                <a:sym typeface="+mn-ea"/>
              </a:rPr>
              <a:t>，为理解真实生活中幸福感的来源提供数据支持。</a:t>
            </a:r>
            <a:endParaRPr lang="zh-CN" sz="1600">
              <a:sym typeface="+mn-ea"/>
            </a:endParaRPr>
          </a:p>
        </p:txBody>
      </p:sp>
      <p:sp>
        <p:nvSpPr>
          <p:cNvPr id="9" name="文本框 8"/>
          <p:cNvSpPr txBox="1"/>
          <p:nvPr/>
        </p:nvSpPr>
        <p:spPr>
          <a:xfrm>
            <a:off x="8258810" y="2537460"/>
            <a:ext cx="3432175" cy="2259965"/>
          </a:xfrm>
          <a:prstGeom prst="rect">
            <a:avLst/>
          </a:prstGeom>
          <a:noFill/>
        </p:spPr>
        <p:txBody>
          <a:bodyPr wrap="square" rtlCol="0" anchor="t">
            <a:spAutoFit/>
          </a:bodyPr>
          <a:p>
            <a:pPr>
              <a:spcAft>
                <a:spcPct val="60000"/>
              </a:spcAft>
            </a:pPr>
            <a:r>
              <a:rPr lang="zh-CN" altLang="en-US" sz="2300" b="1">
                <a:sym typeface="+mn-ea"/>
              </a:rPr>
              <a:t>🌍 跨文化幸福活动</a:t>
            </a:r>
            <a:r>
              <a:rPr lang="en-US" altLang="zh-CN" sz="2300" b="1">
                <a:sym typeface="+mn-ea"/>
              </a:rPr>
              <a:t>-</a:t>
            </a:r>
            <a:r>
              <a:rPr lang="zh-CN" altLang="en-US" sz="2300" b="1">
                <a:sym typeface="+mn-ea"/>
              </a:rPr>
              <a:t>体验</a:t>
            </a:r>
            <a:r>
              <a:rPr lang="zh-CN" altLang="en-US" sz="2300" b="1">
                <a:sym typeface="+mn-ea"/>
              </a:rPr>
              <a:t>映射模型</a:t>
            </a:r>
            <a:endParaRPr lang="zh-CN" altLang="en-US" sz="2300" b="1"/>
          </a:p>
          <a:p>
            <a:r>
              <a:rPr lang="zh-CN" altLang="en-US" sz="1600">
                <a:sym typeface="+mn-ea"/>
              </a:rPr>
              <a:t>构建活动与幸福体验的映射关系模型，发现不同文化背景下的幸福体验差异。该模型为文化适应性的幸福干预提供精准指导，实现个性化幸福提升方案。</a:t>
            </a:r>
            <a:endParaRPr lang="zh-CN" altLang="en-US" sz="1600">
              <a:sym typeface="+mn-ea"/>
            </a:endParaRPr>
          </a:p>
        </p:txBody>
      </p:sp>
      <p:sp>
        <p:nvSpPr>
          <p:cNvPr id="3" name="文本框 2"/>
          <p:cNvSpPr txBox="1"/>
          <p:nvPr/>
        </p:nvSpPr>
        <p:spPr>
          <a:xfrm>
            <a:off x="11500485" y="6436995"/>
            <a:ext cx="691515" cy="368300"/>
          </a:xfrm>
          <a:prstGeom prst="rect">
            <a:avLst/>
          </a:prstGeom>
          <a:noFill/>
        </p:spPr>
        <p:txBody>
          <a:bodyPr wrap="square" rtlCol="0" anchor="t">
            <a:spAutoFit/>
          </a:bodyPr>
          <a:p>
            <a:r>
              <a:rPr lang="en-US" altLang="zh-CN">
                <a:sym typeface="+mn-ea"/>
              </a:rPr>
              <a:t>21</a:t>
            </a:r>
            <a:endParaRPr lang="en-US" altLang="zh-CN">
              <a:sym typeface="+mn-ea"/>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5" name="矩形 34"/>
          <p:cNvSpPr/>
          <p:nvPr/>
        </p:nvSpPr>
        <p:spPr>
          <a:xfrm>
            <a:off x="0" y="0"/>
            <a:ext cx="12227495" cy="6858000"/>
          </a:xfrm>
          <a:prstGeom prst="rect">
            <a:avLst/>
          </a:prstGeom>
          <a:gradFill flip="none" rotWithShape="1">
            <a:gsLst>
              <a:gs pos="100000">
                <a:srgbClr val="901E68"/>
              </a:gs>
              <a:gs pos="100000">
                <a:srgbClr val="992164"/>
              </a:gs>
              <a:gs pos="0">
                <a:srgbClr val="580C6E">
                  <a:lumMod val="96000"/>
                  <a:lumOff val="4000"/>
                </a:srgbClr>
              </a:gs>
              <a:gs pos="100000">
                <a:srgbClr val="AC2761">
                  <a:lumMod val="99000"/>
                  <a:lumOff val="1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6" name="图片 35"/>
          <p:cNvPicPr>
            <a:picLocks noChangeAspect="1"/>
          </p:cNvPicPr>
          <p:nvPr/>
        </p:nvPicPr>
        <p:blipFill>
          <a:blip r:embed="rId1" cstate="print">
            <a:lum bright="70000" contrast="-70000"/>
            <a:extLst>
              <a:ext uri="{BEBA8EAE-BF5A-486C-A8C5-ECC9F3942E4B}">
                <a14:imgProps xmlns:a14="http://schemas.microsoft.com/office/drawing/2010/main">
                  <a14:imgLayer r:embed="rId2">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5324856" y="1041678"/>
            <a:ext cx="1569425" cy="1546265"/>
          </a:xfrm>
          <a:prstGeom prst="rect">
            <a:avLst/>
          </a:prstGeom>
        </p:spPr>
      </p:pic>
      <p:sp>
        <p:nvSpPr>
          <p:cNvPr id="38" name="文本框 37"/>
          <p:cNvSpPr txBox="1"/>
          <p:nvPr/>
        </p:nvSpPr>
        <p:spPr>
          <a:xfrm>
            <a:off x="2837815" y="2698750"/>
            <a:ext cx="6552565" cy="922020"/>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5400" b="1" dirty="0">
                <a:solidFill>
                  <a:prstClr val="white"/>
                </a:solidFill>
                <a:latin typeface="宋体" panose="02010600030101010101" pitchFamily="2" charset="-122"/>
                <a:ea typeface="宋体" panose="02010600030101010101" pitchFamily="2" charset="-122"/>
                <a:cs typeface="+mj-cs"/>
              </a:rPr>
              <a:t>请各位老师批评指正！</a:t>
            </a:r>
            <a:endParaRPr lang="zh-CN" altLang="en-US" sz="5400" b="1" dirty="0">
              <a:solidFill>
                <a:prstClr val="white"/>
              </a:solidFill>
              <a:latin typeface="宋体" panose="02010600030101010101" pitchFamily="2" charset="-122"/>
              <a:ea typeface="宋体" panose="02010600030101010101" pitchFamily="2" charset="-122"/>
              <a:cs typeface="+mj-cs"/>
            </a:endParaRPr>
          </a:p>
        </p:txBody>
      </p:sp>
      <p:pic>
        <p:nvPicPr>
          <p:cNvPr id="8" name="图片 7"/>
          <p:cNvPicPr>
            <a:picLocks noChangeAspect="1"/>
          </p:cNvPicPr>
          <p:nvPr/>
        </p:nvPicPr>
        <p:blipFill>
          <a:blip r:embed="rId3"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5729479" y="3620964"/>
            <a:ext cx="733042" cy="491584"/>
          </a:xfrm>
          <a:prstGeom prst="rect">
            <a:avLst/>
          </a:prstGeom>
        </p:spPr>
      </p:pic>
      <p:cxnSp>
        <p:nvCxnSpPr>
          <p:cNvPr id="43" name="直接连接符 42"/>
          <p:cNvCxnSpPr/>
          <p:nvPr/>
        </p:nvCxnSpPr>
        <p:spPr bwMode="auto">
          <a:xfrm flipH="1">
            <a:off x="6655958" y="3924300"/>
            <a:ext cx="4126342" cy="0"/>
          </a:xfrm>
          <a:prstGeom prst="line">
            <a:avLst/>
          </a:prstGeom>
          <a:noFill/>
          <a:ln w="25400" cap="flat" cmpd="sng" algn="ctr">
            <a:gradFill flip="none" rotWithShape="1">
              <a:gsLst>
                <a:gs pos="100000">
                  <a:srgbClr val="FFFFFF"/>
                </a:gs>
                <a:gs pos="47000">
                  <a:sysClr val="window" lastClr="FFFFFF"/>
                </a:gs>
                <a:gs pos="0">
                  <a:sysClr val="window" lastClr="FFFFFF">
                    <a:alpha val="0"/>
                  </a:sysClr>
                </a:gs>
              </a:gsLst>
              <a:lin ang="0" scaled="1"/>
              <a:tileRect/>
            </a:gradFill>
            <a:prstDash val="solid"/>
            <a:miter lim="800000"/>
          </a:ln>
          <a:effectLst/>
          <a:extLst>
            <a:ext uri="{909E8E84-426E-40DD-AFC4-6F175D3DCCD1}">
              <a14:hiddenFill xmlns:a14="http://schemas.microsoft.com/office/drawing/2010/main">
                <a:noFill/>
              </a14:hiddenFill>
            </a:ext>
          </a:extLst>
        </p:spPr>
      </p:cxnSp>
      <p:cxnSp>
        <p:nvCxnSpPr>
          <p:cNvPr id="48" name="直接连接符 47"/>
          <p:cNvCxnSpPr/>
          <p:nvPr/>
        </p:nvCxnSpPr>
        <p:spPr bwMode="auto">
          <a:xfrm>
            <a:off x="1491295" y="3924300"/>
            <a:ext cx="4126342" cy="0"/>
          </a:xfrm>
          <a:prstGeom prst="line">
            <a:avLst/>
          </a:prstGeom>
          <a:noFill/>
          <a:ln w="25400" cap="flat" cmpd="sng" algn="ctr">
            <a:gradFill flip="none" rotWithShape="1">
              <a:gsLst>
                <a:gs pos="100000">
                  <a:srgbClr val="FFFFFF"/>
                </a:gs>
                <a:gs pos="47000">
                  <a:sysClr val="window" lastClr="FFFFFF"/>
                </a:gs>
                <a:gs pos="0">
                  <a:sysClr val="window" lastClr="FFFFFF">
                    <a:alpha val="0"/>
                  </a:sysClr>
                </a:gs>
              </a:gsLst>
              <a:lin ang="0" scaled="1"/>
              <a:tileRect/>
            </a:gradFill>
            <a:prstDash val="solid"/>
            <a:miter lim="800000"/>
          </a:ln>
          <a:effectLst/>
          <a:extLst>
            <a:ext uri="{909E8E84-426E-40DD-AFC4-6F175D3DCCD1}">
              <a14:hiddenFill xmlns:a14="http://schemas.microsoft.com/office/drawing/2010/main">
                <a:noFill/>
              </a14:hiddenFill>
            </a:ext>
          </a:extLst>
        </p:spPr>
      </p:cxn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7748" y="-15896"/>
            <a:ext cx="12227495" cy="6873896"/>
          </a:xfrm>
          <a:prstGeom prst="rect">
            <a:avLst/>
          </a:prstGeom>
          <a:gradFill flip="none" rotWithShape="1">
            <a:gsLst>
              <a:gs pos="100000">
                <a:srgbClr val="992164"/>
              </a:gs>
              <a:gs pos="73000">
                <a:srgbClr val="7A1769"/>
              </a:gs>
              <a:gs pos="0">
                <a:srgbClr val="580C6E"/>
              </a:gs>
              <a:gs pos="100000">
                <a:srgbClr val="AC276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09" name="组合 108"/>
          <p:cNvGrpSpPr/>
          <p:nvPr/>
        </p:nvGrpSpPr>
        <p:grpSpPr>
          <a:xfrm>
            <a:off x="9550515" y="287953"/>
            <a:ext cx="2246965" cy="691351"/>
            <a:chOff x="9730702" y="211219"/>
            <a:chExt cx="2374282" cy="701101"/>
          </a:xfrm>
        </p:grpSpPr>
        <p:pic>
          <p:nvPicPr>
            <p:cNvPr id="110" name="图片 109"/>
            <p:cNvPicPr>
              <a:picLocks noChangeAspect="1"/>
            </p:cNvPicPr>
            <p:nvPr userDrawn="1"/>
          </p:nvPicPr>
          <p:blipFill>
            <a:blip r:embed="rId1" cstate="print">
              <a:lum bright="70000" contrast="-70000"/>
              <a:extLst>
                <a:ext uri="{BEBA8EAE-BF5A-486C-A8C5-ECC9F3942E4B}">
                  <a14:imgProps xmlns:a14="http://schemas.microsoft.com/office/drawing/2010/main">
                    <a14:imgLayer r:embed="rId2">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111" name="图片 110"/>
            <p:cNvPicPr>
              <a:picLocks noChangeAspect="1"/>
            </p:cNvPicPr>
            <p:nvPr/>
          </p:nvPicPr>
          <p:blipFill rotWithShape="1">
            <a:blip r:embed="rId3">
              <a:biLevel thresh="25000"/>
            </a:blip>
            <a:srcRect l="30188"/>
            <a:stretch>
              <a:fillRect/>
            </a:stretch>
          </p:blipFill>
          <p:spPr>
            <a:xfrm>
              <a:off x="10483399" y="211219"/>
              <a:ext cx="1621585" cy="701101"/>
            </a:xfrm>
            <a:prstGeom prst="rect">
              <a:avLst/>
            </a:prstGeom>
          </p:spPr>
        </p:pic>
      </p:grpSp>
      <p:sp>
        <p:nvSpPr>
          <p:cNvPr id="116" name="文本框 115"/>
          <p:cNvSpPr txBox="1"/>
          <p:nvPr/>
        </p:nvSpPr>
        <p:spPr>
          <a:xfrm>
            <a:off x="977223" y="2327931"/>
            <a:ext cx="8793417" cy="110680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6600" b="1" dirty="0">
                <a:solidFill>
                  <a:prstClr val="white"/>
                </a:solidFill>
                <a:ea typeface="思源黑体 CN Bold" panose="020B0800000000000000" pitchFamily="34" charset="-122"/>
                <a:cs typeface="+mj-cs"/>
              </a:rPr>
              <a:t>01</a:t>
            </a:r>
            <a:r>
              <a:rPr lang="en-US" altLang="zh-CN" sz="6600" b="1" dirty="0">
                <a:solidFill>
                  <a:prstClr val="white"/>
                </a:solidFill>
                <a:ea typeface="思源黑体 CN Bold" panose="020B0800000000000000" pitchFamily="34" charset="-122"/>
                <a:cs typeface="+mj-cs"/>
              </a:rPr>
              <a:t>   </a:t>
            </a:r>
            <a:r>
              <a:rPr lang="zh-CN" altLang="en-US" sz="6600" b="1" dirty="0">
                <a:solidFill>
                  <a:prstClr val="white"/>
                </a:solidFill>
                <a:ea typeface="思源黑体 CN Bold" panose="020B0800000000000000" pitchFamily="34" charset="-122"/>
                <a:cs typeface="+mj-cs"/>
              </a:rPr>
              <a:t>研究背景</a:t>
            </a:r>
            <a:endParaRPr lang="zh-CN" altLang="en-US" sz="6600" b="1" dirty="0">
              <a:solidFill>
                <a:prstClr val="white"/>
              </a:solidFill>
              <a:ea typeface="思源黑体 CN Bold" panose="020B0800000000000000" pitchFamily="34" charset="-122"/>
              <a:cs typeface="+mj-cs"/>
            </a:endParaRPr>
          </a:p>
        </p:txBody>
      </p:sp>
      <p:grpSp>
        <p:nvGrpSpPr>
          <p:cNvPr id="34" name="图形 10"/>
          <p:cNvGrpSpPr/>
          <p:nvPr/>
        </p:nvGrpSpPr>
        <p:grpSpPr>
          <a:xfrm rot="1911398" flipH="1">
            <a:off x="-6739926" y="718486"/>
            <a:ext cx="18785954" cy="9463205"/>
            <a:chOff x="1364551" y="1662116"/>
            <a:chExt cx="9464325" cy="3530151"/>
          </a:xfrm>
          <a:noFill/>
        </p:grpSpPr>
        <p:sp>
          <p:nvSpPr>
            <p:cNvPr id="35" name="任意多边形: 形状 34"/>
            <p:cNvSpPr/>
            <p:nvPr/>
          </p:nvSpPr>
          <p:spPr>
            <a:xfrm>
              <a:off x="1364551" y="3777993"/>
              <a:ext cx="9464325" cy="1414274"/>
            </a:xfrm>
            <a:custGeom>
              <a:avLst/>
              <a:gdLst>
                <a:gd name="connsiteX0" fmla="*/ 0 w 9464325"/>
                <a:gd name="connsiteY0" fmla="*/ 1414275 h 1414274"/>
                <a:gd name="connsiteX1" fmla="*/ 3078766 w 9464325"/>
                <a:gd name="connsiteY1" fmla="*/ 426056 h 1414274"/>
                <a:gd name="connsiteX2" fmla="*/ 6081522 w 9464325"/>
                <a:gd name="connsiteY2" fmla="*/ 920213 h 1414274"/>
                <a:gd name="connsiteX3" fmla="*/ 9464326 w 9464325"/>
                <a:gd name="connsiteY3" fmla="*/ 46008 h 1414274"/>
              </a:gdLst>
              <a:ahLst/>
              <a:cxnLst>
                <a:cxn ang="0">
                  <a:pos x="connsiteX0" y="connsiteY0"/>
                </a:cxn>
                <a:cxn ang="0">
                  <a:pos x="connsiteX1" y="connsiteY1"/>
                </a:cxn>
                <a:cxn ang="0">
                  <a:pos x="connsiteX2" y="connsiteY2"/>
                </a:cxn>
                <a:cxn ang="0">
                  <a:pos x="connsiteX3" y="connsiteY3"/>
                </a:cxn>
              </a:cxnLst>
              <a:rect l="l" t="t" r="r" b="b"/>
              <a:pathLst>
                <a:path w="9464325" h="1414274">
                  <a:moveTo>
                    <a:pt x="0" y="1414275"/>
                  </a:moveTo>
                  <a:cubicBezTo>
                    <a:pt x="0" y="1414275"/>
                    <a:pt x="1824419" y="312042"/>
                    <a:pt x="3078766" y="426056"/>
                  </a:cubicBezTo>
                  <a:cubicBezTo>
                    <a:pt x="4184618" y="526545"/>
                    <a:pt x="4763834" y="1160910"/>
                    <a:pt x="6081522" y="920213"/>
                  </a:cubicBezTo>
                  <a:cubicBezTo>
                    <a:pt x="7029831" y="746953"/>
                    <a:pt x="8235410" y="-220025"/>
                    <a:pt x="9464326" y="4600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60" name="任意多边形: 形状 59"/>
            <p:cNvSpPr/>
            <p:nvPr/>
          </p:nvSpPr>
          <p:spPr>
            <a:xfrm>
              <a:off x="1385887" y="3686296"/>
              <a:ext cx="9428702" cy="1351094"/>
            </a:xfrm>
            <a:custGeom>
              <a:avLst/>
              <a:gdLst>
                <a:gd name="connsiteX0" fmla="*/ 0 w 9428702"/>
                <a:gd name="connsiteY0" fmla="*/ 1351095 h 1351094"/>
                <a:gd name="connsiteX1" fmla="*/ 3014282 w 9428702"/>
                <a:gd name="connsiteY1" fmla="*/ 411263 h 1351094"/>
                <a:gd name="connsiteX2" fmla="*/ 6063139 w 9428702"/>
                <a:gd name="connsiteY2" fmla="*/ 975619 h 1351094"/>
                <a:gd name="connsiteX3" fmla="*/ 9428702 w 9428702"/>
                <a:gd name="connsiteY3" fmla="*/ 43788 h 1351094"/>
              </a:gdLst>
              <a:ahLst/>
              <a:cxnLst>
                <a:cxn ang="0">
                  <a:pos x="connsiteX0" y="connsiteY0"/>
                </a:cxn>
                <a:cxn ang="0">
                  <a:pos x="connsiteX1" y="connsiteY1"/>
                </a:cxn>
                <a:cxn ang="0">
                  <a:pos x="connsiteX2" y="connsiteY2"/>
                </a:cxn>
                <a:cxn ang="0">
                  <a:pos x="connsiteX3" y="connsiteY3"/>
                </a:cxn>
              </a:cxnLst>
              <a:rect l="l" t="t" r="r" b="b"/>
              <a:pathLst>
                <a:path w="9428702" h="1351094">
                  <a:moveTo>
                    <a:pt x="0" y="1351095"/>
                  </a:moveTo>
                  <a:cubicBezTo>
                    <a:pt x="0" y="1351095"/>
                    <a:pt x="1769840" y="284390"/>
                    <a:pt x="3014282" y="411263"/>
                  </a:cubicBezTo>
                  <a:cubicBezTo>
                    <a:pt x="4125754" y="528516"/>
                    <a:pt x="4762024" y="1211934"/>
                    <a:pt x="6063139" y="975619"/>
                  </a:cubicBezTo>
                  <a:cubicBezTo>
                    <a:pt x="7011639" y="803788"/>
                    <a:pt x="8199692" y="-222245"/>
                    <a:pt x="9428702" y="4378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61" name="任意多边形: 形状 60"/>
            <p:cNvSpPr/>
            <p:nvPr/>
          </p:nvSpPr>
          <p:spPr>
            <a:xfrm>
              <a:off x="1407128" y="3594367"/>
              <a:ext cx="9392983" cy="1288052"/>
            </a:xfrm>
            <a:custGeom>
              <a:avLst/>
              <a:gdLst>
                <a:gd name="connsiteX0" fmla="*/ 0 w 9392983"/>
                <a:gd name="connsiteY0" fmla="*/ 1288053 h 1288052"/>
                <a:gd name="connsiteX1" fmla="*/ 2949798 w 9392983"/>
                <a:gd name="connsiteY1" fmla="*/ 396513 h 1288052"/>
                <a:gd name="connsiteX2" fmla="*/ 6044661 w 9392983"/>
                <a:gd name="connsiteY2" fmla="*/ 1031163 h 1288052"/>
                <a:gd name="connsiteX3" fmla="*/ 9392983 w 9392983"/>
                <a:gd name="connsiteY3" fmla="*/ 41802 h 1288052"/>
              </a:gdLst>
              <a:ahLst/>
              <a:cxnLst>
                <a:cxn ang="0">
                  <a:pos x="connsiteX0" y="connsiteY0"/>
                </a:cxn>
                <a:cxn ang="0">
                  <a:pos x="connsiteX1" y="connsiteY1"/>
                </a:cxn>
                <a:cxn ang="0">
                  <a:pos x="connsiteX2" y="connsiteY2"/>
                </a:cxn>
                <a:cxn ang="0">
                  <a:pos x="connsiteX3" y="connsiteY3"/>
                </a:cxn>
              </a:cxnLst>
              <a:rect l="l" t="t" r="r" b="b"/>
              <a:pathLst>
                <a:path w="9392983" h="1288052">
                  <a:moveTo>
                    <a:pt x="0" y="1288053"/>
                  </a:moveTo>
                  <a:cubicBezTo>
                    <a:pt x="0" y="1288053"/>
                    <a:pt x="1715643" y="252780"/>
                    <a:pt x="2949798" y="396513"/>
                  </a:cubicBezTo>
                  <a:cubicBezTo>
                    <a:pt x="4067270" y="526719"/>
                    <a:pt x="4760119" y="1263002"/>
                    <a:pt x="6044661" y="1031163"/>
                  </a:cubicBezTo>
                  <a:cubicBezTo>
                    <a:pt x="6993446" y="860666"/>
                    <a:pt x="8163973" y="-224327"/>
                    <a:pt x="9392983" y="41802"/>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62" name="任意多边形: 形状 61"/>
            <p:cNvSpPr/>
            <p:nvPr/>
          </p:nvSpPr>
          <p:spPr>
            <a:xfrm>
              <a:off x="1428464" y="3502412"/>
              <a:ext cx="9357169" cy="1225130"/>
            </a:xfrm>
            <a:custGeom>
              <a:avLst/>
              <a:gdLst>
                <a:gd name="connsiteX0" fmla="*/ 0 w 9357169"/>
                <a:gd name="connsiteY0" fmla="*/ 1225131 h 1225130"/>
                <a:gd name="connsiteX1" fmla="*/ 2885218 w 9357169"/>
                <a:gd name="connsiteY1" fmla="*/ 381978 h 1225130"/>
                <a:gd name="connsiteX2" fmla="*/ 6026182 w 9357169"/>
                <a:gd name="connsiteY2" fmla="*/ 1086923 h 1225130"/>
                <a:gd name="connsiteX3" fmla="*/ 9357169 w 9357169"/>
                <a:gd name="connsiteY3" fmla="*/ 39935 h 1225130"/>
              </a:gdLst>
              <a:ahLst/>
              <a:cxnLst>
                <a:cxn ang="0">
                  <a:pos x="connsiteX0" y="connsiteY0"/>
                </a:cxn>
                <a:cxn ang="0">
                  <a:pos x="connsiteX1" y="connsiteY1"/>
                </a:cxn>
                <a:cxn ang="0">
                  <a:pos x="connsiteX2" y="connsiteY2"/>
                </a:cxn>
                <a:cxn ang="0">
                  <a:pos x="connsiteX3" y="connsiteY3"/>
                </a:cxn>
              </a:cxnLst>
              <a:rect l="l" t="t" r="r" b="b"/>
              <a:pathLst>
                <a:path w="9357169" h="1225130">
                  <a:moveTo>
                    <a:pt x="0" y="1225131"/>
                  </a:moveTo>
                  <a:cubicBezTo>
                    <a:pt x="0" y="1225131"/>
                    <a:pt x="1661255" y="223672"/>
                    <a:pt x="2885218" y="381978"/>
                  </a:cubicBezTo>
                  <a:cubicBezTo>
                    <a:pt x="4008596" y="527330"/>
                    <a:pt x="4758214" y="1314190"/>
                    <a:pt x="6026182" y="1086923"/>
                  </a:cubicBezTo>
                  <a:cubicBezTo>
                    <a:pt x="6975158" y="917855"/>
                    <a:pt x="8128254" y="-226098"/>
                    <a:pt x="9357169" y="39935"/>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63" name="任意多边形: 形状 62"/>
            <p:cNvSpPr/>
            <p:nvPr/>
          </p:nvSpPr>
          <p:spPr>
            <a:xfrm>
              <a:off x="1449800" y="3410088"/>
              <a:ext cx="9321545" cy="1180334"/>
            </a:xfrm>
            <a:custGeom>
              <a:avLst/>
              <a:gdLst>
                <a:gd name="connsiteX0" fmla="*/ 0 w 9321545"/>
                <a:gd name="connsiteY0" fmla="*/ 1162484 h 1180334"/>
                <a:gd name="connsiteX1" fmla="*/ 2820734 w 9321545"/>
                <a:gd name="connsiteY1" fmla="*/ 367717 h 1180334"/>
                <a:gd name="connsiteX2" fmla="*/ 6007799 w 9321545"/>
                <a:gd name="connsiteY2" fmla="*/ 1142862 h 1180334"/>
                <a:gd name="connsiteX3" fmla="*/ 9321546 w 9321545"/>
                <a:gd name="connsiteY3" fmla="*/ 38248 h 1180334"/>
              </a:gdLst>
              <a:ahLst/>
              <a:cxnLst>
                <a:cxn ang="0">
                  <a:pos x="connsiteX0" y="connsiteY0"/>
                </a:cxn>
                <a:cxn ang="0">
                  <a:pos x="connsiteX1" y="connsiteY1"/>
                </a:cxn>
                <a:cxn ang="0">
                  <a:pos x="connsiteX2" y="connsiteY2"/>
                </a:cxn>
                <a:cxn ang="0">
                  <a:pos x="connsiteX3" y="connsiteY3"/>
                </a:cxn>
              </a:cxnLst>
              <a:rect l="l" t="t" r="r" b="b"/>
              <a:pathLst>
                <a:path w="9321545" h="1180334">
                  <a:moveTo>
                    <a:pt x="0" y="1162484"/>
                  </a:moveTo>
                  <a:cubicBezTo>
                    <a:pt x="0" y="1162484"/>
                    <a:pt x="1606868" y="195125"/>
                    <a:pt x="2820734" y="367717"/>
                  </a:cubicBezTo>
                  <a:cubicBezTo>
                    <a:pt x="3949922" y="528309"/>
                    <a:pt x="4756309" y="1365747"/>
                    <a:pt x="6007799" y="1142862"/>
                  </a:cubicBezTo>
                  <a:cubicBezTo>
                    <a:pt x="6957060" y="975222"/>
                    <a:pt x="8092536" y="-227785"/>
                    <a:pt x="9321546" y="3824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64" name="任意多边形: 形状 63"/>
            <p:cNvSpPr/>
            <p:nvPr/>
          </p:nvSpPr>
          <p:spPr>
            <a:xfrm>
              <a:off x="1471040" y="3317886"/>
              <a:ext cx="9285732" cy="1233216"/>
            </a:xfrm>
            <a:custGeom>
              <a:avLst/>
              <a:gdLst>
                <a:gd name="connsiteX0" fmla="*/ 0 w 9285732"/>
                <a:gd name="connsiteY0" fmla="*/ 1099808 h 1233216"/>
                <a:gd name="connsiteX1" fmla="*/ 2756249 w 9285732"/>
                <a:gd name="connsiteY1" fmla="*/ 353429 h 1233216"/>
                <a:gd name="connsiteX2" fmla="*/ 5989320 w 9285732"/>
                <a:gd name="connsiteY2" fmla="*/ 1198869 h 1233216"/>
                <a:gd name="connsiteX3" fmla="*/ 9285732 w 9285732"/>
                <a:gd name="connsiteY3" fmla="*/ 36723 h 1233216"/>
              </a:gdLst>
              <a:ahLst/>
              <a:cxnLst>
                <a:cxn ang="0">
                  <a:pos x="connsiteX0" y="connsiteY0"/>
                </a:cxn>
                <a:cxn ang="0">
                  <a:pos x="connsiteX1" y="connsiteY1"/>
                </a:cxn>
                <a:cxn ang="0">
                  <a:pos x="connsiteX2" y="connsiteY2"/>
                </a:cxn>
                <a:cxn ang="0">
                  <a:pos x="connsiteX3" y="connsiteY3"/>
                </a:cxn>
              </a:cxnLst>
              <a:rect l="l" t="t" r="r" b="b"/>
              <a:pathLst>
                <a:path w="9285732" h="1233216">
                  <a:moveTo>
                    <a:pt x="0" y="1099808"/>
                  </a:moveTo>
                  <a:cubicBezTo>
                    <a:pt x="0" y="1099808"/>
                    <a:pt x="1552575" y="166739"/>
                    <a:pt x="2756249" y="353429"/>
                  </a:cubicBezTo>
                  <a:cubicBezTo>
                    <a:pt x="3891344" y="529547"/>
                    <a:pt x="4754499" y="1417277"/>
                    <a:pt x="5989320" y="1198869"/>
                  </a:cubicBezTo>
                  <a:cubicBezTo>
                    <a:pt x="6938772" y="1032562"/>
                    <a:pt x="8056817" y="-229405"/>
                    <a:pt x="9285732" y="36723"/>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65" name="任意多边形: 形状 64"/>
            <p:cNvSpPr/>
            <p:nvPr/>
          </p:nvSpPr>
          <p:spPr>
            <a:xfrm>
              <a:off x="1492377" y="3225423"/>
              <a:ext cx="9250108" cy="1286593"/>
            </a:xfrm>
            <a:custGeom>
              <a:avLst/>
              <a:gdLst>
                <a:gd name="connsiteX0" fmla="*/ 0 w 9250108"/>
                <a:gd name="connsiteY0" fmla="*/ 1037395 h 1286593"/>
                <a:gd name="connsiteX1" fmla="*/ 2691765 w 9250108"/>
                <a:gd name="connsiteY1" fmla="*/ 339402 h 1286593"/>
                <a:gd name="connsiteX2" fmla="*/ 5970937 w 9250108"/>
                <a:gd name="connsiteY2" fmla="*/ 1255041 h 1286593"/>
                <a:gd name="connsiteX3" fmla="*/ 9250109 w 9250108"/>
                <a:gd name="connsiteY3" fmla="*/ 35269 h 1286593"/>
              </a:gdLst>
              <a:ahLst/>
              <a:cxnLst>
                <a:cxn ang="0">
                  <a:pos x="connsiteX0" y="connsiteY0"/>
                </a:cxn>
                <a:cxn ang="0">
                  <a:pos x="connsiteX1" y="connsiteY1"/>
                </a:cxn>
                <a:cxn ang="0">
                  <a:pos x="connsiteX2" y="connsiteY2"/>
                </a:cxn>
                <a:cxn ang="0">
                  <a:pos x="connsiteX3" y="connsiteY3"/>
                </a:cxn>
              </a:cxnLst>
              <a:rect l="l" t="t" r="r" b="b"/>
              <a:pathLst>
                <a:path w="9250108" h="1286593">
                  <a:moveTo>
                    <a:pt x="0" y="1037395"/>
                  </a:moveTo>
                  <a:cubicBezTo>
                    <a:pt x="0" y="1037395"/>
                    <a:pt x="1498187" y="138901"/>
                    <a:pt x="2691765" y="339402"/>
                  </a:cubicBezTo>
                  <a:cubicBezTo>
                    <a:pt x="3832765" y="531141"/>
                    <a:pt x="4752594" y="1469067"/>
                    <a:pt x="5970937" y="1255041"/>
                  </a:cubicBezTo>
                  <a:cubicBezTo>
                    <a:pt x="6920675" y="1090163"/>
                    <a:pt x="8021098" y="-230764"/>
                    <a:pt x="9250109" y="35269"/>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66" name="任意多边形: 形状 65"/>
            <p:cNvSpPr/>
            <p:nvPr/>
          </p:nvSpPr>
          <p:spPr>
            <a:xfrm>
              <a:off x="1513713" y="3132904"/>
              <a:ext cx="9214485" cy="1340243"/>
            </a:xfrm>
            <a:custGeom>
              <a:avLst/>
              <a:gdLst>
                <a:gd name="connsiteX0" fmla="*/ 0 w 9214485"/>
                <a:gd name="connsiteY0" fmla="*/ 974942 h 1340243"/>
                <a:gd name="connsiteX1" fmla="*/ 2627281 w 9214485"/>
                <a:gd name="connsiteY1" fmla="*/ 325337 h 1340243"/>
                <a:gd name="connsiteX2" fmla="*/ 5952554 w 9214485"/>
                <a:gd name="connsiteY2" fmla="*/ 1311270 h 1340243"/>
                <a:gd name="connsiteX3" fmla="*/ 9214485 w 9214485"/>
                <a:gd name="connsiteY3" fmla="*/ 33967 h 1340243"/>
              </a:gdLst>
              <a:ahLst/>
              <a:cxnLst>
                <a:cxn ang="0">
                  <a:pos x="connsiteX0" y="connsiteY0"/>
                </a:cxn>
                <a:cxn ang="0">
                  <a:pos x="connsiteX1" y="connsiteY1"/>
                </a:cxn>
                <a:cxn ang="0">
                  <a:pos x="connsiteX2" y="connsiteY2"/>
                </a:cxn>
                <a:cxn ang="0">
                  <a:pos x="connsiteX3" y="connsiteY3"/>
                </a:cxn>
              </a:cxnLst>
              <a:rect l="l" t="t" r="r" b="b"/>
              <a:pathLst>
                <a:path w="9214485" h="1340243">
                  <a:moveTo>
                    <a:pt x="0" y="974942"/>
                  </a:moveTo>
                  <a:cubicBezTo>
                    <a:pt x="0" y="974942"/>
                    <a:pt x="1443800" y="111120"/>
                    <a:pt x="2627281" y="325337"/>
                  </a:cubicBezTo>
                  <a:cubicBezTo>
                    <a:pt x="3774186" y="532887"/>
                    <a:pt x="4750785" y="1520725"/>
                    <a:pt x="5952554" y="1311270"/>
                  </a:cubicBezTo>
                  <a:cubicBezTo>
                    <a:pt x="6902482" y="1147821"/>
                    <a:pt x="7985474" y="-232161"/>
                    <a:pt x="9214485" y="33967"/>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67" name="任意多边形: 形状 66"/>
            <p:cNvSpPr/>
            <p:nvPr/>
          </p:nvSpPr>
          <p:spPr>
            <a:xfrm>
              <a:off x="1535048" y="3040331"/>
              <a:ext cx="9178670" cy="1394298"/>
            </a:xfrm>
            <a:custGeom>
              <a:avLst/>
              <a:gdLst>
                <a:gd name="connsiteX0" fmla="*/ 0 w 9178670"/>
                <a:gd name="connsiteY0" fmla="*/ 912638 h 1394298"/>
                <a:gd name="connsiteX1" fmla="*/ 2562797 w 9178670"/>
                <a:gd name="connsiteY1" fmla="*/ 311420 h 1394298"/>
                <a:gd name="connsiteX2" fmla="*/ 5934075 w 9178670"/>
                <a:gd name="connsiteY2" fmla="*/ 1367648 h 1394298"/>
                <a:gd name="connsiteX3" fmla="*/ 9178671 w 9178670"/>
                <a:gd name="connsiteY3" fmla="*/ 32719 h 1394298"/>
              </a:gdLst>
              <a:ahLst/>
              <a:cxnLst>
                <a:cxn ang="0">
                  <a:pos x="connsiteX0" y="connsiteY0"/>
                </a:cxn>
                <a:cxn ang="0">
                  <a:pos x="connsiteX1" y="connsiteY1"/>
                </a:cxn>
                <a:cxn ang="0">
                  <a:pos x="connsiteX2" y="connsiteY2"/>
                </a:cxn>
                <a:cxn ang="0">
                  <a:pos x="connsiteX3" y="connsiteY3"/>
                </a:cxn>
              </a:cxnLst>
              <a:rect l="l" t="t" r="r" b="b"/>
              <a:pathLst>
                <a:path w="9178670" h="1394298">
                  <a:moveTo>
                    <a:pt x="0" y="912638"/>
                  </a:moveTo>
                  <a:cubicBezTo>
                    <a:pt x="0" y="912638"/>
                    <a:pt x="1389412" y="83868"/>
                    <a:pt x="2562797" y="311420"/>
                  </a:cubicBezTo>
                  <a:cubicBezTo>
                    <a:pt x="3715607" y="534972"/>
                    <a:pt x="4748879" y="1572626"/>
                    <a:pt x="5934075" y="1367648"/>
                  </a:cubicBezTo>
                  <a:cubicBezTo>
                    <a:pt x="6884194" y="1205532"/>
                    <a:pt x="7949756" y="-233314"/>
                    <a:pt x="9178671" y="32719"/>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68" name="任意多边形: 形状 67"/>
            <p:cNvSpPr/>
            <p:nvPr/>
          </p:nvSpPr>
          <p:spPr>
            <a:xfrm>
              <a:off x="1556289" y="2947464"/>
              <a:ext cx="9142952" cy="1448684"/>
            </a:xfrm>
            <a:custGeom>
              <a:avLst/>
              <a:gdLst>
                <a:gd name="connsiteX0" fmla="*/ 0 w 9142952"/>
                <a:gd name="connsiteY0" fmla="*/ 850534 h 1448684"/>
                <a:gd name="connsiteX1" fmla="*/ 2498217 w 9142952"/>
                <a:gd name="connsiteY1" fmla="*/ 297703 h 1448684"/>
                <a:gd name="connsiteX2" fmla="*/ 5915597 w 9142952"/>
                <a:gd name="connsiteY2" fmla="*/ 1424130 h 1448684"/>
                <a:gd name="connsiteX3" fmla="*/ 9142953 w 9142952"/>
                <a:gd name="connsiteY3" fmla="*/ 31575 h 1448684"/>
              </a:gdLst>
              <a:ahLst/>
              <a:cxnLst>
                <a:cxn ang="0">
                  <a:pos x="connsiteX0" y="connsiteY0"/>
                </a:cxn>
                <a:cxn ang="0">
                  <a:pos x="connsiteX1" y="connsiteY1"/>
                </a:cxn>
                <a:cxn ang="0">
                  <a:pos x="connsiteX2" y="connsiteY2"/>
                </a:cxn>
                <a:cxn ang="0">
                  <a:pos x="connsiteX3" y="connsiteY3"/>
                </a:cxn>
              </a:cxnLst>
              <a:rect l="l" t="t" r="r" b="b"/>
              <a:pathLst>
                <a:path w="9142952" h="1448684">
                  <a:moveTo>
                    <a:pt x="0" y="850534"/>
                  </a:moveTo>
                  <a:cubicBezTo>
                    <a:pt x="0" y="850534"/>
                    <a:pt x="1334929" y="56911"/>
                    <a:pt x="2498217" y="297703"/>
                  </a:cubicBezTo>
                  <a:cubicBezTo>
                    <a:pt x="3656838" y="537448"/>
                    <a:pt x="4746975" y="1624726"/>
                    <a:pt x="5915597" y="1424130"/>
                  </a:cubicBezTo>
                  <a:cubicBezTo>
                    <a:pt x="6866001" y="1263443"/>
                    <a:pt x="7913942" y="-234458"/>
                    <a:pt x="9142953" y="31575"/>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69" name="任意多边形: 形状 68"/>
            <p:cNvSpPr/>
            <p:nvPr/>
          </p:nvSpPr>
          <p:spPr>
            <a:xfrm>
              <a:off x="1577625" y="2854784"/>
              <a:ext cx="9107329" cy="1503233"/>
            </a:xfrm>
            <a:custGeom>
              <a:avLst/>
              <a:gdLst>
                <a:gd name="connsiteX0" fmla="*/ 0 w 9107329"/>
                <a:gd name="connsiteY0" fmla="*/ 788337 h 1503233"/>
                <a:gd name="connsiteX1" fmla="*/ 2433733 w 9107329"/>
                <a:gd name="connsiteY1" fmla="*/ 283893 h 1503233"/>
                <a:gd name="connsiteX2" fmla="*/ 5897214 w 9107329"/>
                <a:gd name="connsiteY2" fmla="*/ 1480614 h 1503233"/>
                <a:gd name="connsiteX3" fmla="*/ 9107329 w 9107329"/>
                <a:gd name="connsiteY3" fmla="*/ 30528 h 1503233"/>
              </a:gdLst>
              <a:ahLst/>
              <a:cxnLst>
                <a:cxn ang="0">
                  <a:pos x="connsiteX0" y="connsiteY0"/>
                </a:cxn>
                <a:cxn ang="0">
                  <a:pos x="connsiteX1" y="connsiteY1"/>
                </a:cxn>
                <a:cxn ang="0">
                  <a:pos x="connsiteX2" y="connsiteY2"/>
                </a:cxn>
                <a:cxn ang="0">
                  <a:pos x="connsiteX3" y="connsiteY3"/>
                </a:cxn>
              </a:cxnLst>
              <a:rect l="l" t="t" r="r" b="b"/>
              <a:pathLst>
                <a:path w="9107329" h="1503233">
                  <a:moveTo>
                    <a:pt x="0" y="788337"/>
                  </a:moveTo>
                  <a:cubicBezTo>
                    <a:pt x="0" y="788337"/>
                    <a:pt x="1280541" y="30147"/>
                    <a:pt x="2433733" y="283893"/>
                  </a:cubicBezTo>
                  <a:cubicBezTo>
                    <a:pt x="3598164" y="540116"/>
                    <a:pt x="4745069" y="1676734"/>
                    <a:pt x="5897214" y="1480614"/>
                  </a:cubicBezTo>
                  <a:cubicBezTo>
                    <a:pt x="6847808" y="1321356"/>
                    <a:pt x="7878318" y="-235600"/>
                    <a:pt x="9107329" y="3052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70" name="任意多边形: 形状 69"/>
            <p:cNvSpPr/>
            <p:nvPr/>
          </p:nvSpPr>
          <p:spPr>
            <a:xfrm>
              <a:off x="1598961" y="2761788"/>
              <a:ext cx="9071610" cy="1558068"/>
            </a:xfrm>
            <a:custGeom>
              <a:avLst/>
              <a:gdLst>
                <a:gd name="connsiteX0" fmla="*/ 0 w 9071610"/>
                <a:gd name="connsiteY0" fmla="*/ 726362 h 1558068"/>
                <a:gd name="connsiteX1" fmla="*/ 2369248 w 9071610"/>
                <a:gd name="connsiteY1" fmla="*/ 270210 h 1558068"/>
                <a:gd name="connsiteX2" fmla="*/ 5878830 w 9071610"/>
                <a:gd name="connsiteY2" fmla="*/ 1537225 h 1558068"/>
                <a:gd name="connsiteX3" fmla="*/ 9071610 w 9071610"/>
                <a:gd name="connsiteY3" fmla="*/ 29513 h 1558068"/>
              </a:gdLst>
              <a:ahLst/>
              <a:cxnLst>
                <a:cxn ang="0">
                  <a:pos x="connsiteX0" y="connsiteY0"/>
                </a:cxn>
                <a:cxn ang="0">
                  <a:pos x="connsiteX1" y="connsiteY1"/>
                </a:cxn>
                <a:cxn ang="0">
                  <a:pos x="connsiteX2" y="connsiteY2"/>
                </a:cxn>
                <a:cxn ang="0">
                  <a:pos x="connsiteX3" y="connsiteY3"/>
                </a:cxn>
              </a:cxnLst>
              <a:rect l="l" t="t" r="r" b="b"/>
              <a:pathLst>
                <a:path w="9071610" h="1558068">
                  <a:moveTo>
                    <a:pt x="0" y="726362"/>
                  </a:moveTo>
                  <a:cubicBezTo>
                    <a:pt x="0" y="726362"/>
                    <a:pt x="1225963" y="3700"/>
                    <a:pt x="2369248" y="270210"/>
                  </a:cubicBezTo>
                  <a:cubicBezTo>
                    <a:pt x="3539490" y="543006"/>
                    <a:pt x="4743260" y="1728868"/>
                    <a:pt x="5878830" y="1537225"/>
                  </a:cubicBezTo>
                  <a:cubicBezTo>
                    <a:pt x="6829711" y="1379301"/>
                    <a:pt x="7842695" y="-236520"/>
                    <a:pt x="9071610" y="29513"/>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71" name="任意多边形: 形状 70"/>
            <p:cNvSpPr/>
            <p:nvPr/>
          </p:nvSpPr>
          <p:spPr>
            <a:xfrm>
              <a:off x="1620202" y="2668806"/>
              <a:ext cx="9035891" cy="1613130"/>
            </a:xfrm>
            <a:custGeom>
              <a:avLst/>
              <a:gdLst>
                <a:gd name="connsiteX0" fmla="*/ 0 w 9035891"/>
                <a:gd name="connsiteY0" fmla="*/ 664467 h 1613130"/>
                <a:gd name="connsiteX1" fmla="*/ 2304764 w 9035891"/>
                <a:gd name="connsiteY1" fmla="*/ 256702 h 1613130"/>
                <a:gd name="connsiteX2" fmla="*/ 5860352 w 9035891"/>
                <a:gd name="connsiteY2" fmla="*/ 1593917 h 1613130"/>
                <a:gd name="connsiteX3" fmla="*/ 9035891 w 9035891"/>
                <a:gd name="connsiteY3" fmla="*/ 28578 h 1613130"/>
              </a:gdLst>
              <a:ahLst/>
              <a:cxnLst>
                <a:cxn ang="0">
                  <a:pos x="connsiteX0" y="connsiteY0"/>
                </a:cxn>
                <a:cxn ang="0">
                  <a:pos x="connsiteX1" y="connsiteY1"/>
                </a:cxn>
                <a:cxn ang="0">
                  <a:pos x="connsiteX2" y="connsiteY2"/>
                </a:cxn>
                <a:cxn ang="0">
                  <a:pos x="connsiteX3" y="connsiteY3"/>
                </a:cxn>
              </a:cxnLst>
              <a:rect l="l" t="t" r="r" b="b"/>
              <a:pathLst>
                <a:path w="9035891" h="1613130">
                  <a:moveTo>
                    <a:pt x="0" y="664467"/>
                  </a:moveTo>
                  <a:cubicBezTo>
                    <a:pt x="0" y="664467"/>
                    <a:pt x="1171480" y="-22381"/>
                    <a:pt x="2304764" y="256702"/>
                  </a:cubicBezTo>
                  <a:cubicBezTo>
                    <a:pt x="3480721" y="546262"/>
                    <a:pt x="4741355" y="1781083"/>
                    <a:pt x="5860352" y="1593917"/>
                  </a:cubicBezTo>
                  <a:cubicBezTo>
                    <a:pt x="6811423" y="1437421"/>
                    <a:pt x="7806880" y="-237455"/>
                    <a:pt x="9035891" y="2857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72" name="任意多边形: 形状 71"/>
            <p:cNvSpPr/>
            <p:nvPr/>
          </p:nvSpPr>
          <p:spPr>
            <a:xfrm>
              <a:off x="1641538" y="2575939"/>
              <a:ext cx="9000172" cy="1668302"/>
            </a:xfrm>
            <a:custGeom>
              <a:avLst/>
              <a:gdLst>
                <a:gd name="connsiteX0" fmla="*/ 0 w 9000172"/>
                <a:gd name="connsiteY0" fmla="*/ 602458 h 1668302"/>
                <a:gd name="connsiteX1" fmla="*/ 2240280 w 9000172"/>
                <a:gd name="connsiteY1" fmla="*/ 243080 h 1668302"/>
                <a:gd name="connsiteX2" fmla="*/ 5841968 w 9000172"/>
                <a:gd name="connsiteY2" fmla="*/ 1650589 h 1668302"/>
                <a:gd name="connsiteX3" fmla="*/ 9000172 w 9000172"/>
                <a:gd name="connsiteY3" fmla="*/ 27719 h 1668302"/>
              </a:gdLst>
              <a:ahLst/>
              <a:cxnLst>
                <a:cxn ang="0">
                  <a:pos x="connsiteX0" y="connsiteY0"/>
                </a:cxn>
                <a:cxn ang="0">
                  <a:pos x="connsiteX1" y="connsiteY1"/>
                </a:cxn>
                <a:cxn ang="0">
                  <a:pos x="connsiteX2" y="connsiteY2"/>
                </a:cxn>
                <a:cxn ang="0">
                  <a:pos x="connsiteX3" y="connsiteY3"/>
                </a:cxn>
              </a:cxnLst>
              <a:rect l="l" t="t" r="r" b="b"/>
              <a:pathLst>
                <a:path w="9000172" h="1668302">
                  <a:moveTo>
                    <a:pt x="0" y="602458"/>
                  </a:moveTo>
                  <a:cubicBezTo>
                    <a:pt x="0" y="602458"/>
                    <a:pt x="1116902" y="-48385"/>
                    <a:pt x="2240280" y="243080"/>
                  </a:cubicBezTo>
                  <a:cubicBezTo>
                    <a:pt x="3421952" y="549689"/>
                    <a:pt x="4739545" y="1833279"/>
                    <a:pt x="5841968" y="1650589"/>
                  </a:cubicBezTo>
                  <a:cubicBezTo>
                    <a:pt x="6793325" y="1495522"/>
                    <a:pt x="7771257" y="-238409"/>
                    <a:pt x="9000172" y="27719"/>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73" name="任意多边形: 形状 72"/>
            <p:cNvSpPr/>
            <p:nvPr/>
          </p:nvSpPr>
          <p:spPr>
            <a:xfrm>
              <a:off x="1662874" y="2482864"/>
              <a:ext cx="8964548" cy="1723703"/>
            </a:xfrm>
            <a:custGeom>
              <a:avLst/>
              <a:gdLst>
                <a:gd name="connsiteX0" fmla="*/ 0 w 8964548"/>
                <a:gd name="connsiteY0" fmla="*/ 540561 h 1723703"/>
                <a:gd name="connsiteX1" fmla="*/ 2175796 w 8964548"/>
                <a:gd name="connsiteY1" fmla="*/ 229570 h 1723703"/>
                <a:gd name="connsiteX2" fmla="*/ 5823585 w 8964548"/>
                <a:gd name="connsiteY2" fmla="*/ 1707373 h 1723703"/>
                <a:gd name="connsiteX3" fmla="*/ 8964549 w 8964548"/>
                <a:gd name="connsiteY3" fmla="*/ 26878 h 1723703"/>
              </a:gdLst>
              <a:ahLst/>
              <a:cxnLst>
                <a:cxn ang="0">
                  <a:pos x="connsiteX0" y="connsiteY0"/>
                </a:cxn>
                <a:cxn ang="0">
                  <a:pos x="connsiteX1" y="connsiteY1"/>
                </a:cxn>
                <a:cxn ang="0">
                  <a:pos x="connsiteX2" y="connsiteY2"/>
                </a:cxn>
                <a:cxn ang="0">
                  <a:pos x="connsiteX3" y="connsiteY3"/>
                </a:cxn>
              </a:cxnLst>
              <a:rect l="l" t="t" r="r" b="b"/>
              <a:pathLst>
                <a:path w="8964548" h="1723703">
                  <a:moveTo>
                    <a:pt x="0" y="540561"/>
                  </a:moveTo>
                  <a:cubicBezTo>
                    <a:pt x="0" y="540561"/>
                    <a:pt x="1062228" y="-74087"/>
                    <a:pt x="2175796" y="229570"/>
                  </a:cubicBezTo>
                  <a:cubicBezTo>
                    <a:pt x="3363087" y="553420"/>
                    <a:pt x="4737735" y="1885586"/>
                    <a:pt x="5823585" y="1707373"/>
                  </a:cubicBezTo>
                  <a:cubicBezTo>
                    <a:pt x="6775133" y="1553640"/>
                    <a:pt x="7735539" y="-239156"/>
                    <a:pt x="8964549" y="2687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74" name="任意多边形: 形状 73"/>
            <p:cNvSpPr/>
            <p:nvPr/>
          </p:nvSpPr>
          <p:spPr>
            <a:xfrm>
              <a:off x="1684115" y="2389726"/>
              <a:ext cx="8928829" cy="1779288"/>
            </a:xfrm>
            <a:custGeom>
              <a:avLst/>
              <a:gdLst>
                <a:gd name="connsiteX0" fmla="*/ 0 w 8928829"/>
                <a:gd name="connsiteY0" fmla="*/ 478823 h 1779288"/>
                <a:gd name="connsiteX1" fmla="*/ 2111216 w 8928829"/>
                <a:gd name="connsiteY1" fmla="*/ 216218 h 1779288"/>
                <a:gd name="connsiteX2" fmla="*/ 5805012 w 8928829"/>
                <a:gd name="connsiteY2" fmla="*/ 1764221 h 1779288"/>
                <a:gd name="connsiteX3" fmla="*/ 8928830 w 8928829"/>
                <a:gd name="connsiteY3" fmla="*/ 26099 h 1779288"/>
              </a:gdLst>
              <a:ahLst/>
              <a:cxnLst>
                <a:cxn ang="0">
                  <a:pos x="connsiteX0" y="connsiteY0"/>
                </a:cxn>
                <a:cxn ang="0">
                  <a:pos x="connsiteX1" y="connsiteY1"/>
                </a:cxn>
                <a:cxn ang="0">
                  <a:pos x="connsiteX2" y="connsiteY2"/>
                </a:cxn>
                <a:cxn ang="0">
                  <a:pos x="connsiteX3" y="connsiteY3"/>
                </a:cxn>
              </a:cxnLst>
              <a:rect l="l" t="t" r="r" b="b"/>
              <a:pathLst>
                <a:path w="8928829" h="1779288">
                  <a:moveTo>
                    <a:pt x="0" y="478823"/>
                  </a:moveTo>
                  <a:cubicBezTo>
                    <a:pt x="0" y="478823"/>
                    <a:pt x="1007459" y="-99535"/>
                    <a:pt x="2111216" y="216218"/>
                  </a:cubicBezTo>
                  <a:cubicBezTo>
                    <a:pt x="3304032" y="557404"/>
                    <a:pt x="4735735" y="1938053"/>
                    <a:pt x="5805012" y="1764221"/>
                  </a:cubicBezTo>
                  <a:cubicBezTo>
                    <a:pt x="6756940" y="1611917"/>
                    <a:pt x="7699820" y="-239934"/>
                    <a:pt x="8928830" y="26099"/>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75" name="任意多边形: 形状 74"/>
            <p:cNvSpPr/>
            <p:nvPr/>
          </p:nvSpPr>
          <p:spPr>
            <a:xfrm>
              <a:off x="1705451" y="2296638"/>
              <a:ext cx="8893016" cy="1834890"/>
            </a:xfrm>
            <a:custGeom>
              <a:avLst/>
              <a:gdLst>
                <a:gd name="connsiteX0" fmla="*/ 0 w 8893016"/>
                <a:gd name="connsiteY0" fmla="*/ 416939 h 1834890"/>
                <a:gd name="connsiteX1" fmla="*/ 2046732 w 8893016"/>
                <a:gd name="connsiteY1" fmla="*/ 202722 h 1834890"/>
                <a:gd name="connsiteX2" fmla="*/ 5786628 w 8893016"/>
                <a:gd name="connsiteY2" fmla="*/ 1821019 h 1834890"/>
                <a:gd name="connsiteX3" fmla="*/ 8893016 w 8893016"/>
                <a:gd name="connsiteY3" fmla="*/ 25366 h 1834890"/>
              </a:gdLst>
              <a:ahLst/>
              <a:cxnLst>
                <a:cxn ang="0">
                  <a:pos x="connsiteX0" y="connsiteY0"/>
                </a:cxn>
                <a:cxn ang="0">
                  <a:pos x="connsiteX1" y="connsiteY1"/>
                </a:cxn>
                <a:cxn ang="0">
                  <a:pos x="connsiteX2" y="connsiteY2"/>
                </a:cxn>
                <a:cxn ang="0">
                  <a:pos x="connsiteX3" y="connsiteY3"/>
                </a:cxn>
              </a:cxnLst>
              <a:rect l="l" t="t" r="r" b="b"/>
              <a:pathLst>
                <a:path w="8893016" h="1834890">
                  <a:moveTo>
                    <a:pt x="0" y="416939"/>
                  </a:moveTo>
                  <a:cubicBezTo>
                    <a:pt x="0" y="416939"/>
                    <a:pt x="952691" y="-124938"/>
                    <a:pt x="2046732" y="202722"/>
                  </a:cubicBezTo>
                  <a:cubicBezTo>
                    <a:pt x="3244977" y="561528"/>
                    <a:pt x="4733925" y="1990279"/>
                    <a:pt x="5786628" y="1821019"/>
                  </a:cubicBezTo>
                  <a:cubicBezTo>
                    <a:pt x="6738652" y="1670143"/>
                    <a:pt x="7664101" y="-240667"/>
                    <a:pt x="8893016" y="25366"/>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76" name="任意多边形: 形状 75"/>
            <p:cNvSpPr/>
            <p:nvPr/>
          </p:nvSpPr>
          <p:spPr>
            <a:xfrm>
              <a:off x="1726787" y="2203415"/>
              <a:ext cx="8857392" cy="1890742"/>
            </a:xfrm>
            <a:custGeom>
              <a:avLst/>
              <a:gdLst>
                <a:gd name="connsiteX0" fmla="*/ 0 w 8857392"/>
                <a:gd name="connsiteY0" fmla="*/ 355286 h 1890742"/>
                <a:gd name="connsiteX1" fmla="*/ 1982248 w 8857392"/>
                <a:gd name="connsiteY1" fmla="*/ 189455 h 1890742"/>
                <a:gd name="connsiteX2" fmla="*/ 5768245 w 8857392"/>
                <a:gd name="connsiteY2" fmla="*/ 1877952 h 1890742"/>
                <a:gd name="connsiteX3" fmla="*/ 8857393 w 8857392"/>
                <a:gd name="connsiteY3" fmla="*/ 24673 h 1890742"/>
              </a:gdLst>
              <a:ahLst/>
              <a:cxnLst>
                <a:cxn ang="0">
                  <a:pos x="connsiteX0" y="connsiteY0"/>
                </a:cxn>
                <a:cxn ang="0">
                  <a:pos x="connsiteX1" y="connsiteY1"/>
                </a:cxn>
                <a:cxn ang="0">
                  <a:pos x="connsiteX2" y="connsiteY2"/>
                </a:cxn>
                <a:cxn ang="0">
                  <a:pos x="connsiteX3" y="connsiteY3"/>
                </a:cxn>
              </a:cxnLst>
              <a:rect l="l" t="t" r="r" b="b"/>
              <a:pathLst>
                <a:path w="8857392" h="1890742">
                  <a:moveTo>
                    <a:pt x="0" y="355286"/>
                  </a:moveTo>
                  <a:cubicBezTo>
                    <a:pt x="0" y="355286"/>
                    <a:pt x="897827" y="-149920"/>
                    <a:pt x="1982248" y="189455"/>
                  </a:cubicBezTo>
                  <a:cubicBezTo>
                    <a:pt x="3185922" y="566074"/>
                    <a:pt x="4732020" y="2042830"/>
                    <a:pt x="5768245" y="1877952"/>
                  </a:cubicBezTo>
                  <a:cubicBezTo>
                    <a:pt x="6720459" y="1728410"/>
                    <a:pt x="7628382" y="-241360"/>
                    <a:pt x="8857393" y="24673"/>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77" name="任意多边形: 形状 76"/>
            <p:cNvSpPr/>
            <p:nvPr/>
          </p:nvSpPr>
          <p:spPr>
            <a:xfrm>
              <a:off x="1748123" y="2110330"/>
              <a:ext cx="8821578" cy="1946617"/>
            </a:xfrm>
            <a:custGeom>
              <a:avLst/>
              <a:gdLst>
                <a:gd name="connsiteX0" fmla="*/ 0 w 8821578"/>
                <a:gd name="connsiteY0" fmla="*/ 293494 h 1946617"/>
                <a:gd name="connsiteX1" fmla="*/ 1917764 w 8821578"/>
                <a:gd name="connsiteY1" fmla="*/ 176051 h 1946617"/>
                <a:gd name="connsiteX2" fmla="*/ 5749766 w 8821578"/>
                <a:gd name="connsiteY2" fmla="*/ 1934842 h 1946617"/>
                <a:gd name="connsiteX3" fmla="*/ 8821579 w 8821578"/>
                <a:gd name="connsiteY3" fmla="*/ 24032 h 1946617"/>
              </a:gdLst>
              <a:ahLst/>
              <a:cxnLst>
                <a:cxn ang="0">
                  <a:pos x="connsiteX0" y="connsiteY0"/>
                </a:cxn>
                <a:cxn ang="0">
                  <a:pos x="connsiteX1" y="connsiteY1"/>
                </a:cxn>
                <a:cxn ang="0">
                  <a:pos x="connsiteX2" y="connsiteY2"/>
                </a:cxn>
                <a:cxn ang="0">
                  <a:pos x="connsiteX3" y="connsiteY3"/>
                </a:cxn>
              </a:cxnLst>
              <a:rect l="l" t="t" r="r" b="b"/>
              <a:pathLst>
                <a:path w="8821578" h="1946617">
                  <a:moveTo>
                    <a:pt x="0" y="293494"/>
                  </a:moveTo>
                  <a:cubicBezTo>
                    <a:pt x="0" y="293494"/>
                    <a:pt x="842867" y="-174850"/>
                    <a:pt x="1917764" y="176051"/>
                  </a:cubicBezTo>
                  <a:cubicBezTo>
                    <a:pt x="3126677" y="570767"/>
                    <a:pt x="4730211" y="2095243"/>
                    <a:pt x="5749766" y="1934842"/>
                  </a:cubicBezTo>
                  <a:cubicBezTo>
                    <a:pt x="6702266" y="1786728"/>
                    <a:pt x="7592663" y="-242097"/>
                    <a:pt x="8821579" y="24032"/>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78" name="任意多边形: 形状 77"/>
            <p:cNvSpPr/>
            <p:nvPr/>
          </p:nvSpPr>
          <p:spPr>
            <a:xfrm>
              <a:off x="1769363" y="2016957"/>
              <a:ext cx="8785955" cy="2002662"/>
            </a:xfrm>
            <a:custGeom>
              <a:avLst/>
              <a:gdLst>
                <a:gd name="connsiteX0" fmla="*/ 0 w 8785955"/>
                <a:gd name="connsiteY0" fmla="*/ 231895 h 2002662"/>
                <a:gd name="connsiteX1" fmla="*/ 1853279 w 8785955"/>
                <a:gd name="connsiteY1" fmla="*/ 162744 h 2002662"/>
                <a:gd name="connsiteX2" fmla="*/ 5731383 w 8785955"/>
                <a:gd name="connsiteY2" fmla="*/ 1991829 h 2002662"/>
                <a:gd name="connsiteX3" fmla="*/ 8785955 w 8785955"/>
                <a:gd name="connsiteY3" fmla="*/ 23393 h 2002662"/>
              </a:gdLst>
              <a:ahLst/>
              <a:cxnLst>
                <a:cxn ang="0">
                  <a:pos x="connsiteX0" y="connsiteY0"/>
                </a:cxn>
                <a:cxn ang="0">
                  <a:pos x="connsiteX1" y="connsiteY1"/>
                </a:cxn>
                <a:cxn ang="0">
                  <a:pos x="connsiteX2" y="connsiteY2"/>
                </a:cxn>
                <a:cxn ang="0">
                  <a:pos x="connsiteX3" y="connsiteY3"/>
                </a:cxn>
              </a:cxnLst>
              <a:rect l="l" t="t" r="r" b="b"/>
              <a:pathLst>
                <a:path w="8785955" h="2002662">
                  <a:moveTo>
                    <a:pt x="0" y="231895"/>
                  </a:moveTo>
                  <a:cubicBezTo>
                    <a:pt x="0" y="231895"/>
                    <a:pt x="787908" y="-199492"/>
                    <a:pt x="1853279" y="162744"/>
                  </a:cubicBezTo>
                  <a:cubicBezTo>
                    <a:pt x="3067431" y="575652"/>
                    <a:pt x="4728305" y="2147754"/>
                    <a:pt x="5731383" y="1991829"/>
                  </a:cubicBezTo>
                  <a:cubicBezTo>
                    <a:pt x="6684074" y="1845144"/>
                    <a:pt x="7557040" y="-242640"/>
                    <a:pt x="8785955" y="23393"/>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79" name="任意多边形: 形状 78"/>
            <p:cNvSpPr/>
            <p:nvPr/>
          </p:nvSpPr>
          <p:spPr>
            <a:xfrm>
              <a:off x="1790700" y="1912397"/>
              <a:ext cx="8750236" cy="2070069"/>
            </a:xfrm>
            <a:custGeom>
              <a:avLst/>
              <a:gdLst>
                <a:gd name="connsiteX0" fmla="*/ 0 w 8750236"/>
                <a:gd name="connsiteY0" fmla="*/ 181578 h 2070069"/>
                <a:gd name="connsiteX1" fmla="*/ 1788700 w 8750236"/>
                <a:gd name="connsiteY1" fmla="*/ 160814 h 2070069"/>
                <a:gd name="connsiteX2" fmla="*/ 5712905 w 8750236"/>
                <a:gd name="connsiteY2" fmla="*/ 2060099 h 2070069"/>
                <a:gd name="connsiteX3" fmla="*/ 8750236 w 8750236"/>
                <a:gd name="connsiteY3" fmla="*/ 34131 h 2070069"/>
              </a:gdLst>
              <a:ahLst/>
              <a:cxnLst>
                <a:cxn ang="0">
                  <a:pos x="connsiteX0" y="connsiteY0"/>
                </a:cxn>
                <a:cxn ang="0">
                  <a:pos x="connsiteX1" y="connsiteY1"/>
                </a:cxn>
                <a:cxn ang="0">
                  <a:pos x="connsiteX2" y="connsiteY2"/>
                </a:cxn>
                <a:cxn ang="0">
                  <a:pos x="connsiteX3" y="connsiteY3"/>
                </a:cxn>
              </a:cxnLst>
              <a:rect l="l" t="t" r="r" b="b"/>
              <a:pathLst>
                <a:path w="8750236" h="2070069">
                  <a:moveTo>
                    <a:pt x="0" y="181578"/>
                  </a:moveTo>
                  <a:cubicBezTo>
                    <a:pt x="0" y="181578"/>
                    <a:pt x="732758" y="-212757"/>
                    <a:pt x="1788700" y="160814"/>
                  </a:cubicBezTo>
                  <a:cubicBezTo>
                    <a:pt x="3007900" y="592106"/>
                    <a:pt x="4726401" y="2211642"/>
                    <a:pt x="5712905" y="2060099"/>
                  </a:cubicBezTo>
                  <a:cubicBezTo>
                    <a:pt x="6665881" y="1914843"/>
                    <a:pt x="7521226" y="-231997"/>
                    <a:pt x="8750236" y="34131"/>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80" name="任意多边形: 形状 79"/>
            <p:cNvSpPr/>
            <p:nvPr/>
          </p:nvSpPr>
          <p:spPr>
            <a:xfrm>
              <a:off x="1812036" y="1788977"/>
              <a:ext cx="8714517" cy="2156395"/>
            </a:xfrm>
            <a:custGeom>
              <a:avLst/>
              <a:gdLst>
                <a:gd name="connsiteX0" fmla="*/ 0 w 8714517"/>
                <a:gd name="connsiteY0" fmla="*/ 150026 h 2156395"/>
                <a:gd name="connsiteX1" fmla="*/ 1724215 w 8714517"/>
                <a:gd name="connsiteY1" fmla="*/ 177649 h 2156395"/>
                <a:gd name="connsiteX2" fmla="*/ 5694522 w 8714517"/>
                <a:gd name="connsiteY2" fmla="*/ 2147229 h 2156395"/>
                <a:gd name="connsiteX3" fmla="*/ 8714518 w 8714517"/>
                <a:gd name="connsiteY3" fmla="*/ 63635 h 2156395"/>
              </a:gdLst>
              <a:ahLst/>
              <a:cxnLst>
                <a:cxn ang="0">
                  <a:pos x="connsiteX0" y="connsiteY0"/>
                </a:cxn>
                <a:cxn ang="0">
                  <a:pos x="connsiteX1" y="connsiteY1"/>
                </a:cxn>
                <a:cxn ang="0">
                  <a:pos x="connsiteX2" y="connsiteY2"/>
                </a:cxn>
                <a:cxn ang="0">
                  <a:pos x="connsiteX3" y="connsiteY3"/>
                </a:cxn>
              </a:cxnLst>
              <a:rect l="l" t="t" r="r" b="b"/>
              <a:pathLst>
                <a:path w="8714517" h="2156395">
                  <a:moveTo>
                    <a:pt x="0" y="150026"/>
                  </a:moveTo>
                  <a:cubicBezTo>
                    <a:pt x="0" y="150026"/>
                    <a:pt x="676942" y="-205256"/>
                    <a:pt x="1724215" y="177649"/>
                  </a:cubicBezTo>
                  <a:cubicBezTo>
                    <a:pt x="2947607" y="629705"/>
                    <a:pt x="4724495" y="2294295"/>
                    <a:pt x="5694522" y="2147229"/>
                  </a:cubicBezTo>
                  <a:cubicBezTo>
                    <a:pt x="6647688" y="2003306"/>
                    <a:pt x="7485507" y="-202399"/>
                    <a:pt x="8714518" y="63635"/>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81" name="任意多边形: 形状 80"/>
            <p:cNvSpPr/>
            <p:nvPr/>
          </p:nvSpPr>
          <p:spPr>
            <a:xfrm>
              <a:off x="1833276" y="1662116"/>
              <a:ext cx="8678894" cy="2246283"/>
            </a:xfrm>
            <a:custGeom>
              <a:avLst/>
              <a:gdLst>
                <a:gd name="connsiteX0" fmla="*/ 0 w 8678894"/>
                <a:gd name="connsiteY0" fmla="*/ 122011 h 2246283"/>
                <a:gd name="connsiteX1" fmla="*/ 1659731 w 8678894"/>
                <a:gd name="connsiteY1" fmla="*/ 198021 h 2246283"/>
                <a:gd name="connsiteX2" fmla="*/ 5676138 w 8678894"/>
                <a:gd name="connsiteY2" fmla="*/ 2237895 h 2246283"/>
                <a:gd name="connsiteX3" fmla="*/ 8678894 w 8678894"/>
                <a:gd name="connsiteY3" fmla="*/ 96675 h 2246283"/>
              </a:gdLst>
              <a:ahLst/>
              <a:cxnLst>
                <a:cxn ang="0">
                  <a:pos x="connsiteX0" y="connsiteY0"/>
                </a:cxn>
                <a:cxn ang="0">
                  <a:pos x="connsiteX1" y="connsiteY1"/>
                </a:cxn>
                <a:cxn ang="0">
                  <a:pos x="connsiteX2" y="connsiteY2"/>
                </a:cxn>
                <a:cxn ang="0">
                  <a:pos x="connsiteX3" y="connsiteY3"/>
                </a:cxn>
              </a:cxnLst>
              <a:rect l="l" t="t" r="r" b="b"/>
              <a:pathLst>
                <a:path w="8678894" h="2246283">
                  <a:moveTo>
                    <a:pt x="0" y="122011"/>
                  </a:moveTo>
                  <a:cubicBezTo>
                    <a:pt x="0" y="122011"/>
                    <a:pt x="622268" y="-197743"/>
                    <a:pt x="1659731" y="198021"/>
                  </a:cubicBezTo>
                  <a:cubicBezTo>
                    <a:pt x="2888742" y="666746"/>
                    <a:pt x="4722686" y="2380389"/>
                    <a:pt x="5676138" y="2237895"/>
                  </a:cubicBezTo>
                  <a:cubicBezTo>
                    <a:pt x="6629495" y="2095401"/>
                    <a:pt x="7449884" y="-169359"/>
                    <a:pt x="8678894" y="96675"/>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gr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0" y="-15352"/>
            <a:ext cx="12217288" cy="995306"/>
          </a:xfrm>
          <a:prstGeom prst="rect">
            <a:avLst/>
          </a:prstGeom>
          <a:gradFill flip="none" rotWithShape="1">
            <a:gsLst>
              <a:gs pos="79000">
                <a:srgbClr val="692266">
                  <a:alpha val="80000"/>
                </a:srgbClr>
              </a:gs>
              <a:gs pos="46000">
                <a:srgbClr val="580C6E">
                  <a:alpha val="80000"/>
                </a:srgbClr>
              </a:gs>
              <a:gs pos="0">
                <a:srgbClr val="580C6E">
                  <a:lumMod val="100000"/>
                  <a:alpha val="80000"/>
                </a:srgbClr>
              </a:gs>
              <a:gs pos="100000">
                <a:srgbClr val="AC2761">
                  <a:alpha val="80000"/>
                </a:srgb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31" name="矩形: 圆角 30"/>
          <p:cNvSpPr/>
          <p:nvPr/>
        </p:nvSpPr>
        <p:spPr>
          <a:xfrm>
            <a:off x="2855383" y="303059"/>
            <a:ext cx="1619140" cy="400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158182" y="185407"/>
            <a:ext cx="2090846" cy="643316"/>
            <a:chOff x="9730702" y="211219"/>
            <a:chExt cx="2374282" cy="701101"/>
          </a:xfrm>
        </p:grpSpPr>
        <p:pic>
          <p:nvPicPr>
            <p:cNvPr id="20" name="图片 19"/>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21" name="图片 20"/>
            <p:cNvPicPr>
              <a:picLocks noChangeAspect="1"/>
            </p:cNvPicPr>
            <p:nvPr/>
          </p:nvPicPr>
          <p:blipFill rotWithShape="1">
            <a:blip r:embed="rId4">
              <a:biLevel thresh="25000"/>
            </a:blip>
            <a:srcRect l="30188"/>
            <a:stretch>
              <a:fillRect/>
            </a:stretch>
          </p:blipFill>
          <p:spPr>
            <a:xfrm>
              <a:off x="10483399" y="211219"/>
              <a:ext cx="1621585" cy="701101"/>
            </a:xfrm>
            <a:prstGeom prst="rect">
              <a:avLst/>
            </a:prstGeom>
          </p:spPr>
        </p:pic>
      </p:grpSp>
      <p:pic>
        <p:nvPicPr>
          <p:cNvPr id="18" name="图形 17" descr="铅笔"/>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43452" y="348131"/>
            <a:ext cx="307332" cy="307332"/>
          </a:xfrm>
          <a:prstGeom prst="rect">
            <a:avLst/>
          </a:prstGeom>
        </p:spPr>
      </p:pic>
      <p:pic>
        <p:nvPicPr>
          <p:cNvPr id="23" name="图形 22" descr="烧瓶"/>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51385" y="348131"/>
            <a:ext cx="307332" cy="307332"/>
          </a:xfrm>
          <a:prstGeom prst="rect">
            <a:avLst/>
          </a:prstGeom>
        </p:spPr>
      </p:pic>
      <p:pic>
        <p:nvPicPr>
          <p:cNvPr id="25" name="图形 24" descr="显微镜"/>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59318" y="348131"/>
            <a:ext cx="307332" cy="307332"/>
          </a:xfrm>
          <a:prstGeom prst="rect">
            <a:avLst/>
          </a:prstGeom>
        </p:spPr>
      </p:pic>
      <p:pic>
        <p:nvPicPr>
          <p:cNvPr id="27" name="图形 26" descr="望远镜"/>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367251" y="348131"/>
            <a:ext cx="307332" cy="307332"/>
          </a:xfrm>
          <a:prstGeom prst="rect">
            <a:avLst/>
          </a:prstGeom>
        </p:spPr>
      </p:pic>
      <p:pic>
        <p:nvPicPr>
          <p:cNvPr id="29" name="图形 28" descr="放大"/>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75184" y="348131"/>
            <a:ext cx="307332" cy="307332"/>
          </a:xfrm>
          <a:prstGeom prst="rect">
            <a:avLst/>
          </a:prstGeom>
        </p:spPr>
      </p:pic>
      <p:sp>
        <p:nvSpPr>
          <p:cNvPr id="30" name="文本框 29"/>
          <p:cNvSpPr txBox="1"/>
          <p:nvPr/>
        </p:nvSpPr>
        <p:spPr>
          <a:xfrm>
            <a:off x="3223506" y="303059"/>
            <a:ext cx="1407518" cy="398780"/>
          </a:xfrm>
          <a:prstGeom prst="rect">
            <a:avLst/>
          </a:prstGeom>
          <a:noFill/>
        </p:spPr>
        <p:txBody>
          <a:bodyPr wrap="square" rtlCol="0">
            <a:spAutoFit/>
          </a:bodyPr>
          <a:lstStyle/>
          <a:p>
            <a:pPr>
              <a:defRPr/>
            </a:pPr>
            <a:r>
              <a:rPr lang="zh-CN" altLang="en-US" sz="2000" dirty="0">
                <a:solidFill>
                  <a:srgbClr val="580C6E"/>
                </a:solidFill>
                <a:ea typeface="思源黑体 CN Bold" panose="020B0800000000000000" pitchFamily="34" charset="-122"/>
                <a:cs typeface="+mj-cs"/>
              </a:rPr>
              <a:t>研究背景</a:t>
            </a:r>
            <a:endParaRPr lang="zh-CN" altLang="en-US" sz="2000" dirty="0">
              <a:solidFill>
                <a:srgbClr val="580C6E"/>
              </a:solidFill>
              <a:ea typeface="思源黑体 CN Bold" panose="020B0800000000000000" pitchFamily="34" charset="-122"/>
              <a:cs typeface="+mj-cs"/>
            </a:endParaRPr>
          </a:p>
        </p:txBody>
      </p:sp>
      <p:sp>
        <p:nvSpPr>
          <p:cNvPr id="33" name="文本框 32"/>
          <p:cNvSpPr txBox="1"/>
          <p:nvPr/>
        </p:nvSpPr>
        <p:spPr>
          <a:xfrm>
            <a:off x="5017646" y="303059"/>
            <a:ext cx="1407518" cy="398780"/>
          </a:xfrm>
          <a:prstGeom prst="rect">
            <a:avLst/>
          </a:prstGeom>
          <a:noFill/>
        </p:spPr>
        <p:txBody>
          <a:bodyPr wrap="square" rtlCol="0">
            <a:spAutoFit/>
          </a:bodyPr>
          <a:lstStyle/>
          <a:p>
            <a:pPr>
              <a:defRPr/>
            </a:pPr>
            <a:r>
              <a:rPr lang="zh-CN" sz="2000" dirty="0">
                <a:solidFill>
                  <a:prstClr val="white"/>
                </a:solidFill>
                <a:ea typeface="思源黑体 CN Bold" panose="020B0800000000000000" pitchFamily="34" charset="-122"/>
                <a:cs typeface="+mj-cs"/>
              </a:rPr>
              <a:t>文献综述</a:t>
            </a:r>
            <a:endParaRPr lang="zh-CN" sz="2000" dirty="0">
              <a:solidFill>
                <a:prstClr val="white"/>
              </a:solidFill>
              <a:ea typeface="思源黑体 CN Bold" panose="020B0800000000000000" pitchFamily="34" charset="-122"/>
              <a:cs typeface="+mj-cs"/>
            </a:endParaRPr>
          </a:p>
        </p:txBody>
      </p:sp>
      <p:sp>
        <p:nvSpPr>
          <p:cNvPr id="34" name="文本框 33"/>
          <p:cNvSpPr txBox="1"/>
          <p:nvPr/>
        </p:nvSpPr>
        <p:spPr>
          <a:xfrm>
            <a:off x="6811786" y="303059"/>
            <a:ext cx="1407518" cy="398780"/>
          </a:xfrm>
          <a:prstGeom prst="rect">
            <a:avLst/>
          </a:prstGeom>
          <a:noFill/>
        </p:spPr>
        <p:txBody>
          <a:bodyPr wrap="square" rtlCol="0">
            <a:spAutoFit/>
          </a:bodyPr>
          <a:lstStyle/>
          <a:p>
            <a:pPr>
              <a:defRPr/>
            </a:pPr>
            <a:r>
              <a:rPr lang="zh-CN" sz="2000" dirty="0">
                <a:solidFill>
                  <a:prstClr val="white"/>
                </a:solidFill>
                <a:ea typeface="思源黑体 CN Bold" panose="020B0800000000000000" pitchFamily="34" charset="-122"/>
                <a:cs typeface="+mj-cs"/>
              </a:rPr>
              <a:t>问题提出</a:t>
            </a:r>
            <a:endParaRPr lang="zh-CN" sz="2000" dirty="0">
              <a:solidFill>
                <a:prstClr val="white"/>
              </a:solidFill>
              <a:ea typeface="思源黑体 CN Bold" panose="020B0800000000000000" pitchFamily="34" charset="-122"/>
              <a:cs typeface="+mj-cs"/>
            </a:endParaRPr>
          </a:p>
        </p:txBody>
      </p:sp>
      <p:sp>
        <p:nvSpPr>
          <p:cNvPr id="35" name="文本框 34"/>
          <p:cNvSpPr txBox="1"/>
          <p:nvPr/>
        </p:nvSpPr>
        <p:spPr>
          <a:xfrm>
            <a:off x="8605926" y="303059"/>
            <a:ext cx="1407518" cy="398780"/>
          </a:xfrm>
          <a:prstGeom prst="rect">
            <a:avLst/>
          </a:prstGeom>
          <a:noFill/>
        </p:spPr>
        <p:txBody>
          <a:bodyPr wrap="square" rtlCol="0">
            <a:spAutoFit/>
          </a:bodyPr>
          <a:lstStyle/>
          <a:p>
            <a:pPr>
              <a:defRPr/>
            </a:pPr>
            <a:r>
              <a:rPr lang="zh-CN" sz="2000" dirty="0">
                <a:solidFill>
                  <a:prstClr val="white"/>
                </a:solidFill>
                <a:ea typeface="思源黑体 CN Bold" panose="020B0800000000000000" pitchFamily="34" charset="-122"/>
                <a:cs typeface="+mj-cs"/>
              </a:rPr>
              <a:t>研究设计</a:t>
            </a:r>
            <a:endParaRPr lang="zh-CN" sz="2000" dirty="0">
              <a:solidFill>
                <a:prstClr val="white"/>
              </a:solidFill>
              <a:ea typeface="思源黑体 CN Bold" panose="020B0800000000000000" pitchFamily="34" charset="-122"/>
              <a:cs typeface="+mj-cs"/>
            </a:endParaRPr>
          </a:p>
        </p:txBody>
      </p:sp>
      <p:sp>
        <p:nvSpPr>
          <p:cNvPr id="36" name="文本框 35"/>
          <p:cNvSpPr txBox="1"/>
          <p:nvPr/>
        </p:nvSpPr>
        <p:spPr>
          <a:xfrm>
            <a:off x="10400065" y="303059"/>
            <a:ext cx="1407518" cy="398780"/>
          </a:xfrm>
          <a:prstGeom prst="rect">
            <a:avLst/>
          </a:prstGeom>
          <a:noFill/>
        </p:spPr>
        <p:txBody>
          <a:bodyPr wrap="square" rtlCol="0">
            <a:spAutoFit/>
          </a:bodyPr>
          <a:lstStyle/>
          <a:p>
            <a:pPr>
              <a:defRPr/>
            </a:pPr>
            <a:r>
              <a:rPr lang="zh-CN" altLang="en-US" sz="2000" dirty="0">
                <a:solidFill>
                  <a:prstClr val="white"/>
                </a:solidFill>
                <a:ea typeface="思源黑体 CN Bold" panose="020B0800000000000000" pitchFamily="34" charset="-122"/>
                <a:cs typeface="+mj-cs"/>
              </a:rPr>
              <a:t>研究结果</a:t>
            </a:r>
            <a:endParaRPr lang="zh-CN" altLang="en-US" sz="2000" dirty="0">
              <a:solidFill>
                <a:prstClr val="white"/>
              </a:solidFill>
              <a:ea typeface="思源黑体 CN Bold" panose="020B0800000000000000" pitchFamily="34" charset="-122"/>
              <a:cs typeface="+mj-cs"/>
            </a:endParaRPr>
          </a:p>
        </p:txBody>
      </p:sp>
      <p:sp>
        <p:nvSpPr>
          <p:cNvPr id="41" name="箭头: V 形 40"/>
          <p:cNvSpPr/>
          <p:nvPr/>
        </p:nvSpPr>
        <p:spPr>
          <a:xfrm rot="5400000">
            <a:off x="3614969" y="741296"/>
            <a:ext cx="139368" cy="225295"/>
          </a:xfrm>
          <a:prstGeom prst="chevron">
            <a:avLst>
              <a:gd name="adj" fmla="val 736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43" name="组合 42"/>
          <p:cNvGrpSpPr/>
          <p:nvPr/>
        </p:nvGrpSpPr>
        <p:grpSpPr>
          <a:xfrm>
            <a:off x="909273" y="1141871"/>
            <a:ext cx="10203532" cy="398780"/>
            <a:chOff x="4940300" y="3513623"/>
            <a:chExt cx="13484028" cy="526989"/>
          </a:xfrm>
        </p:grpSpPr>
        <p:grpSp>
          <p:nvGrpSpPr>
            <p:cNvPr id="44" name="组合 43"/>
            <p:cNvGrpSpPr/>
            <p:nvPr/>
          </p:nvGrpSpPr>
          <p:grpSpPr>
            <a:xfrm>
              <a:off x="4940300" y="3581780"/>
              <a:ext cx="361950" cy="254002"/>
              <a:chOff x="4940300" y="3428999"/>
              <a:chExt cx="457202" cy="254002"/>
            </a:xfrm>
          </p:grpSpPr>
          <p:sp>
            <p:nvSpPr>
              <p:cNvPr id="47" name="箭头: V 形 46"/>
              <p:cNvSpPr/>
              <p:nvPr/>
            </p:nvSpPr>
            <p:spPr>
              <a:xfrm>
                <a:off x="4940300" y="3429000"/>
                <a:ext cx="254001" cy="254001"/>
              </a:xfrm>
              <a:prstGeom prst="chevron">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48" name="箭头: V 形 47"/>
              <p:cNvSpPr/>
              <p:nvPr/>
            </p:nvSpPr>
            <p:spPr>
              <a:xfrm>
                <a:off x="5143501" y="3428999"/>
                <a:ext cx="254001" cy="254001"/>
              </a:xfrm>
              <a:prstGeom prst="chevron">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grpSp>
        <p:cxnSp>
          <p:nvCxnSpPr>
            <p:cNvPr id="45" name="直接连接符 44"/>
            <p:cNvCxnSpPr/>
            <p:nvPr/>
          </p:nvCxnSpPr>
          <p:spPr>
            <a:xfrm>
              <a:off x="4940300" y="3962782"/>
              <a:ext cx="13484028" cy="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5302250" y="3513623"/>
              <a:ext cx="1584327" cy="526989"/>
            </a:xfrm>
            <a:prstGeom prst="rect">
              <a:avLst/>
            </a:prstGeom>
          </p:spPr>
          <p:txBody>
            <a:bodyPr wrap="none">
              <a:spAutoFit/>
            </a:bodyPr>
            <a:lstStyle/>
            <a:p>
              <a:r>
                <a:rPr lang="zh-CN" altLang="en-US" sz="2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研究背景</a:t>
              </a:r>
              <a:endParaRPr lang="zh-CN" altLang="en-US" sz="2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49" name="矩形 48"/>
          <p:cNvSpPr/>
          <p:nvPr/>
        </p:nvSpPr>
        <p:spPr>
          <a:xfrm>
            <a:off x="1061720" y="1677670"/>
            <a:ext cx="9761220" cy="439293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l">
              <a:lnSpc>
                <a:spcPct val="100000"/>
              </a:lnSpc>
              <a:buClrTx/>
              <a:buSzTx/>
              <a:buFont typeface="Wingdings" panose="05000000000000000000" pitchFamily="2" charset="2"/>
              <a:buNone/>
            </a:pPr>
            <a:endParaRPr lang="en-US" altLang="zh-CN" sz="2000">
              <a:solidFill>
                <a:schemeClr val="tx1"/>
              </a:solidFill>
              <a:latin typeface="宋体" panose="02010600030101010101" pitchFamily="2" charset="-122"/>
              <a:ea typeface="宋体" panose="02010600030101010101" pitchFamily="2" charset="-122"/>
              <a:cs typeface="宋体" panose="02010600030101010101" pitchFamily="2" charset="-122"/>
            </a:endParaRPr>
          </a:p>
          <a:p>
            <a:pPr indent="0" algn="l" fontAlgn="auto">
              <a:lnSpc>
                <a:spcPct val="150000"/>
              </a:lnSpc>
              <a:buClrTx/>
              <a:buSzTx/>
              <a:buFont typeface="Wingdings" panose="05000000000000000000" pitchFamily="2" charset="2"/>
              <a:buNone/>
            </a:pPr>
            <a:r>
              <a:rPr lang="en-US" altLang="zh-CN" sz="2000">
                <a:solidFill>
                  <a:schemeClr val="tx1"/>
                </a:solidFill>
                <a:latin typeface="宋体" panose="02010600030101010101" pitchFamily="2" charset="-122"/>
                <a:ea typeface="宋体" panose="02010600030101010101" pitchFamily="2" charset="-122"/>
                <a:cs typeface="宋体" panose="02010600030101010101" pitchFamily="2" charset="-122"/>
              </a:rPr>
              <a:t>       </a:t>
            </a:r>
            <a:endPar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pic>
        <p:nvPicPr>
          <p:cNvPr id="2" name="图片 1"/>
          <p:cNvPicPr/>
          <p:nvPr/>
        </p:nvPicPr>
        <p:blipFill>
          <a:blip r:embed="rId15"/>
          <a:stretch>
            <a:fillRect/>
          </a:stretch>
        </p:blipFill>
        <p:spPr>
          <a:xfrm>
            <a:off x="10769600" y="4277360"/>
            <a:ext cx="1111885" cy="1459230"/>
          </a:xfrm>
          <a:prstGeom prst="rect">
            <a:avLst/>
          </a:prstGeom>
          <a:ln>
            <a:solidFill>
              <a:schemeClr val="tx1">
                <a:lumMod val="65000"/>
                <a:lumOff val="35000"/>
              </a:schemeClr>
            </a:solidFill>
          </a:ln>
          <a:effectLst>
            <a:outerShdw blurRad="50800" dist="38100" dir="2700000" algn="tl" rotWithShape="0">
              <a:prstClr val="black">
                <a:alpha val="40000"/>
              </a:prstClr>
            </a:outerShdw>
          </a:effectLst>
        </p:spPr>
      </p:pic>
      <p:pic>
        <p:nvPicPr>
          <p:cNvPr id="3" name="图片 2"/>
          <p:cNvPicPr/>
          <p:nvPr/>
        </p:nvPicPr>
        <p:blipFill>
          <a:blip r:embed="rId16"/>
          <a:stretch>
            <a:fillRect/>
          </a:stretch>
        </p:blipFill>
        <p:spPr>
          <a:xfrm flipH="1">
            <a:off x="6424930" y="2072640"/>
            <a:ext cx="1274445" cy="1644650"/>
          </a:xfrm>
          <a:prstGeom prst="rect">
            <a:avLst/>
          </a:prstGeom>
          <a:ln>
            <a:solidFill>
              <a:schemeClr val="tx1">
                <a:lumMod val="65000"/>
                <a:lumOff val="35000"/>
              </a:schemeClr>
            </a:solidFill>
          </a:ln>
          <a:effectLst>
            <a:outerShdw blurRad="50800" dist="38100" dir="8100000" algn="tr" rotWithShape="0">
              <a:prstClr val="black">
                <a:alpha val="40000"/>
              </a:prstClr>
            </a:outerShdw>
          </a:effectLst>
        </p:spPr>
      </p:pic>
      <p:sp>
        <p:nvSpPr>
          <p:cNvPr id="4" name="文本框 3"/>
          <p:cNvSpPr txBox="1"/>
          <p:nvPr/>
        </p:nvSpPr>
        <p:spPr>
          <a:xfrm>
            <a:off x="556895" y="1794193"/>
            <a:ext cx="5080000" cy="398780"/>
          </a:xfrm>
          <a:prstGeom prst="rect">
            <a:avLst/>
          </a:prstGeom>
        </p:spPr>
        <p:txBody>
          <a:bodyPr>
            <a:spAutoFit/>
          </a:bodyPr>
          <a:p>
            <a:r>
              <a:rPr lang="zh-CN" altLang="en-US" sz="2000" b="1">
                <a:latin typeface="微软雅黑" panose="020B0503020204020204" charset="-122"/>
                <a:ea typeface="微软雅黑" panose="020B0503020204020204" charset="-122"/>
              </a:rPr>
              <a:t>幸福的哲学根源与文化差异</a:t>
            </a:r>
            <a:endParaRPr lang="zh-CN" altLang="en-US" sz="2000" b="1">
              <a:latin typeface="微软雅黑" panose="020B0503020204020204" charset="-122"/>
              <a:ea typeface="微软雅黑" panose="020B0503020204020204" charset="-122"/>
            </a:endParaRPr>
          </a:p>
        </p:txBody>
      </p:sp>
      <p:sp>
        <p:nvSpPr>
          <p:cNvPr id="5" name="文本框 4"/>
          <p:cNvSpPr txBox="1"/>
          <p:nvPr/>
        </p:nvSpPr>
        <p:spPr>
          <a:xfrm>
            <a:off x="556895" y="2413635"/>
            <a:ext cx="5396865" cy="3538220"/>
          </a:xfrm>
          <a:prstGeom prst="rect">
            <a:avLst/>
          </a:prstGeom>
          <a:noFill/>
        </p:spPr>
        <p:txBody>
          <a:bodyPr wrap="square" rtlCol="0">
            <a:spAutoFit/>
          </a:bodyPr>
          <a:p>
            <a:r>
              <a:rPr lang="zh-CN" altLang="en-US" sz="1400" b="1"/>
              <a:t>"什么是幸福？"</a:t>
            </a:r>
            <a:r>
              <a:rPr lang="zh-CN" altLang="en-US" sz="1400"/>
              <a:t>这一古老的哲学命题自人类文明伊始便困扰着思想家们。</a:t>
            </a:r>
            <a:endParaRPr lang="zh-CN" altLang="en-US" sz="1400"/>
          </a:p>
          <a:p>
            <a:r>
              <a:rPr lang="zh-CN" altLang="en-US" sz="1400"/>
              <a:t>不同文化下的先哲，对幸福有着不一样的理解：</a:t>
            </a:r>
            <a:endParaRPr lang="zh-CN" altLang="en-US" sz="1400"/>
          </a:p>
          <a:p>
            <a:endParaRPr lang="zh-CN" altLang="en-US" sz="1400"/>
          </a:p>
          <a:p>
            <a:r>
              <a:rPr lang="zh-CN" altLang="en-US" sz="1400" b="1">
                <a:solidFill>
                  <a:schemeClr val="accent1">
                    <a:lumMod val="75000"/>
                  </a:schemeClr>
                </a:solidFill>
              </a:rPr>
              <a:t>西方古典幸福观</a:t>
            </a:r>
            <a:endParaRPr lang="zh-CN" altLang="en-US" sz="1400" b="1">
              <a:solidFill>
                <a:schemeClr val="accent1">
                  <a:lumMod val="75000"/>
                </a:schemeClr>
              </a:solidFill>
            </a:endParaRPr>
          </a:p>
          <a:p>
            <a:r>
              <a:rPr lang="zh-CN" altLang="en-US" sz="1400"/>
              <a:t>西方古典哲学将幸福视为个体理性的完善和德性的实现。幸福是一种活动状态，强调通过理性思考和道德实践达到人生的最高善。</a:t>
            </a:r>
            <a:endParaRPr lang="zh-CN" altLang="en-US" sz="1400"/>
          </a:p>
          <a:p>
            <a:r>
              <a:rPr lang="zh-CN" altLang="en-US" sz="1400" b="1">
                <a:sym typeface="+mn-ea"/>
              </a:rPr>
              <a:t>核心特征</a:t>
            </a:r>
            <a:r>
              <a:rPr lang="zh-CN" altLang="en-US" sz="1400">
                <a:sym typeface="+mn-ea"/>
              </a:rPr>
              <a:t>：</a:t>
            </a:r>
            <a:r>
              <a:rPr lang="zh-CN" altLang="en-US" sz="1400" b="1">
                <a:solidFill>
                  <a:schemeClr val="accent1">
                    <a:lumMod val="75000"/>
                  </a:schemeClr>
                </a:solidFill>
                <a:sym typeface="+mn-ea"/>
              </a:rPr>
              <a:t>个体主义、理性主义、自我实现</a:t>
            </a:r>
            <a:endParaRPr lang="zh-CN" altLang="en-US" sz="1400">
              <a:solidFill>
                <a:schemeClr val="accent1">
                  <a:lumMod val="75000"/>
                </a:schemeClr>
              </a:solidFill>
            </a:endParaRPr>
          </a:p>
          <a:p>
            <a:endParaRPr lang="zh-CN" altLang="en-US" sz="1400"/>
          </a:p>
          <a:p>
            <a:endParaRPr lang="zh-CN" altLang="en-US" sz="1400"/>
          </a:p>
          <a:p>
            <a:r>
              <a:rPr lang="zh-CN" altLang="en-US" sz="1400" b="1">
                <a:solidFill>
                  <a:schemeClr val="accent2">
                    <a:lumMod val="75000"/>
                  </a:schemeClr>
                </a:solidFill>
              </a:rPr>
              <a:t>东方古典幸福观</a:t>
            </a:r>
            <a:endParaRPr lang="zh-CN" altLang="en-US" sz="1400" b="1">
              <a:solidFill>
                <a:schemeClr val="accent2">
                  <a:lumMod val="75000"/>
                </a:schemeClr>
              </a:solidFill>
            </a:endParaRPr>
          </a:p>
          <a:p>
            <a:r>
              <a:rPr lang="zh-CN" altLang="en-US" sz="1400"/>
              <a:t>东方古典哲学将幸福与道德修养、社会和谐、人际关系紧密结合。幸福不仅是个人的精神状态，更是社会关系中的道德实现。强调通过修身养性和履行社会责任获得内心安宁。</a:t>
            </a:r>
            <a:endParaRPr lang="zh-CN" altLang="en-US" sz="1400"/>
          </a:p>
          <a:p>
            <a:r>
              <a:rPr lang="zh-CN" altLang="en-US" sz="1400" b="1">
                <a:sym typeface="+mn-ea"/>
              </a:rPr>
              <a:t>核心特征：</a:t>
            </a:r>
            <a:r>
              <a:rPr lang="zh-CN" altLang="en-US" sz="1400" b="1">
                <a:solidFill>
                  <a:schemeClr val="accent2">
                    <a:lumMod val="75000"/>
                  </a:schemeClr>
                </a:solidFill>
                <a:sym typeface="+mn-ea"/>
              </a:rPr>
              <a:t>集体主义、关系导向、道德修养</a:t>
            </a:r>
            <a:endParaRPr lang="zh-CN" altLang="en-US" sz="1400" b="1"/>
          </a:p>
          <a:p>
            <a:endParaRPr lang="zh-CN" altLang="en-US" sz="1400"/>
          </a:p>
        </p:txBody>
      </p:sp>
      <p:sp>
        <p:nvSpPr>
          <p:cNvPr id="6" name="文本框 5"/>
          <p:cNvSpPr txBox="1"/>
          <p:nvPr/>
        </p:nvSpPr>
        <p:spPr>
          <a:xfrm>
            <a:off x="7917815" y="2272030"/>
            <a:ext cx="4225290" cy="521970"/>
          </a:xfrm>
          <a:prstGeom prst="rect">
            <a:avLst/>
          </a:prstGeom>
          <a:noFill/>
        </p:spPr>
        <p:txBody>
          <a:bodyPr wrap="square" rtlCol="0">
            <a:spAutoFit/>
          </a:bodyPr>
          <a:p>
            <a:pPr algn="l">
              <a:buClrTx/>
              <a:buSzTx/>
              <a:buNone/>
            </a:pPr>
            <a:r>
              <a:rPr lang="zh-CN" altLang="en-US" sz="1400"/>
              <a:t>“幸福（Eudaimonia）即是灵魂依德性而行的活动。”</a:t>
            </a:r>
            <a:endParaRPr lang="zh-CN" altLang="en-US" sz="1400"/>
          </a:p>
          <a:p>
            <a:pPr algn="r">
              <a:buClrTx/>
              <a:buSzTx/>
              <a:buNone/>
            </a:pPr>
            <a:r>
              <a:rPr lang="en-US" altLang="zh-CN" sz="1400">
                <a:sym typeface="+mn-ea"/>
              </a:rPr>
              <a:t>——</a:t>
            </a:r>
            <a:r>
              <a:rPr lang="zh-CN" altLang="en-US" sz="1400"/>
              <a:t>《尼各马可伦理学》</a:t>
            </a:r>
            <a:endParaRPr lang="zh-CN" altLang="en-US" sz="1400"/>
          </a:p>
        </p:txBody>
      </p:sp>
      <p:sp>
        <p:nvSpPr>
          <p:cNvPr id="7" name="文本框 6"/>
          <p:cNvSpPr txBox="1"/>
          <p:nvPr/>
        </p:nvSpPr>
        <p:spPr>
          <a:xfrm>
            <a:off x="6191885" y="4457700"/>
            <a:ext cx="4467225" cy="521970"/>
          </a:xfrm>
          <a:prstGeom prst="rect">
            <a:avLst/>
          </a:prstGeom>
        </p:spPr>
        <p:txBody>
          <a:bodyPr wrap="square">
            <a:spAutoFit/>
          </a:bodyPr>
          <a:p>
            <a:pPr algn="r"/>
            <a:r>
              <a:rPr lang="zh-CN" altLang="en-US" sz="1400">
                <a:sym typeface="+mn-ea"/>
              </a:rPr>
              <a:t>“</a:t>
            </a:r>
            <a:r>
              <a:rPr lang="zh-CN" altLang="en-US" sz="1400"/>
              <a:t>学而时习之，不亦说乎？有朋自远方来，不亦乐乎？</a:t>
            </a:r>
            <a:r>
              <a:rPr lang="zh-CN" altLang="en-US" sz="1400">
                <a:sym typeface="+mn-ea"/>
              </a:rPr>
              <a:t>”</a:t>
            </a:r>
            <a:endParaRPr lang="zh-CN" altLang="en-US" sz="1400"/>
          </a:p>
          <a:p>
            <a:pPr algn="r"/>
            <a:r>
              <a:rPr lang="en-US" altLang="zh-CN" sz="1400"/>
              <a:t>——</a:t>
            </a:r>
            <a:r>
              <a:rPr lang="zh-CN" altLang="en-US" sz="1400"/>
              <a:t>《论语·学而》第一章</a:t>
            </a:r>
            <a:endParaRPr lang="zh-CN" altLang="en-US" sz="1400"/>
          </a:p>
        </p:txBody>
      </p:sp>
      <p:sp>
        <p:nvSpPr>
          <p:cNvPr id="8" name="文本框 7"/>
          <p:cNvSpPr txBox="1"/>
          <p:nvPr/>
        </p:nvSpPr>
        <p:spPr>
          <a:xfrm>
            <a:off x="6559550" y="3820160"/>
            <a:ext cx="1024890" cy="275590"/>
          </a:xfrm>
          <a:prstGeom prst="rect">
            <a:avLst/>
          </a:prstGeom>
          <a:noFill/>
        </p:spPr>
        <p:txBody>
          <a:bodyPr wrap="square" rtlCol="0">
            <a:spAutoFit/>
          </a:bodyPr>
          <a:p>
            <a:r>
              <a:rPr lang="zh-CN" altLang="en-US" sz="1200" b="1"/>
              <a:t>亚里士多德</a:t>
            </a:r>
            <a:endParaRPr lang="zh-CN" altLang="en-US" sz="1200" b="1"/>
          </a:p>
        </p:txBody>
      </p:sp>
      <p:sp>
        <p:nvSpPr>
          <p:cNvPr id="9" name="文本框 8"/>
          <p:cNvSpPr txBox="1"/>
          <p:nvPr/>
        </p:nvSpPr>
        <p:spPr>
          <a:xfrm>
            <a:off x="11112500" y="5823585"/>
            <a:ext cx="580390" cy="275590"/>
          </a:xfrm>
          <a:prstGeom prst="rect">
            <a:avLst/>
          </a:prstGeom>
          <a:noFill/>
        </p:spPr>
        <p:txBody>
          <a:bodyPr wrap="square" rtlCol="0">
            <a:spAutoFit/>
          </a:bodyPr>
          <a:p>
            <a:r>
              <a:rPr lang="zh-CN" altLang="en-US" sz="1200" b="1"/>
              <a:t>孔子</a:t>
            </a:r>
            <a:endParaRPr lang="zh-CN" altLang="en-US" sz="1200" b="1"/>
          </a:p>
        </p:txBody>
      </p:sp>
      <p:sp>
        <p:nvSpPr>
          <p:cNvPr id="11" name="文本框 10"/>
          <p:cNvSpPr txBox="1"/>
          <p:nvPr/>
        </p:nvSpPr>
        <p:spPr>
          <a:xfrm>
            <a:off x="11500485" y="6436995"/>
            <a:ext cx="691515" cy="368300"/>
          </a:xfrm>
          <a:prstGeom prst="rect">
            <a:avLst/>
          </a:prstGeom>
          <a:noFill/>
        </p:spPr>
        <p:txBody>
          <a:bodyPr wrap="square" rtlCol="0" anchor="t">
            <a:spAutoFit/>
          </a:bodyPr>
          <a:p>
            <a:r>
              <a:rPr lang="en-US" altLang="zh-CN">
                <a:sym typeface="+mn-ea"/>
              </a:rPr>
              <a:t>1</a:t>
            </a:r>
            <a:endParaRPr lang="en-US" altLang="zh-CN">
              <a:sym typeface="+mn-ea"/>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0" y="-15352"/>
            <a:ext cx="12217288" cy="995306"/>
          </a:xfrm>
          <a:prstGeom prst="rect">
            <a:avLst/>
          </a:prstGeom>
          <a:gradFill flip="none" rotWithShape="1">
            <a:gsLst>
              <a:gs pos="79000">
                <a:srgbClr val="692266">
                  <a:alpha val="80000"/>
                </a:srgbClr>
              </a:gs>
              <a:gs pos="46000">
                <a:srgbClr val="580C6E">
                  <a:alpha val="80000"/>
                </a:srgbClr>
              </a:gs>
              <a:gs pos="0">
                <a:srgbClr val="580C6E">
                  <a:lumMod val="100000"/>
                  <a:alpha val="80000"/>
                </a:srgbClr>
              </a:gs>
              <a:gs pos="100000">
                <a:srgbClr val="AC2761">
                  <a:alpha val="80000"/>
                </a:srgb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sp>
        <p:nvSpPr>
          <p:cNvPr id="31" name="矩形: 圆角 30"/>
          <p:cNvSpPr/>
          <p:nvPr/>
        </p:nvSpPr>
        <p:spPr>
          <a:xfrm>
            <a:off x="2855383" y="303059"/>
            <a:ext cx="1619140" cy="400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158182" y="185407"/>
            <a:ext cx="2090846" cy="643316"/>
            <a:chOff x="9730702" y="211219"/>
            <a:chExt cx="2374282" cy="701101"/>
          </a:xfrm>
        </p:grpSpPr>
        <p:pic>
          <p:nvPicPr>
            <p:cNvPr id="20" name="图片 19"/>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21" name="图片 20"/>
            <p:cNvPicPr>
              <a:picLocks noChangeAspect="1"/>
            </p:cNvPicPr>
            <p:nvPr/>
          </p:nvPicPr>
          <p:blipFill rotWithShape="1">
            <a:blip r:embed="rId4">
              <a:biLevel thresh="25000"/>
            </a:blip>
            <a:srcRect l="30188"/>
            <a:stretch>
              <a:fillRect/>
            </a:stretch>
          </p:blipFill>
          <p:spPr>
            <a:xfrm>
              <a:off x="10483399" y="211219"/>
              <a:ext cx="1621585" cy="701101"/>
            </a:xfrm>
            <a:prstGeom prst="rect">
              <a:avLst/>
            </a:prstGeom>
          </p:spPr>
        </p:pic>
      </p:grpSp>
      <p:pic>
        <p:nvPicPr>
          <p:cNvPr id="18" name="图形 17" descr="铅笔"/>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43452" y="348131"/>
            <a:ext cx="307332" cy="307332"/>
          </a:xfrm>
          <a:prstGeom prst="rect">
            <a:avLst/>
          </a:prstGeom>
        </p:spPr>
      </p:pic>
      <p:pic>
        <p:nvPicPr>
          <p:cNvPr id="23" name="图形 22" descr="烧瓶"/>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51385" y="348131"/>
            <a:ext cx="307332" cy="307332"/>
          </a:xfrm>
          <a:prstGeom prst="rect">
            <a:avLst/>
          </a:prstGeom>
        </p:spPr>
      </p:pic>
      <p:pic>
        <p:nvPicPr>
          <p:cNvPr id="25" name="图形 24" descr="显微镜"/>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59318" y="348131"/>
            <a:ext cx="307332" cy="307332"/>
          </a:xfrm>
          <a:prstGeom prst="rect">
            <a:avLst/>
          </a:prstGeom>
        </p:spPr>
      </p:pic>
      <p:pic>
        <p:nvPicPr>
          <p:cNvPr id="27" name="图形 26" descr="望远镜"/>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367251" y="348131"/>
            <a:ext cx="307332" cy="307332"/>
          </a:xfrm>
          <a:prstGeom prst="rect">
            <a:avLst/>
          </a:prstGeom>
        </p:spPr>
      </p:pic>
      <p:pic>
        <p:nvPicPr>
          <p:cNvPr id="29" name="图形 28" descr="放大"/>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75184" y="348131"/>
            <a:ext cx="307332" cy="307332"/>
          </a:xfrm>
          <a:prstGeom prst="rect">
            <a:avLst/>
          </a:prstGeom>
        </p:spPr>
      </p:pic>
      <p:sp>
        <p:nvSpPr>
          <p:cNvPr id="30" name="文本框 29"/>
          <p:cNvSpPr txBox="1"/>
          <p:nvPr/>
        </p:nvSpPr>
        <p:spPr>
          <a:xfrm>
            <a:off x="3223506" y="303059"/>
            <a:ext cx="1407518" cy="398780"/>
          </a:xfrm>
          <a:prstGeom prst="rect">
            <a:avLst/>
          </a:prstGeom>
          <a:noFill/>
        </p:spPr>
        <p:txBody>
          <a:bodyPr wrap="square" rtlCol="0">
            <a:spAutoFit/>
          </a:bodyPr>
          <a:lstStyle/>
          <a:p>
            <a:pPr>
              <a:defRPr/>
            </a:pPr>
            <a:r>
              <a:rPr lang="zh-CN" altLang="en-US" sz="2000" dirty="0">
                <a:solidFill>
                  <a:srgbClr val="580C6E"/>
                </a:solidFill>
                <a:ea typeface="思源黑体 CN Bold" panose="020B0800000000000000" pitchFamily="34" charset="-122"/>
                <a:cs typeface="+mj-cs"/>
              </a:rPr>
              <a:t>研究背景</a:t>
            </a:r>
            <a:endParaRPr lang="zh-CN" altLang="en-US" sz="2000" dirty="0">
              <a:solidFill>
                <a:srgbClr val="580C6E"/>
              </a:solidFill>
              <a:ea typeface="思源黑体 CN Bold" panose="020B0800000000000000" pitchFamily="34" charset="-122"/>
              <a:cs typeface="+mj-cs"/>
            </a:endParaRPr>
          </a:p>
        </p:txBody>
      </p:sp>
      <p:sp>
        <p:nvSpPr>
          <p:cNvPr id="33" name="文本框 32"/>
          <p:cNvSpPr txBox="1"/>
          <p:nvPr/>
        </p:nvSpPr>
        <p:spPr>
          <a:xfrm>
            <a:off x="5017646" y="303059"/>
            <a:ext cx="1407518" cy="398780"/>
          </a:xfrm>
          <a:prstGeom prst="rect">
            <a:avLst/>
          </a:prstGeom>
          <a:noFill/>
        </p:spPr>
        <p:txBody>
          <a:bodyPr wrap="square" rtlCol="0">
            <a:spAutoFit/>
          </a:bodyPr>
          <a:lstStyle/>
          <a:p>
            <a:pPr>
              <a:defRPr/>
            </a:pPr>
            <a:r>
              <a:rPr lang="zh-CN" sz="2000" dirty="0">
                <a:solidFill>
                  <a:prstClr val="white"/>
                </a:solidFill>
                <a:ea typeface="思源黑体 CN Bold" panose="020B0800000000000000" pitchFamily="34" charset="-122"/>
                <a:cs typeface="+mj-cs"/>
              </a:rPr>
              <a:t>文献综述</a:t>
            </a:r>
            <a:endParaRPr lang="zh-CN" sz="2000" dirty="0">
              <a:solidFill>
                <a:prstClr val="white"/>
              </a:solidFill>
              <a:ea typeface="思源黑体 CN Bold" panose="020B0800000000000000" pitchFamily="34" charset="-122"/>
              <a:cs typeface="+mj-cs"/>
            </a:endParaRPr>
          </a:p>
        </p:txBody>
      </p:sp>
      <p:sp>
        <p:nvSpPr>
          <p:cNvPr id="34" name="文本框 33"/>
          <p:cNvSpPr txBox="1"/>
          <p:nvPr/>
        </p:nvSpPr>
        <p:spPr>
          <a:xfrm>
            <a:off x="6811786" y="303059"/>
            <a:ext cx="1407518" cy="398780"/>
          </a:xfrm>
          <a:prstGeom prst="rect">
            <a:avLst/>
          </a:prstGeom>
          <a:noFill/>
        </p:spPr>
        <p:txBody>
          <a:bodyPr wrap="square" rtlCol="0">
            <a:spAutoFit/>
          </a:bodyPr>
          <a:lstStyle/>
          <a:p>
            <a:pPr>
              <a:defRPr/>
            </a:pPr>
            <a:r>
              <a:rPr lang="zh-CN" sz="2000" dirty="0">
                <a:solidFill>
                  <a:prstClr val="white"/>
                </a:solidFill>
                <a:ea typeface="思源黑体 CN Bold" panose="020B0800000000000000" pitchFamily="34" charset="-122"/>
                <a:cs typeface="+mj-cs"/>
              </a:rPr>
              <a:t>问题提出</a:t>
            </a:r>
            <a:endParaRPr lang="zh-CN" sz="2000" dirty="0">
              <a:solidFill>
                <a:prstClr val="white"/>
              </a:solidFill>
              <a:ea typeface="思源黑体 CN Bold" panose="020B0800000000000000" pitchFamily="34" charset="-122"/>
              <a:cs typeface="+mj-cs"/>
            </a:endParaRPr>
          </a:p>
        </p:txBody>
      </p:sp>
      <p:sp>
        <p:nvSpPr>
          <p:cNvPr id="35" name="文本框 34"/>
          <p:cNvSpPr txBox="1"/>
          <p:nvPr/>
        </p:nvSpPr>
        <p:spPr>
          <a:xfrm>
            <a:off x="8605926" y="303059"/>
            <a:ext cx="1407518" cy="398780"/>
          </a:xfrm>
          <a:prstGeom prst="rect">
            <a:avLst/>
          </a:prstGeom>
          <a:noFill/>
        </p:spPr>
        <p:txBody>
          <a:bodyPr wrap="square" rtlCol="0">
            <a:spAutoFit/>
          </a:bodyPr>
          <a:lstStyle/>
          <a:p>
            <a:pPr>
              <a:defRPr/>
            </a:pPr>
            <a:r>
              <a:rPr lang="zh-CN" sz="2000" dirty="0">
                <a:solidFill>
                  <a:prstClr val="white"/>
                </a:solidFill>
                <a:ea typeface="思源黑体 CN Bold" panose="020B0800000000000000" pitchFamily="34" charset="-122"/>
                <a:cs typeface="+mj-cs"/>
              </a:rPr>
              <a:t>研究设计</a:t>
            </a:r>
            <a:endParaRPr lang="zh-CN" sz="2000" dirty="0">
              <a:solidFill>
                <a:prstClr val="white"/>
              </a:solidFill>
              <a:ea typeface="思源黑体 CN Bold" panose="020B0800000000000000" pitchFamily="34" charset="-122"/>
              <a:cs typeface="+mj-cs"/>
            </a:endParaRPr>
          </a:p>
        </p:txBody>
      </p:sp>
      <p:sp>
        <p:nvSpPr>
          <p:cNvPr id="36" name="文本框 35"/>
          <p:cNvSpPr txBox="1"/>
          <p:nvPr/>
        </p:nvSpPr>
        <p:spPr>
          <a:xfrm>
            <a:off x="10400065" y="303059"/>
            <a:ext cx="1407518" cy="398780"/>
          </a:xfrm>
          <a:prstGeom prst="rect">
            <a:avLst/>
          </a:prstGeom>
          <a:noFill/>
        </p:spPr>
        <p:txBody>
          <a:bodyPr wrap="square" rtlCol="0">
            <a:spAutoFit/>
          </a:bodyPr>
          <a:lstStyle/>
          <a:p>
            <a:pPr>
              <a:defRPr/>
            </a:pPr>
            <a:r>
              <a:rPr lang="zh-CN" altLang="en-US" sz="2000" dirty="0">
                <a:solidFill>
                  <a:prstClr val="white"/>
                </a:solidFill>
                <a:ea typeface="思源黑体 CN Bold" panose="020B0800000000000000" pitchFamily="34" charset="-122"/>
                <a:cs typeface="+mj-cs"/>
              </a:rPr>
              <a:t>研究结果</a:t>
            </a:r>
            <a:endParaRPr lang="zh-CN" altLang="en-US" sz="2000" dirty="0">
              <a:solidFill>
                <a:prstClr val="white"/>
              </a:solidFill>
              <a:ea typeface="思源黑体 CN Bold" panose="020B0800000000000000" pitchFamily="34" charset="-122"/>
              <a:cs typeface="+mj-cs"/>
            </a:endParaRPr>
          </a:p>
        </p:txBody>
      </p:sp>
      <p:sp>
        <p:nvSpPr>
          <p:cNvPr id="41" name="箭头: V 形 40"/>
          <p:cNvSpPr/>
          <p:nvPr/>
        </p:nvSpPr>
        <p:spPr>
          <a:xfrm rot="5400000">
            <a:off x="3614969" y="741296"/>
            <a:ext cx="139368" cy="225295"/>
          </a:xfrm>
          <a:prstGeom prst="chevron">
            <a:avLst>
              <a:gd name="adj" fmla="val 736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43" name="组合 42"/>
          <p:cNvGrpSpPr/>
          <p:nvPr/>
        </p:nvGrpSpPr>
        <p:grpSpPr>
          <a:xfrm>
            <a:off x="909273" y="1141871"/>
            <a:ext cx="10203532" cy="398780"/>
            <a:chOff x="4940300" y="3513623"/>
            <a:chExt cx="13484028" cy="526989"/>
          </a:xfrm>
        </p:grpSpPr>
        <p:grpSp>
          <p:nvGrpSpPr>
            <p:cNvPr id="44" name="组合 43"/>
            <p:cNvGrpSpPr/>
            <p:nvPr/>
          </p:nvGrpSpPr>
          <p:grpSpPr>
            <a:xfrm>
              <a:off x="4940300" y="3581780"/>
              <a:ext cx="361950" cy="254002"/>
              <a:chOff x="4940300" y="3428999"/>
              <a:chExt cx="457202" cy="254002"/>
            </a:xfrm>
          </p:grpSpPr>
          <p:sp>
            <p:nvSpPr>
              <p:cNvPr id="47" name="箭头: V 形 46"/>
              <p:cNvSpPr/>
              <p:nvPr/>
            </p:nvSpPr>
            <p:spPr>
              <a:xfrm>
                <a:off x="4940300" y="3429000"/>
                <a:ext cx="254001" cy="254001"/>
              </a:xfrm>
              <a:prstGeom prst="chevron">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48" name="箭头: V 形 47"/>
              <p:cNvSpPr/>
              <p:nvPr/>
            </p:nvSpPr>
            <p:spPr>
              <a:xfrm>
                <a:off x="5143501" y="3428999"/>
                <a:ext cx="254001" cy="254001"/>
              </a:xfrm>
              <a:prstGeom prst="chevron">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grpSp>
        <p:cxnSp>
          <p:nvCxnSpPr>
            <p:cNvPr id="45" name="直接连接符 44"/>
            <p:cNvCxnSpPr/>
            <p:nvPr/>
          </p:nvCxnSpPr>
          <p:spPr>
            <a:xfrm>
              <a:off x="4940300" y="3962782"/>
              <a:ext cx="13484028" cy="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5302250" y="3513623"/>
              <a:ext cx="1584327" cy="526989"/>
            </a:xfrm>
            <a:prstGeom prst="rect">
              <a:avLst/>
            </a:prstGeom>
          </p:spPr>
          <p:txBody>
            <a:bodyPr wrap="none">
              <a:spAutoFit/>
            </a:bodyPr>
            <a:lstStyle/>
            <a:p>
              <a:r>
                <a:rPr lang="zh-CN" altLang="en-US" sz="2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研究背景</a:t>
              </a:r>
              <a:endParaRPr lang="zh-CN" altLang="en-US" sz="2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13" name="文本框 12"/>
          <p:cNvSpPr txBox="1"/>
          <p:nvPr/>
        </p:nvSpPr>
        <p:spPr>
          <a:xfrm>
            <a:off x="4289425" y="2572385"/>
            <a:ext cx="7256145" cy="2799715"/>
          </a:xfrm>
          <a:prstGeom prst="rect">
            <a:avLst/>
          </a:prstGeom>
        </p:spPr>
        <p:txBody>
          <a:bodyPr wrap="square">
            <a:spAutoFit/>
          </a:bodyPr>
          <a:p>
            <a:pPr marL="0" indent="0"/>
            <a:r>
              <a:rPr lang="zh-CN" altLang="en-US" sz="1600" b="1" i="0">
                <a:solidFill>
                  <a:schemeClr val="tx1"/>
                </a:solidFill>
                <a:latin typeface="Noto Sans"/>
                <a:ea typeface="Noto Sans"/>
              </a:rPr>
              <a:t>较高的幸福</a:t>
            </a:r>
            <a:r>
              <a:rPr lang="zh-CN" altLang="en-US" sz="1600" b="0" i="0">
                <a:solidFill>
                  <a:schemeClr val="tx1"/>
                </a:solidFill>
                <a:latin typeface="Noto Sans"/>
                <a:ea typeface="Noto Sans"/>
              </a:rPr>
              <a:t>已经被论证对人们生活的方方面面产生影响，如：</a:t>
            </a:r>
            <a:endParaRPr lang="zh-CN" altLang="en-US" sz="1600" b="0" i="0">
              <a:solidFill>
                <a:schemeClr val="tx1"/>
              </a:solidFill>
              <a:latin typeface="Noto Sans"/>
              <a:ea typeface="Noto Sans"/>
            </a:endParaRPr>
          </a:p>
          <a:p>
            <a:pPr marL="0" indent="0"/>
            <a:endParaRPr lang="zh-CN" altLang="en-US" sz="1600" b="0" i="0">
              <a:solidFill>
                <a:schemeClr val="tx1"/>
              </a:solidFill>
              <a:latin typeface="Noto Sans"/>
              <a:ea typeface="Noto Sans"/>
            </a:endParaRPr>
          </a:p>
          <a:p>
            <a:pPr marL="285750" indent="-285750">
              <a:buFont typeface="Arial" panose="020B0604020202020204" pitchFamily="34" charset="0"/>
              <a:buChar char="•"/>
            </a:pPr>
            <a:r>
              <a:rPr lang="zh-CN" altLang="en-US" sz="1600" b="1" i="0">
                <a:solidFill>
                  <a:schemeClr val="tx1"/>
                </a:solidFill>
                <a:latin typeface="Noto Sans"/>
                <a:ea typeface="Noto Sans"/>
              </a:rPr>
              <a:t>个人健康</a:t>
            </a:r>
            <a:r>
              <a:rPr lang="zh-CN" altLang="en-US" sz="1600" b="0" i="0">
                <a:solidFill>
                  <a:schemeClr val="tx1"/>
                </a:solidFill>
                <a:latin typeface="Noto Sans"/>
                <a:ea typeface="Noto Sans"/>
              </a:rPr>
              <a:t>：它与更强的免疫功能、更长的预期寿命显著相关 (Danner et al., 2001; Chida &amp; Steptoe, 2008)；</a:t>
            </a:r>
            <a:endParaRPr lang="zh-CN" altLang="en-US" sz="1600" b="0" i="0">
              <a:solidFill>
                <a:schemeClr val="tx1"/>
              </a:solidFill>
              <a:latin typeface="Noto Sans"/>
              <a:ea typeface="Noto Sans"/>
            </a:endParaRPr>
          </a:p>
          <a:p>
            <a:pPr marL="285750" indent="-285750">
              <a:buFont typeface="Arial" panose="020B0604020202020204" pitchFamily="34" charset="0"/>
              <a:buChar char="•"/>
            </a:pPr>
            <a:r>
              <a:rPr lang="zh-CN" altLang="en-US" sz="1600" b="1" i="0">
                <a:solidFill>
                  <a:schemeClr val="tx1"/>
                </a:solidFill>
                <a:latin typeface="Noto Sans"/>
                <a:ea typeface="Noto Sans"/>
              </a:rPr>
              <a:t>职业发展</a:t>
            </a:r>
            <a:r>
              <a:rPr lang="zh-CN" altLang="en-US" sz="1600" b="0" i="0">
                <a:solidFill>
                  <a:schemeClr val="tx1"/>
                </a:solidFill>
                <a:latin typeface="Noto Sans"/>
                <a:ea typeface="Noto Sans"/>
              </a:rPr>
              <a:t>：幸福的个体不仅展现出更高的生产力、创造力和工作满意度，其收入水平也普遍更高 (Harter et al., 2020; Lyubomirsky, King, &amp; Diener, 2005)。</a:t>
            </a:r>
            <a:endParaRPr lang="zh-CN" altLang="en-US" sz="1600" b="0" i="0">
              <a:solidFill>
                <a:schemeClr val="tx1"/>
              </a:solidFill>
              <a:latin typeface="Noto Sans"/>
              <a:ea typeface="Noto Sans"/>
            </a:endParaRPr>
          </a:p>
          <a:p>
            <a:pPr marL="285750" indent="-285750">
              <a:buFont typeface="Arial" panose="020B0604020202020204" pitchFamily="34" charset="0"/>
              <a:buChar char="•"/>
            </a:pPr>
            <a:r>
              <a:rPr lang="zh-CN" altLang="en-US" sz="1600" b="1" i="0">
                <a:solidFill>
                  <a:schemeClr val="tx1"/>
                </a:solidFill>
                <a:latin typeface="Noto Sans"/>
                <a:ea typeface="Noto Sans"/>
              </a:rPr>
              <a:t>社会互动</a:t>
            </a:r>
            <a:r>
              <a:rPr lang="zh-CN" altLang="en-US" sz="1600" b="0" i="0">
                <a:solidFill>
                  <a:schemeClr val="tx1"/>
                </a:solidFill>
                <a:latin typeface="Noto Sans"/>
                <a:ea typeface="Noto Sans"/>
              </a:rPr>
              <a:t>：幸福者倾向于建立更广阔、更稳固的人际关系网络，并表现出更多的亲社会行为 (Lyubomirsky et al., 2005)；</a:t>
            </a:r>
            <a:endParaRPr lang="zh-CN" altLang="en-US" sz="1600" b="0" i="0">
              <a:solidFill>
                <a:schemeClr val="tx1"/>
              </a:solidFill>
              <a:latin typeface="Noto Sans"/>
              <a:ea typeface="Noto Sans"/>
            </a:endParaRPr>
          </a:p>
          <a:p>
            <a:pPr marL="285750" indent="-285750">
              <a:buFont typeface="Arial" panose="020B0604020202020204" pitchFamily="34" charset="0"/>
              <a:buChar char="•"/>
            </a:pPr>
            <a:endParaRPr lang="zh-CN" altLang="en-US" sz="1600" b="0" i="0">
              <a:solidFill>
                <a:schemeClr val="tx1"/>
              </a:solidFill>
              <a:latin typeface="Noto Sans"/>
              <a:ea typeface="Noto Sans"/>
            </a:endParaRPr>
          </a:p>
          <a:p>
            <a:pPr marL="0" indent="0"/>
            <a:r>
              <a:rPr lang="zh-CN" altLang="en-US" sz="1600" b="0" i="0">
                <a:solidFill>
                  <a:schemeClr val="tx1"/>
                </a:solidFill>
                <a:latin typeface="Noto Sans"/>
                <a:ea typeface="Noto Sans"/>
              </a:rPr>
              <a:t>这些跨领域的实证研究共同揭示，幸福是促进个体全面发展与社会繁荣的关键驱动力</a:t>
            </a:r>
            <a:endParaRPr lang="zh-CN" altLang="en-US" sz="1600" b="0" i="0">
              <a:solidFill>
                <a:schemeClr val="tx1"/>
              </a:solidFill>
              <a:latin typeface="Noto Sans"/>
              <a:ea typeface="Noto Sans"/>
            </a:endParaRPr>
          </a:p>
        </p:txBody>
      </p:sp>
      <p:pic>
        <p:nvPicPr>
          <p:cNvPr id="16" name="图片 15"/>
          <p:cNvPicPr/>
          <p:nvPr/>
        </p:nvPicPr>
        <p:blipFill>
          <a:blip r:embed="rId15"/>
          <a:stretch>
            <a:fillRect/>
          </a:stretch>
        </p:blipFill>
        <p:spPr>
          <a:xfrm>
            <a:off x="1183005" y="2572385"/>
            <a:ext cx="2548255" cy="2540635"/>
          </a:xfrm>
          <a:prstGeom prst="rect">
            <a:avLst/>
          </a:prstGeom>
        </p:spPr>
      </p:pic>
      <p:sp>
        <p:nvSpPr>
          <p:cNvPr id="3" name="文本框 2"/>
          <p:cNvSpPr txBox="1"/>
          <p:nvPr/>
        </p:nvSpPr>
        <p:spPr>
          <a:xfrm>
            <a:off x="11500485" y="6436995"/>
            <a:ext cx="691515" cy="368300"/>
          </a:xfrm>
          <a:prstGeom prst="rect">
            <a:avLst/>
          </a:prstGeom>
          <a:noFill/>
        </p:spPr>
        <p:txBody>
          <a:bodyPr wrap="square" rtlCol="0" anchor="t">
            <a:spAutoFit/>
          </a:bodyPr>
          <a:p>
            <a:r>
              <a:rPr lang="en-US" altLang="zh-CN">
                <a:sym typeface="+mn-ea"/>
              </a:rPr>
              <a:t>2</a:t>
            </a:r>
            <a:endParaRPr lang="en-US" altLang="zh-CN">
              <a:sym typeface="+mn-ea"/>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7748" y="-15896"/>
            <a:ext cx="12227495" cy="6873896"/>
          </a:xfrm>
          <a:prstGeom prst="rect">
            <a:avLst/>
          </a:prstGeom>
          <a:gradFill flip="none" rotWithShape="1">
            <a:gsLst>
              <a:gs pos="100000">
                <a:srgbClr val="992164"/>
              </a:gs>
              <a:gs pos="73000">
                <a:srgbClr val="7A1769"/>
              </a:gs>
              <a:gs pos="0">
                <a:srgbClr val="580C6E"/>
              </a:gs>
              <a:gs pos="100000">
                <a:srgbClr val="AC276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09" name="组合 108"/>
          <p:cNvGrpSpPr/>
          <p:nvPr/>
        </p:nvGrpSpPr>
        <p:grpSpPr>
          <a:xfrm>
            <a:off x="9550515" y="287953"/>
            <a:ext cx="2246965" cy="691351"/>
            <a:chOff x="9730702" y="211219"/>
            <a:chExt cx="2374282" cy="701101"/>
          </a:xfrm>
        </p:grpSpPr>
        <p:pic>
          <p:nvPicPr>
            <p:cNvPr id="110" name="图片 109"/>
            <p:cNvPicPr>
              <a:picLocks noChangeAspect="1"/>
            </p:cNvPicPr>
            <p:nvPr userDrawn="1"/>
          </p:nvPicPr>
          <p:blipFill>
            <a:blip r:embed="rId1" cstate="print">
              <a:lum bright="70000" contrast="-70000"/>
              <a:extLst>
                <a:ext uri="{BEBA8EAE-BF5A-486C-A8C5-ECC9F3942E4B}">
                  <a14:imgProps xmlns:a14="http://schemas.microsoft.com/office/drawing/2010/main">
                    <a14:imgLayer r:embed="rId2">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111" name="图片 110"/>
            <p:cNvPicPr>
              <a:picLocks noChangeAspect="1"/>
            </p:cNvPicPr>
            <p:nvPr/>
          </p:nvPicPr>
          <p:blipFill rotWithShape="1">
            <a:blip r:embed="rId3">
              <a:biLevel thresh="25000"/>
            </a:blip>
            <a:srcRect l="30188"/>
            <a:stretch>
              <a:fillRect/>
            </a:stretch>
          </p:blipFill>
          <p:spPr>
            <a:xfrm>
              <a:off x="10483399" y="211219"/>
              <a:ext cx="1621585" cy="701101"/>
            </a:xfrm>
            <a:prstGeom prst="rect">
              <a:avLst/>
            </a:prstGeom>
          </p:spPr>
        </p:pic>
      </p:grpSp>
      <p:sp>
        <p:nvSpPr>
          <p:cNvPr id="116" name="文本框 115"/>
          <p:cNvSpPr txBox="1"/>
          <p:nvPr/>
        </p:nvSpPr>
        <p:spPr>
          <a:xfrm>
            <a:off x="977223" y="2327931"/>
            <a:ext cx="8793417" cy="110680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6600" b="1" dirty="0">
                <a:solidFill>
                  <a:prstClr val="white"/>
                </a:solidFill>
                <a:ea typeface="思源黑体 CN Bold" panose="020B0800000000000000" pitchFamily="34" charset="-122"/>
                <a:cs typeface="+mj-cs"/>
              </a:rPr>
              <a:t>0</a:t>
            </a:r>
            <a:r>
              <a:rPr lang="en-US" altLang="zh-CN" sz="6600" b="1" dirty="0">
                <a:solidFill>
                  <a:prstClr val="white"/>
                </a:solidFill>
                <a:ea typeface="思源黑体 CN Bold" panose="020B0800000000000000" pitchFamily="34" charset="-122"/>
                <a:cs typeface="+mj-cs"/>
              </a:rPr>
              <a:t>2   </a:t>
            </a:r>
            <a:r>
              <a:rPr lang="zh-CN" altLang="en-US" sz="6600" b="1" dirty="0">
                <a:solidFill>
                  <a:prstClr val="white"/>
                </a:solidFill>
                <a:ea typeface="思源黑体 CN Bold" panose="020B0800000000000000" pitchFamily="34" charset="-122"/>
                <a:cs typeface="+mj-cs"/>
              </a:rPr>
              <a:t>文献综述</a:t>
            </a:r>
            <a:endParaRPr lang="zh-CN" altLang="en-US" sz="6600" b="1" dirty="0">
              <a:solidFill>
                <a:prstClr val="white"/>
              </a:solidFill>
              <a:ea typeface="思源黑体 CN Bold" panose="020B0800000000000000" pitchFamily="34" charset="-122"/>
              <a:cs typeface="+mj-cs"/>
            </a:endParaRPr>
          </a:p>
        </p:txBody>
      </p:sp>
      <p:grpSp>
        <p:nvGrpSpPr>
          <p:cNvPr id="34" name="图形 10"/>
          <p:cNvGrpSpPr/>
          <p:nvPr/>
        </p:nvGrpSpPr>
        <p:grpSpPr>
          <a:xfrm rot="1911398" flipH="1">
            <a:off x="-6739926" y="718486"/>
            <a:ext cx="18785954" cy="9463205"/>
            <a:chOff x="1364551" y="1662116"/>
            <a:chExt cx="9464325" cy="3530151"/>
          </a:xfrm>
          <a:noFill/>
        </p:grpSpPr>
        <p:sp>
          <p:nvSpPr>
            <p:cNvPr id="35" name="任意多边形: 形状 34"/>
            <p:cNvSpPr/>
            <p:nvPr/>
          </p:nvSpPr>
          <p:spPr>
            <a:xfrm>
              <a:off x="1364551" y="3777993"/>
              <a:ext cx="9464325" cy="1414274"/>
            </a:xfrm>
            <a:custGeom>
              <a:avLst/>
              <a:gdLst>
                <a:gd name="connsiteX0" fmla="*/ 0 w 9464325"/>
                <a:gd name="connsiteY0" fmla="*/ 1414275 h 1414274"/>
                <a:gd name="connsiteX1" fmla="*/ 3078766 w 9464325"/>
                <a:gd name="connsiteY1" fmla="*/ 426056 h 1414274"/>
                <a:gd name="connsiteX2" fmla="*/ 6081522 w 9464325"/>
                <a:gd name="connsiteY2" fmla="*/ 920213 h 1414274"/>
                <a:gd name="connsiteX3" fmla="*/ 9464326 w 9464325"/>
                <a:gd name="connsiteY3" fmla="*/ 46008 h 1414274"/>
              </a:gdLst>
              <a:ahLst/>
              <a:cxnLst>
                <a:cxn ang="0">
                  <a:pos x="connsiteX0" y="connsiteY0"/>
                </a:cxn>
                <a:cxn ang="0">
                  <a:pos x="connsiteX1" y="connsiteY1"/>
                </a:cxn>
                <a:cxn ang="0">
                  <a:pos x="connsiteX2" y="connsiteY2"/>
                </a:cxn>
                <a:cxn ang="0">
                  <a:pos x="connsiteX3" y="connsiteY3"/>
                </a:cxn>
              </a:cxnLst>
              <a:rect l="l" t="t" r="r" b="b"/>
              <a:pathLst>
                <a:path w="9464325" h="1414274">
                  <a:moveTo>
                    <a:pt x="0" y="1414275"/>
                  </a:moveTo>
                  <a:cubicBezTo>
                    <a:pt x="0" y="1414275"/>
                    <a:pt x="1824419" y="312042"/>
                    <a:pt x="3078766" y="426056"/>
                  </a:cubicBezTo>
                  <a:cubicBezTo>
                    <a:pt x="4184618" y="526545"/>
                    <a:pt x="4763834" y="1160910"/>
                    <a:pt x="6081522" y="920213"/>
                  </a:cubicBezTo>
                  <a:cubicBezTo>
                    <a:pt x="7029831" y="746953"/>
                    <a:pt x="8235410" y="-220025"/>
                    <a:pt x="9464326" y="4600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60" name="任意多边形: 形状 59"/>
            <p:cNvSpPr/>
            <p:nvPr/>
          </p:nvSpPr>
          <p:spPr>
            <a:xfrm>
              <a:off x="1385887" y="3686296"/>
              <a:ext cx="9428702" cy="1351094"/>
            </a:xfrm>
            <a:custGeom>
              <a:avLst/>
              <a:gdLst>
                <a:gd name="connsiteX0" fmla="*/ 0 w 9428702"/>
                <a:gd name="connsiteY0" fmla="*/ 1351095 h 1351094"/>
                <a:gd name="connsiteX1" fmla="*/ 3014282 w 9428702"/>
                <a:gd name="connsiteY1" fmla="*/ 411263 h 1351094"/>
                <a:gd name="connsiteX2" fmla="*/ 6063139 w 9428702"/>
                <a:gd name="connsiteY2" fmla="*/ 975619 h 1351094"/>
                <a:gd name="connsiteX3" fmla="*/ 9428702 w 9428702"/>
                <a:gd name="connsiteY3" fmla="*/ 43788 h 1351094"/>
              </a:gdLst>
              <a:ahLst/>
              <a:cxnLst>
                <a:cxn ang="0">
                  <a:pos x="connsiteX0" y="connsiteY0"/>
                </a:cxn>
                <a:cxn ang="0">
                  <a:pos x="connsiteX1" y="connsiteY1"/>
                </a:cxn>
                <a:cxn ang="0">
                  <a:pos x="connsiteX2" y="connsiteY2"/>
                </a:cxn>
                <a:cxn ang="0">
                  <a:pos x="connsiteX3" y="connsiteY3"/>
                </a:cxn>
              </a:cxnLst>
              <a:rect l="l" t="t" r="r" b="b"/>
              <a:pathLst>
                <a:path w="9428702" h="1351094">
                  <a:moveTo>
                    <a:pt x="0" y="1351095"/>
                  </a:moveTo>
                  <a:cubicBezTo>
                    <a:pt x="0" y="1351095"/>
                    <a:pt x="1769840" y="284390"/>
                    <a:pt x="3014282" y="411263"/>
                  </a:cubicBezTo>
                  <a:cubicBezTo>
                    <a:pt x="4125754" y="528516"/>
                    <a:pt x="4762024" y="1211934"/>
                    <a:pt x="6063139" y="975619"/>
                  </a:cubicBezTo>
                  <a:cubicBezTo>
                    <a:pt x="7011639" y="803788"/>
                    <a:pt x="8199692" y="-222245"/>
                    <a:pt x="9428702" y="4378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61" name="任意多边形: 形状 60"/>
            <p:cNvSpPr/>
            <p:nvPr/>
          </p:nvSpPr>
          <p:spPr>
            <a:xfrm>
              <a:off x="1407128" y="3594367"/>
              <a:ext cx="9392983" cy="1288052"/>
            </a:xfrm>
            <a:custGeom>
              <a:avLst/>
              <a:gdLst>
                <a:gd name="connsiteX0" fmla="*/ 0 w 9392983"/>
                <a:gd name="connsiteY0" fmla="*/ 1288053 h 1288052"/>
                <a:gd name="connsiteX1" fmla="*/ 2949798 w 9392983"/>
                <a:gd name="connsiteY1" fmla="*/ 396513 h 1288052"/>
                <a:gd name="connsiteX2" fmla="*/ 6044661 w 9392983"/>
                <a:gd name="connsiteY2" fmla="*/ 1031163 h 1288052"/>
                <a:gd name="connsiteX3" fmla="*/ 9392983 w 9392983"/>
                <a:gd name="connsiteY3" fmla="*/ 41802 h 1288052"/>
              </a:gdLst>
              <a:ahLst/>
              <a:cxnLst>
                <a:cxn ang="0">
                  <a:pos x="connsiteX0" y="connsiteY0"/>
                </a:cxn>
                <a:cxn ang="0">
                  <a:pos x="connsiteX1" y="connsiteY1"/>
                </a:cxn>
                <a:cxn ang="0">
                  <a:pos x="connsiteX2" y="connsiteY2"/>
                </a:cxn>
                <a:cxn ang="0">
                  <a:pos x="connsiteX3" y="connsiteY3"/>
                </a:cxn>
              </a:cxnLst>
              <a:rect l="l" t="t" r="r" b="b"/>
              <a:pathLst>
                <a:path w="9392983" h="1288052">
                  <a:moveTo>
                    <a:pt x="0" y="1288053"/>
                  </a:moveTo>
                  <a:cubicBezTo>
                    <a:pt x="0" y="1288053"/>
                    <a:pt x="1715643" y="252780"/>
                    <a:pt x="2949798" y="396513"/>
                  </a:cubicBezTo>
                  <a:cubicBezTo>
                    <a:pt x="4067270" y="526719"/>
                    <a:pt x="4760119" y="1263002"/>
                    <a:pt x="6044661" y="1031163"/>
                  </a:cubicBezTo>
                  <a:cubicBezTo>
                    <a:pt x="6993446" y="860666"/>
                    <a:pt x="8163973" y="-224327"/>
                    <a:pt x="9392983" y="41802"/>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62" name="任意多边形: 形状 61"/>
            <p:cNvSpPr/>
            <p:nvPr/>
          </p:nvSpPr>
          <p:spPr>
            <a:xfrm>
              <a:off x="1428464" y="3502412"/>
              <a:ext cx="9357169" cy="1225130"/>
            </a:xfrm>
            <a:custGeom>
              <a:avLst/>
              <a:gdLst>
                <a:gd name="connsiteX0" fmla="*/ 0 w 9357169"/>
                <a:gd name="connsiteY0" fmla="*/ 1225131 h 1225130"/>
                <a:gd name="connsiteX1" fmla="*/ 2885218 w 9357169"/>
                <a:gd name="connsiteY1" fmla="*/ 381978 h 1225130"/>
                <a:gd name="connsiteX2" fmla="*/ 6026182 w 9357169"/>
                <a:gd name="connsiteY2" fmla="*/ 1086923 h 1225130"/>
                <a:gd name="connsiteX3" fmla="*/ 9357169 w 9357169"/>
                <a:gd name="connsiteY3" fmla="*/ 39935 h 1225130"/>
              </a:gdLst>
              <a:ahLst/>
              <a:cxnLst>
                <a:cxn ang="0">
                  <a:pos x="connsiteX0" y="connsiteY0"/>
                </a:cxn>
                <a:cxn ang="0">
                  <a:pos x="connsiteX1" y="connsiteY1"/>
                </a:cxn>
                <a:cxn ang="0">
                  <a:pos x="connsiteX2" y="connsiteY2"/>
                </a:cxn>
                <a:cxn ang="0">
                  <a:pos x="connsiteX3" y="connsiteY3"/>
                </a:cxn>
              </a:cxnLst>
              <a:rect l="l" t="t" r="r" b="b"/>
              <a:pathLst>
                <a:path w="9357169" h="1225130">
                  <a:moveTo>
                    <a:pt x="0" y="1225131"/>
                  </a:moveTo>
                  <a:cubicBezTo>
                    <a:pt x="0" y="1225131"/>
                    <a:pt x="1661255" y="223672"/>
                    <a:pt x="2885218" y="381978"/>
                  </a:cubicBezTo>
                  <a:cubicBezTo>
                    <a:pt x="4008596" y="527330"/>
                    <a:pt x="4758214" y="1314190"/>
                    <a:pt x="6026182" y="1086923"/>
                  </a:cubicBezTo>
                  <a:cubicBezTo>
                    <a:pt x="6975158" y="917855"/>
                    <a:pt x="8128254" y="-226098"/>
                    <a:pt x="9357169" y="39935"/>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63" name="任意多边形: 形状 62"/>
            <p:cNvSpPr/>
            <p:nvPr/>
          </p:nvSpPr>
          <p:spPr>
            <a:xfrm>
              <a:off x="1449800" y="3410088"/>
              <a:ext cx="9321545" cy="1180334"/>
            </a:xfrm>
            <a:custGeom>
              <a:avLst/>
              <a:gdLst>
                <a:gd name="connsiteX0" fmla="*/ 0 w 9321545"/>
                <a:gd name="connsiteY0" fmla="*/ 1162484 h 1180334"/>
                <a:gd name="connsiteX1" fmla="*/ 2820734 w 9321545"/>
                <a:gd name="connsiteY1" fmla="*/ 367717 h 1180334"/>
                <a:gd name="connsiteX2" fmla="*/ 6007799 w 9321545"/>
                <a:gd name="connsiteY2" fmla="*/ 1142862 h 1180334"/>
                <a:gd name="connsiteX3" fmla="*/ 9321546 w 9321545"/>
                <a:gd name="connsiteY3" fmla="*/ 38248 h 1180334"/>
              </a:gdLst>
              <a:ahLst/>
              <a:cxnLst>
                <a:cxn ang="0">
                  <a:pos x="connsiteX0" y="connsiteY0"/>
                </a:cxn>
                <a:cxn ang="0">
                  <a:pos x="connsiteX1" y="connsiteY1"/>
                </a:cxn>
                <a:cxn ang="0">
                  <a:pos x="connsiteX2" y="connsiteY2"/>
                </a:cxn>
                <a:cxn ang="0">
                  <a:pos x="connsiteX3" y="connsiteY3"/>
                </a:cxn>
              </a:cxnLst>
              <a:rect l="l" t="t" r="r" b="b"/>
              <a:pathLst>
                <a:path w="9321545" h="1180334">
                  <a:moveTo>
                    <a:pt x="0" y="1162484"/>
                  </a:moveTo>
                  <a:cubicBezTo>
                    <a:pt x="0" y="1162484"/>
                    <a:pt x="1606868" y="195125"/>
                    <a:pt x="2820734" y="367717"/>
                  </a:cubicBezTo>
                  <a:cubicBezTo>
                    <a:pt x="3949922" y="528309"/>
                    <a:pt x="4756309" y="1365747"/>
                    <a:pt x="6007799" y="1142862"/>
                  </a:cubicBezTo>
                  <a:cubicBezTo>
                    <a:pt x="6957060" y="975222"/>
                    <a:pt x="8092536" y="-227785"/>
                    <a:pt x="9321546" y="3824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64" name="任意多边形: 形状 63"/>
            <p:cNvSpPr/>
            <p:nvPr/>
          </p:nvSpPr>
          <p:spPr>
            <a:xfrm>
              <a:off x="1471040" y="3317886"/>
              <a:ext cx="9285732" cy="1233216"/>
            </a:xfrm>
            <a:custGeom>
              <a:avLst/>
              <a:gdLst>
                <a:gd name="connsiteX0" fmla="*/ 0 w 9285732"/>
                <a:gd name="connsiteY0" fmla="*/ 1099808 h 1233216"/>
                <a:gd name="connsiteX1" fmla="*/ 2756249 w 9285732"/>
                <a:gd name="connsiteY1" fmla="*/ 353429 h 1233216"/>
                <a:gd name="connsiteX2" fmla="*/ 5989320 w 9285732"/>
                <a:gd name="connsiteY2" fmla="*/ 1198869 h 1233216"/>
                <a:gd name="connsiteX3" fmla="*/ 9285732 w 9285732"/>
                <a:gd name="connsiteY3" fmla="*/ 36723 h 1233216"/>
              </a:gdLst>
              <a:ahLst/>
              <a:cxnLst>
                <a:cxn ang="0">
                  <a:pos x="connsiteX0" y="connsiteY0"/>
                </a:cxn>
                <a:cxn ang="0">
                  <a:pos x="connsiteX1" y="connsiteY1"/>
                </a:cxn>
                <a:cxn ang="0">
                  <a:pos x="connsiteX2" y="connsiteY2"/>
                </a:cxn>
                <a:cxn ang="0">
                  <a:pos x="connsiteX3" y="connsiteY3"/>
                </a:cxn>
              </a:cxnLst>
              <a:rect l="l" t="t" r="r" b="b"/>
              <a:pathLst>
                <a:path w="9285732" h="1233216">
                  <a:moveTo>
                    <a:pt x="0" y="1099808"/>
                  </a:moveTo>
                  <a:cubicBezTo>
                    <a:pt x="0" y="1099808"/>
                    <a:pt x="1552575" y="166739"/>
                    <a:pt x="2756249" y="353429"/>
                  </a:cubicBezTo>
                  <a:cubicBezTo>
                    <a:pt x="3891344" y="529547"/>
                    <a:pt x="4754499" y="1417277"/>
                    <a:pt x="5989320" y="1198869"/>
                  </a:cubicBezTo>
                  <a:cubicBezTo>
                    <a:pt x="6938772" y="1032562"/>
                    <a:pt x="8056817" y="-229405"/>
                    <a:pt x="9285732" y="36723"/>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65" name="任意多边形: 形状 64"/>
            <p:cNvSpPr/>
            <p:nvPr/>
          </p:nvSpPr>
          <p:spPr>
            <a:xfrm>
              <a:off x="1492377" y="3225423"/>
              <a:ext cx="9250108" cy="1286593"/>
            </a:xfrm>
            <a:custGeom>
              <a:avLst/>
              <a:gdLst>
                <a:gd name="connsiteX0" fmla="*/ 0 w 9250108"/>
                <a:gd name="connsiteY0" fmla="*/ 1037395 h 1286593"/>
                <a:gd name="connsiteX1" fmla="*/ 2691765 w 9250108"/>
                <a:gd name="connsiteY1" fmla="*/ 339402 h 1286593"/>
                <a:gd name="connsiteX2" fmla="*/ 5970937 w 9250108"/>
                <a:gd name="connsiteY2" fmla="*/ 1255041 h 1286593"/>
                <a:gd name="connsiteX3" fmla="*/ 9250109 w 9250108"/>
                <a:gd name="connsiteY3" fmla="*/ 35269 h 1286593"/>
              </a:gdLst>
              <a:ahLst/>
              <a:cxnLst>
                <a:cxn ang="0">
                  <a:pos x="connsiteX0" y="connsiteY0"/>
                </a:cxn>
                <a:cxn ang="0">
                  <a:pos x="connsiteX1" y="connsiteY1"/>
                </a:cxn>
                <a:cxn ang="0">
                  <a:pos x="connsiteX2" y="connsiteY2"/>
                </a:cxn>
                <a:cxn ang="0">
                  <a:pos x="connsiteX3" y="connsiteY3"/>
                </a:cxn>
              </a:cxnLst>
              <a:rect l="l" t="t" r="r" b="b"/>
              <a:pathLst>
                <a:path w="9250108" h="1286593">
                  <a:moveTo>
                    <a:pt x="0" y="1037395"/>
                  </a:moveTo>
                  <a:cubicBezTo>
                    <a:pt x="0" y="1037395"/>
                    <a:pt x="1498187" y="138901"/>
                    <a:pt x="2691765" y="339402"/>
                  </a:cubicBezTo>
                  <a:cubicBezTo>
                    <a:pt x="3832765" y="531141"/>
                    <a:pt x="4752594" y="1469067"/>
                    <a:pt x="5970937" y="1255041"/>
                  </a:cubicBezTo>
                  <a:cubicBezTo>
                    <a:pt x="6920675" y="1090163"/>
                    <a:pt x="8021098" y="-230764"/>
                    <a:pt x="9250109" y="35269"/>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66" name="任意多边形: 形状 65"/>
            <p:cNvSpPr/>
            <p:nvPr/>
          </p:nvSpPr>
          <p:spPr>
            <a:xfrm>
              <a:off x="1513713" y="3132904"/>
              <a:ext cx="9214485" cy="1340243"/>
            </a:xfrm>
            <a:custGeom>
              <a:avLst/>
              <a:gdLst>
                <a:gd name="connsiteX0" fmla="*/ 0 w 9214485"/>
                <a:gd name="connsiteY0" fmla="*/ 974942 h 1340243"/>
                <a:gd name="connsiteX1" fmla="*/ 2627281 w 9214485"/>
                <a:gd name="connsiteY1" fmla="*/ 325337 h 1340243"/>
                <a:gd name="connsiteX2" fmla="*/ 5952554 w 9214485"/>
                <a:gd name="connsiteY2" fmla="*/ 1311270 h 1340243"/>
                <a:gd name="connsiteX3" fmla="*/ 9214485 w 9214485"/>
                <a:gd name="connsiteY3" fmla="*/ 33967 h 1340243"/>
              </a:gdLst>
              <a:ahLst/>
              <a:cxnLst>
                <a:cxn ang="0">
                  <a:pos x="connsiteX0" y="connsiteY0"/>
                </a:cxn>
                <a:cxn ang="0">
                  <a:pos x="connsiteX1" y="connsiteY1"/>
                </a:cxn>
                <a:cxn ang="0">
                  <a:pos x="connsiteX2" y="connsiteY2"/>
                </a:cxn>
                <a:cxn ang="0">
                  <a:pos x="connsiteX3" y="connsiteY3"/>
                </a:cxn>
              </a:cxnLst>
              <a:rect l="l" t="t" r="r" b="b"/>
              <a:pathLst>
                <a:path w="9214485" h="1340243">
                  <a:moveTo>
                    <a:pt x="0" y="974942"/>
                  </a:moveTo>
                  <a:cubicBezTo>
                    <a:pt x="0" y="974942"/>
                    <a:pt x="1443800" y="111120"/>
                    <a:pt x="2627281" y="325337"/>
                  </a:cubicBezTo>
                  <a:cubicBezTo>
                    <a:pt x="3774186" y="532887"/>
                    <a:pt x="4750785" y="1520725"/>
                    <a:pt x="5952554" y="1311270"/>
                  </a:cubicBezTo>
                  <a:cubicBezTo>
                    <a:pt x="6902482" y="1147821"/>
                    <a:pt x="7985474" y="-232161"/>
                    <a:pt x="9214485" y="33967"/>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67" name="任意多边形: 形状 66"/>
            <p:cNvSpPr/>
            <p:nvPr/>
          </p:nvSpPr>
          <p:spPr>
            <a:xfrm>
              <a:off x="1535048" y="3040331"/>
              <a:ext cx="9178670" cy="1394298"/>
            </a:xfrm>
            <a:custGeom>
              <a:avLst/>
              <a:gdLst>
                <a:gd name="connsiteX0" fmla="*/ 0 w 9178670"/>
                <a:gd name="connsiteY0" fmla="*/ 912638 h 1394298"/>
                <a:gd name="connsiteX1" fmla="*/ 2562797 w 9178670"/>
                <a:gd name="connsiteY1" fmla="*/ 311420 h 1394298"/>
                <a:gd name="connsiteX2" fmla="*/ 5934075 w 9178670"/>
                <a:gd name="connsiteY2" fmla="*/ 1367648 h 1394298"/>
                <a:gd name="connsiteX3" fmla="*/ 9178671 w 9178670"/>
                <a:gd name="connsiteY3" fmla="*/ 32719 h 1394298"/>
              </a:gdLst>
              <a:ahLst/>
              <a:cxnLst>
                <a:cxn ang="0">
                  <a:pos x="connsiteX0" y="connsiteY0"/>
                </a:cxn>
                <a:cxn ang="0">
                  <a:pos x="connsiteX1" y="connsiteY1"/>
                </a:cxn>
                <a:cxn ang="0">
                  <a:pos x="connsiteX2" y="connsiteY2"/>
                </a:cxn>
                <a:cxn ang="0">
                  <a:pos x="connsiteX3" y="connsiteY3"/>
                </a:cxn>
              </a:cxnLst>
              <a:rect l="l" t="t" r="r" b="b"/>
              <a:pathLst>
                <a:path w="9178670" h="1394298">
                  <a:moveTo>
                    <a:pt x="0" y="912638"/>
                  </a:moveTo>
                  <a:cubicBezTo>
                    <a:pt x="0" y="912638"/>
                    <a:pt x="1389412" y="83868"/>
                    <a:pt x="2562797" y="311420"/>
                  </a:cubicBezTo>
                  <a:cubicBezTo>
                    <a:pt x="3715607" y="534972"/>
                    <a:pt x="4748879" y="1572626"/>
                    <a:pt x="5934075" y="1367648"/>
                  </a:cubicBezTo>
                  <a:cubicBezTo>
                    <a:pt x="6884194" y="1205532"/>
                    <a:pt x="7949756" y="-233314"/>
                    <a:pt x="9178671" y="32719"/>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68" name="任意多边形: 形状 67"/>
            <p:cNvSpPr/>
            <p:nvPr/>
          </p:nvSpPr>
          <p:spPr>
            <a:xfrm>
              <a:off x="1556289" y="2947464"/>
              <a:ext cx="9142952" cy="1448684"/>
            </a:xfrm>
            <a:custGeom>
              <a:avLst/>
              <a:gdLst>
                <a:gd name="connsiteX0" fmla="*/ 0 w 9142952"/>
                <a:gd name="connsiteY0" fmla="*/ 850534 h 1448684"/>
                <a:gd name="connsiteX1" fmla="*/ 2498217 w 9142952"/>
                <a:gd name="connsiteY1" fmla="*/ 297703 h 1448684"/>
                <a:gd name="connsiteX2" fmla="*/ 5915597 w 9142952"/>
                <a:gd name="connsiteY2" fmla="*/ 1424130 h 1448684"/>
                <a:gd name="connsiteX3" fmla="*/ 9142953 w 9142952"/>
                <a:gd name="connsiteY3" fmla="*/ 31575 h 1448684"/>
              </a:gdLst>
              <a:ahLst/>
              <a:cxnLst>
                <a:cxn ang="0">
                  <a:pos x="connsiteX0" y="connsiteY0"/>
                </a:cxn>
                <a:cxn ang="0">
                  <a:pos x="connsiteX1" y="connsiteY1"/>
                </a:cxn>
                <a:cxn ang="0">
                  <a:pos x="connsiteX2" y="connsiteY2"/>
                </a:cxn>
                <a:cxn ang="0">
                  <a:pos x="connsiteX3" y="connsiteY3"/>
                </a:cxn>
              </a:cxnLst>
              <a:rect l="l" t="t" r="r" b="b"/>
              <a:pathLst>
                <a:path w="9142952" h="1448684">
                  <a:moveTo>
                    <a:pt x="0" y="850534"/>
                  </a:moveTo>
                  <a:cubicBezTo>
                    <a:pt x="0" y="850534"/>
                    <a:pt x="1334929" y="56911"/>
                    <a:pt x="2498217" y="297703"/>
                  </a:cubicBezTo>
                  <a:cubicBezTo>
                    <a:pt x="3656838" y="537448"/>
                    <a:pt x="4746975" y="1624726"/>
                    <a:pt x="5915597" y="1424130"/>
                  </a:cubicBezTo>
                  <a:cubicBezTo>
                    <a:pt x="6866001" y="1263443"/>
                    <a:pt x="7913942" y="-234458"/>
                    <a:pt x="9142953" y="31575"/>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69" name="任意多边形: 形状 68"/>
            <p:cNvSpPr/>
            <p:nvPr/>
          </p:nvSpPr>
          <p:spPr>
            <a:xfrm>
              <a:off x="1577625" y="2854784"/>
              <a:ext cx="9107329" cy="1503233"/>
            </a:xfrm>
            <a:custGeom>
              <a:avLst/>
              <a:gdLst>
                <a:gd name="connsiteX0" fmla="*/ 0 w 9107329"/>
                <a:gd name="connsiteY0" fmla="*/ 788337 h 1503233"/>
                <a:gd name="connsiteX1" fmla="*/ 2433733 w 9107329"/>
                <a:gd name="connsiteY1" fmla="*/ 283893 h 1503233"/>
                <a:gd name="connsiteX2" fmla="*/ 5897214 w 9107329"/>
                <a:gd name="connsiteY2" fmla="*/ 1480614 h 1503233"/>
                <a:gd name="connsiteX3" fmla="*/ 9107329 w 9107329"/>
                <a:gd name="connsiteY3" fmla="*/ 30528 h 1503233"/>
              </a:gdLst>
              <a:ahLst/>
              <a:cxnLst>
                <a:cxn ang="0">
                  <a:pos x="connsiteX0" y="connsiteY0"/>
                </a:cxn>
                <a:cxn ang="0">
                  <a:pos x="connsiteX1" y="connsiteY1"/>
                </a:cxn>
                <a:cxn ang="0">
                  <a:pos x="connsiteX2" y="connsiteY2"/>
                </a:cxn>
                <a:cxn ang="0">
                  <a:pos x="connsiteX3" y="connsiteY3"/>
                </a:cxn>
              </a:cxnLst>
              <a:rect l="l" t="t" r="r" b="b"/>
              <a:pathLst>
                <a:path w="9107329" h="1503233">
                  <a:moveTo>
                    <a:pt x="0" y="788337"/>
                  </a:moveTo>
                  <a:cubicBezTo>
                    <a:pt x="0" y="788337"/>
                    <a:pt x="1280541" y="30147"/>
                    <a:pt x="2433733" y="283893"/>
                  </a:cubicBezTo>
                  <a:cubicBezTo>
                    <a:pt x="3598164" y="540116"/>
                    <a:pt x="4745069" y="1676734"/>
                    <a:pt x="5897214" y="1480614"/>
                  </a:cubicBezTo>
                  <a:cubicBezTo>
                    <a:pt x="6847808" y="1321356"/>
                    <a:pt x="7878318" y="-235600"/>
                    <a:pt x="9107329" y="3052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70" name="任意多边形: 形状 69"/>
            <p:cNvSpPr/>
            <p:nvPr/>
          </p:nvSpPr>
          <p:spPr>
            <a:xfrm>
              <a:off x="1598961" y="2761788"/>
              <a:ext cx="9071610" cy="1558068"/>
            </a:xfrm>
            <a:custGeom>
              <a:avLst/>
              <a:gdLst>
                <a:gd name="connsiteX0" fmla="*/ 0 w 9071610"/>
                <a:gd name="connsiteY0" fmla="*/ 726362 h 1558068"/>
                <a:gd name="connsiteX1" fmla="*/ 2369248 w 9071610"/>
                <a:gd name="connsiteY1" fmla="*/ 270210 h 1558068"/>
                <a:gd name="connsiteX2" fmla="*/ 5878830 w 9071610"/>
                <a:gd name="connsiteY2" fmla="*/ 1537225 h 1558068"/>
                <a:gd name="connsiteX3" fmla="*/ 9071610 w 9071610"/>
                <a:gd name="connsiteY3" fmla="*/ 29513 h 1558068"/>
              </a:gdLst>
              <a:ahLst/>
              <a:cxnLst>
                <a:cxn ang="0">
                  <a:pos x="connsiteX0" y="connsiteY0"/>
                </a:cxn>
                <a:cxn ang="0">
                  <a:pos x="connsiteX1" y="connsiteY1"/>
                </a:cxn>
                <a:cxn ang="0">
                  <a:pos x="connsiteX2" y="connsiteY2"/>
                </a:cxn>
                <a:cxn ang="0">
                  <a:pos x="connsiteX3" y="connsiteY3"/>
                </a:cxn>
              </a:cxnLst>
              <a:rect l="l" t="t" r="r" b="b"/>
              <a:pathLst>
                <a:path w="9071610" h="1558068">
                  <a:moveTo>
                    <a:pt x="0" y="726362"/>
                  </a:moveTo>
                  <a:cubicBezTo>
                    <a:pt x="0" y="726362"/>
                    <a:pt x="1225963" y="3700"/>
                    <a:pt x="2369248" y="270210"/>
                  </a:cubicBezTo>
                  <a:cubicBezTo>
                    <a:pt x="3539490" y="543006"/>
                    <a:pt x="4743260" y="1728868"/>
                    <a:pt x="5878830" y="1537225"/>
                  </a:cubicBezTo>
                  <a:cubicBezTo>
                    <a:pt x="6829711" y="1379301"/>
                    <a:pt x="7842695" y="-236520"/>
                    <a:pt x="9071610" y="29513"/>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71" name="任意多边形: 形状 70"/>
            <p:cNvSpPr/>
            <p:nvPr/>
          </p:nvSpPr>
          <p:spPr>
            <a:xfrm>
              <a:off x="1620202" y="2668806"/>
              <a:ext cx="9035891" cy="1613130"/>
            </a:xfrm>
            <a:custGeom>
              <a:avLst/>
              <a:gdLst>
                <a:gd name="connsiteX0" fmla="*/ 0 w 9035891"/>
                <a:gd name="connsiteY0" fmla="*/ 664467 h 1613130"/>
                <a:gd name="connsiteX1" fmla="*/ 2304764 w 9035891"/>
                <a:gd name="connsiteY1" fmla="*/ 256702 h 1613130"/>
                <a:gd name="connsiteX2" fmla="*/ 5860352 w 9035891"/>
                <a:gd name="connsiteY2" fmla="*/ 1593917 h 1613130"/>
                <a:gd name="connsiteX3" fmla="*/ 9035891 w 9035891"/>
                <a:gd name="connsiteY3" fmla="*/ 28578 h 1613130"/>
              </a:gdLst>
              <a:ahLst/>
              <a:cxnLst>
                <a:cxn ang="0">
                  <a:pos x="connsiteX0" y="connsiteY0"/>
                </a:cxn>
                <a:cxn ang="0">
                  <a:pos x="connsiteX1" y="connsiteY1"/>
                </a:cxn>
                <a:cxn ang="0">
                  <a:pos x="connsiteX2" y="connsiteY2"/>
                </a:cxn>
                <a:cxn ang="0">
                  <a:pos x="connsiteX3" y="connsiteY3"/>
                </a:cxn>
              </a:cxnLst>
              <a:rect l="l" t="t" r="r" b="b"/>
              <a:pathLst>
                <a:path w="9035891" h="1613130">
                  <a:moveTo>
                    <a:pt x="0" y="664467"/>
                  </a:moveTo>
                  <a:cubicBezTo>
                    <a:pt x="0" y="664467"/>
                    <a:pt x="1171480" y="-22381"/>
                    <a:pt x="2304764" y="256702"/>
                  </a:cubicBezTo>
                  <a:cubicBezTo>
                    <a:pt x="3480721" y="546262"/>
                    <a:pt x="4741355" y="1781083"/>
                    <a:pt x="5860352" y="1593917"/>
                  </a:cubicBezTo>
                  <a:cubicBezTo>
                    <a:pt x="6811423" y="1437421"/>
                    <a:pt x="7806880" y="-237455"/>
                    <a:pt x="9035891" y="2857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72" name="任意多边形: 形状 71"/>
            <p:cNvSpPr/>
            <p:nvPr/>
          </p:nvSpPr>
          <p:spPr>
            <a:xfrm>
              <a:off x="1641538" y="2575939"/>
              <a:ext cx="9000172" cy="1668302"/>
            </a:xfrm>
            <a:custGeom>
              <a:avLst/>
              <a:gdLst>
                <a:gd name="connsiteX0" fmla="*/ 0 w 9000172"/>
                <a:gd name="connsiteY0" fmla="*/ 602458 h 1668302"/>
                <a:gd name="connsiteX1" fmla="*/ 2240280 w 9000172"/>
                <a:gd name="connsiteY1" fmla="*/ 243080 h 1668302"/>
                <a:gd name="connsiteX2" fmla="*/ 5841968 w 9000172"/>
                <a:gd name="connsiteY2" fmla="*/ 1650589 h 1668302"/>
                <a:gd name="connsiteX3" fmla="*/ 9000172 w 9000172"/>
                <a:gd name="connsiteY3" fmla="*/ 27719 h 1668302"/>
              </a:gdLst>
              <a:ahLst/>
              <a:cxnLst>
                <a:cxn ang="0">
                  <a:pos x="connsiteX0" y="connsiteY0"/>
                </a:cxn>
                <a:cxn ang="0">
                  <a:pos x="connsiteX1" y="connsiteY1"/>
                </a:cxn>
                <a:cxn ang="0">
                  <a:pos x="connsiteX2" y="connsiteY2"/>
                </a:cxn>
                <a:cxn ang="0">
                  <a:pos x="connsiteX3" y="connsiteY3"/>
                </a:cxn>
              </a:cxnLst>
              <a:rect l="l" t="t" r="r" b="b"/>
              <a:pathLst>
                <a:path w="9000172" h="1668302">
                  <a:moveTo>
                    <a:pt x="0" y="602458"/>
                  </a:moveTo>
                  <a:cubicBezTo>
                    <a:pt x="0" y="602458"/>
                    <a:pt x="1116902" y="-48385"/>
                    <a:pt x="2240280" y="243080"/>
                  </a:cubicBezTo>
                  <a:cubicBezTo>
                    <a:pt x="3421952" y="549689"/>
                    <a:pt x="4739545" y="1833279"/>
                    <a:pt x="5841968" y="1650589"/>
                  </a:cubicBezTo>
                  <a:cubicBezTo>
                    <a:pt x="6793325" y="1495522"/>
                    <a:pt x="7771257" y="-238409"/>
                    <a:pt x="9000172" y="27719"/>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73" name="任意多边形: 形状 72"/>
            <p:cNvSpPr/>
            <p:nvPr/>
          </p:nvSpPr>
          <p:spPr>
            <a:xfrm>
              <a:off x="1662874" y="2482864"/>
              <a:ext cx="8964548" cy="1723703"/>
            </a:xfrm>
            <a:custGeom>
              <a:avLst/>
              <a:gdLst>
                <a:gd name="connsiteX0" fmla="*/ 0 w 8964548"/>
                <a:gd name="connsiteY0" fmla="*/ 540561 h 1723703"/>
                <a:gd name="connsiteX1" fmla="*/ 2175796 w 8964548"/>
                <a:gd name="connsiteY1" fmla="*/ 229570 h 1723703"/>
                <a:gd name="connsiteX2" fmla="*/ 5823585 w 8964548"/>
                <a:gd name="connsiteY2" fmla="*/ 1707373 h 1723703"/>
                <a:gd name="connsiteX3" fmla="*/ 8964549 w 8964548"/>
                <a:gd name="connsiteY3" fmla="*/ 26878 h 1723703"/>
              </a:gdLst>
              <a:ahLst/>
              <a:cxnLst>
                <a:cxn ang="0">
                  <a:pos x="connsiteX0" y="connsiteY0"/>
                </a:cxn>
                <a:cxn ang="0">
                  <a:pos x="connsiteX1" y="connsiteY1"/>
                </a:cxn>
                <a:cxn ang="0">
                  <a:pos x="connsiteX2" y="connsiteY2"/>
                </a:cxn>
                <a:cxn ang="0">
                  <a:pos x="connsiteX3" y="connsiteY3"/>
                </a:cxn>
              </a:cxnLst>
              <a:rect l="l" t="t" r="r" b="b"/>
              <a:pathLst>
                <a:path w="8964548" h="1723703">
                  <a:moveTo>
                    <a:pt x="0" y="540561"/>
                  </a:moveTo>
                  <a:cubicBezTo>
                    <a:pt x="0" y="540561"/>
                    <a:pt x="1062228" y="-74087"/>
                    <a:pt x="2175796" y="229570"/>
                  </a:cubicBezTo>
                  <a:cubicBezTo>
                    <a:pt x="3363087" y="553420"/>
                    <a:pt x="4737735" y="1885586"/>
                    <a:pt x="5823585" y="1707373"/>
                  </a:cubicBezTo>
                  <a:cubicBezTo>
                    <a:pt x="6775133" y="1553640"/>
                    <a:pt x="7735539" y="-239156"/>
                    <a:pt x="8964549" y="26878"/>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74" name="任意多边形: 形状 73"/>
            <p:cNvSpPr/>
            <p:nvPr/>
          </p:nvSpPr>
          <p:spPr>
            <a:xfrm>
              <a:off x="1684115" y="2389726"/>
              <a:ext cx="8928829" cy="1779288"/>
            </a:xfrm>
            <a:custGeom>
              <a:avLst/>
              <a:gdLst>
                <a:gd name="connsiteX0" fmla="*/ 0 w 8928829"/>
                <a:gd name="connsiteY0" fmla="*/ 478823 h 1779288"/>
                <a:gd name="connsiteX1" fmla="*/ 2111216 w 8928829"/>
                <a:gd name="connsiteY1" fmla="*/ 216218 h 1779288"/>
                <a:gd name="connsiteX2" fmla="*/ 5805012 w 8928829"/>
                <a:gd name="connsiteY2" fmla="*/ 1764221 h 1779288"/>
                <a:gd name="connsiteX3" fmla="*/ 8928830 w 8928829"/>
                <a:gd name="connsiteY3" fmla="*/ 26099 h 1779288"/>
              </a:gdLst>
              <a:ahLst/>
              <a:cxnLst>
                <a:cxn ang="0">
                  <a:pos x="connsiteX0" y="connsiteY0"/>
                </a:cxn>
                <a:cxn ang="0">
                  <a:pos x="connsiteX1" y="connsiteY1"/>
                </a:cxn>
                <a:cxn ang="0">
                  <a:pos x="connsiteX2" y="connsiteY2"/>
                </a:cxn>
                <a:cxn ang="0">
                  <a:pos x="connsiteX3" y="connsiteY3"/>
                </a:cxn>
              </a:cxnLst>
              <a:rect l="l" t="t" r="r" b="b"/>
              <a:pathLst>
                <a:path w="8928829" h="1779288">
                  <a:moveTo>
                    <a:pt x="0" y="478823"/>
                  </a:moveTo>
                  <a:cubicBezTo>
                    <a:pt x="0" y="478823"/>
                    <a:pt x="1007459" y="-99535"/>
                    <a:pt x="2111216" y="216218"/>
                  </a:cubicBezTo>
                  <a:cubicBezTo>
                    <a:pt x="3304032" y="557404"/>
                    <a:pt x="4735735" y="1938053"/>
                    <a:pt x="5805012" y="1764221"/>
                  </a:cubicBezTo>
                  <a:cubicBezTo>
                    <a:pt x="6756940" y="1611917"/>
                    <a:pt x="7699820" y="-239934"/>
                    <a:pt x="8928830" y="26099"/>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75" name="任意多边形: 形状 74"/>
            <p:cNvSpPr/>
            <p:nvPr/>
          </p:nvSpPr>
          <p:spPr>
            <a:xfrm>
              <a:off x="1705451" y="2296638"/>
              <a:ext cx="8893016" cy="1834890"/>
            </a:xfrm>
            <a:custGeom>
              <a:avLst/>
              <a:gdLst>
                <a:gd name="connsiteX0" fmla="*/ 0 w 8893016"/>
                <a:gd name="connsiteY0" fmla="*/ 416939 h 1834890"/>
                <a:gd name="connsiteX1" fmla="*/ 2046732 w 8893016"/>
                <a:gd name="connsiteY1" fmla="*/ 202722 h 1834890"/>
                <a:gd name="connsiteX2" fmla="*/ 5786628 w 8893016"/>
                <a:gd name="connsiteY2" fmla="*/ 1821019 h 1834890"/>
                <a:gd name="connsiteX3" fmla="*/ 8893016 w 8893016"/>
                <a:gd name="connsiteY3" fmla="*/ 25366 h 1834890"/>
              </a:gdLst>
              <a:ahLst/>
              <a:cxnLst>
                <a:cxn ang="0">
                  <a:pos x="connsiteX0" y="connsiteY0"/>
                </a:cxn>
                <a:cxn ang="0">
                  <a:pos x="connsiteX1" y="connsiteY1"/>
                </a:cxn>
                <a:cxn ang="0">
                  <a:pos x="connsiteX2" y="connsiteY2"/>
                </a:cxn>
                <a:cxn ang="0">
                  <a:pos x="connsiteX3" y="connsiteY3"/>
                </a:cxn>
              </a:cxnLst>
              <a:rect l="l" t="t" r="r" b="b"/>
              <a:pathLst>
                <a:path w="8893016" h="1834890">
                  <a:moveTo>
                    <a:pt x="0" y="416939"/>
                  </a:moveTo>
                  <a:cubicBezTo>
                    <a:pt x="0" y="416939"/>
                    <a:pt x="952691" y="-124938"/>
                    <a:pt x="2046732" y="202722"/>
                  </a:cubicBezTo>
                  <a:cubicBezTo>
                    <a:pt x="3244977" y="561528"/>
                    <a:pt x="4733925" y="1990279"/>
                    <a:pt x="5786628" y="1821019"/>
                  </a:cubicBezTo>
                  <a:cubicBezTo>
                    <a:pt x="6738652" y="1670143"/>
                    <a:pt x="7664101" y="-240667"/>
                    <a:pt x="8893016" y="25366"/>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76" name="任意多边形: 形状 75"/>
            <p:cNvSpPr/>
            <p:nvPr/>
          </p:nvSpPr>
          <p:spPr>
            <a:xfrm>
              <a:off x="1726787" y="2203415"/>
              <a:ext cx="8857392" cy="1890742"/>
            </a:xfrm>
            <a:custGeom>
              <a:avLst/>
              <a:gdLst>
                <a:gd name="connsiteX0" fmla="*/ 0 w 8857392"/>
                <a:gd name="connsiteY0" fmla="*/ 355286 h 1890742"/>
                <a:gd name="connsiteX1" fmla="*/ 1982248 w 8857392"/>
                <a:gd name="connsiteY1" fmla="*/ 189455 h 1890742"/>
                <a:gd name="connsiteX2" fmla="*/ 5768245 w 8857392"/>
                <a:gd name="connsiteY2" fmla="*/ 1877952 h 1890742"/>
                <a:gd name="connsiteX3" fmla="*/ 8857393 w 8857392"/>
                <a:gd name="connsiteY3" fmla="*/ 24673 h 1890742"/>
              </a:gdLst>
              <a:ahLst/>
              <a:cxnLst>
                <a:cxn ang="0">
                  <a:pos x="connsiteX0" y="connsiteY0"/>
                </a:cxn>
                <a:cxn ang="0">
                  <a:pos x="connsiteX1" y="connsiteY1"/>
                </a:cxn>
                <a:cxn ang="0">
                  <a:pos x="connsiteX2" y="connsiteY2"/>
                </a:cxn>
                <a:cxn ang="0">
                  <a:pos x="connsiteX3" y="connsiteY3"/>
                </a:cxn>
              </a:cxnLst>
              <a:rect l="l" t="t" r="r" b="b"/>
              <a:pathLst>
                <a:path w="8857392" h="1890742">
                  <a:moveTo>
                    <a:pt x="0" y="355286"/>
                  </a:moveTo>
                  <a:cubicBezTo>
                    <a:pt x="0" y="355286"/>
                    <a:pt x="897827" y="-149920"/>
                    <a:pt x="1982248" y="189455"/>
                  </a:cubicBezTo>
                  <a:cubicBezTo>
                    <a:pt x="3185922" y="566074"/>
                    <a:pt x="4732020" y="2042830"/>
                    <a:pt x="5768245" y="1877952"/>
                  </a:cubicBezTo>
                  <a:cubicBezTo>
                    <a:pt x="6720459" y="1728410"/>
                    <a:pt x="7628382" y="-241360"/>
                    <a:pt x="8857393" y="24673"/>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77" name="任意多边形: 形状 76"/>
            <p:cNvSpPr/>
            <p:nvPr/>
          </p:nvSpPr>
          <p:spPr>
            <a:xfrm>
              <a:off x="1748123" y="2110330"/>
              <a:ext cx="8821578" cy="1946617"/>
            </a:xfrm>
            <a:custGeom>
              <a:avLst/>
              <a:gdLst>
                <a:gd name="connsiteX0" fmla="*/ 0 w 8821578"/>
                <a:gd name="connsiteY0" fmla="*/ 293494 h 1946617"/>
                <a:gd name="connsiteX1" fmla="*/ 1917764 w 8821578"/>
                <a:gd name="connsiteY1" fmla="*/ 176051 h 1946617"/>
                <a:gd name="connsiteX2" fmla="*/ 5749766 w 8821578"/>
                <a:gd name="connsiteY2" fmla="*/ 1934842 h 1946617"/>
                <a:gd name="connsiteX3" fmla="*/ 8821579 w 8821578"/>
                <a:gd name="connsiteY3" fmla="*/ 24032 h 1946617"/>
              </a:gdLst>
              <a:ahLst/>
              <a:cxnLst>
                <a:cxn ang="0">
                  <a:pos x="connsiteX0" y="connsiteY0"/>
                </a:cxn>
                <a:cxn ang="0">
                  <a:pos x="connsiteX1" y="connsiteY1"/>
                </a:cxn>
                <a:cxn ang="0">
                  <a:pos x="connsiteX2" y="connsiteY2"/>
                </a:cxn>
                <a:cxn ang="0">
                  <a:pos x="connsiteX3" y="connsiteY3"/>
                </a:cxn>
              </a:cxnLst>
              <a:rect l="l" t="t" r="r" b="b"/>
              <a:pathLst>
                <a:path w="8821578" h="1946617">
                  <a:moveTo>
                    <a:pt x="0" y="293494"/>
                  </a:moveTo>
                  <a:cubicBezTo>
                    <a:pt x="0" y="293494"/>
                    <a:pt x="842867" y="-174850"/>
                    <a:pt x="1917764" y="176051"/>
                  </a:cubicBezTo>
                  <a:cubicBezTo>
                    <a:pt x="3126677" y="570767"/>
                    <a:pt x="4730211" y="2095243"/>
                    <a:pt x="5749766" y="1934842"/>
                  </a:cubicBezTo>
                  <a:cubicBezTo>
                    <a:pt x="6702266" y="1786728"/>
                    <a:pt x="7592663" y="-242097"/>
                    <a:pt x="8821579" y="24032"/>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78" name="任意多边形: 形状 77"/>
            <p:cNvSpPr/>
            <p:nvPr/>
          </p:nvSpPr>
          <p:spPr>
            <a:xfrm>
              <a:off x="1769363" y="2016957"/>
              <a:ext cx="8785955" cy="2002662"/>
            </a:xfrm>
            <a:custGeom>
              <a:avLst/>
              <a:gdLst>
                <a:gd name="connsiteX0" fmla="*/ 0 w 8785955"/>
                <a:gd name="connsiteY0" fmla="*/ 231895 h 2002662"/>
                <a:gd name="connsiteX1" fmla="*/ 1853279 w 8785955"/>
                <a:gd name="connsiteY1" fmla="*/ 162744 h 2002662"/>
                <a:gd name="connsiteX2" fmla="*/ 5731383 w 8785955"/>
                <a:gd name="connsiteY2" fmla="*/ 1991829 h 2002662"/>
                <a:gd name="connsiteX3" fmla="*/ 8785955 w 8785955"/>
                <a:gd name="connsiteY3" fmla="*/ 23393 h 2002662"/>
              </a:gdLst>
              <a:ahLst/>
              <a:cxnLst>
                <a:cxn ang="0">
                  <a:pos x="connsiteX0" y="connsiteY0"/>
                </a:cxn>
                <a:cxn ang="0">
                  <a:pos x="connsiteX1" y="connsiteY1"/>
                </a:cxn>
                <a:cxn ang="0">
                  <a:pos x="connsiteX2" y="connsiteY2"/>
                </a:cxn>
                <a:cxn ang="0">
                  <a:pos x="connsiteX3" y="connsiteY3"/>
                </a:cxn>
              </a:cxnLst>
              <a:rect l="l" t="t" r="r" b="b"/>
              <a:pathLst>
                <a:path w="8785955" h="2002662">
                  <a:moveTo>
                    <a:pt x="0" y="231895"/>
                  </a:moveTo>
                  <a:cubicBezTo>
                    <a:pt x="0" y="231895"/>
                    <a:pt x="787908" y="-199492"/>
                    <a:pt x="1853279" y="162744"/>
                  </a:cubicBezTo>
                  <a:cubicBezTo>
                    <a:pt x="3067431" y="575652"/>
                    <a:pt x="4728305" y="2147754"/>
                    <a:pt x="5731383" y="1991829"/>
                  </a:cubicBezTo>
                  <a:cubicBezTo>
                    <a:pt x="6684074" y="1845144"/>
                    <a:pt x="7557040" y="-242640"/>
                    <a:pt x="8785955" y="23393"/>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79" name="任意多边形: 形状 78"/>
            <p:cNvSpPr/>
            <p:nvPr/>
          </p:nvSpPr>
          <p:spPr>
            <a:xfrm>
              <a:off x="1790700" y="1912397"/>
              <a:ext cx="8750236" cy="2070069"/>
            </a:xfrm>
            <a:custGeom>
              <a:avLst/>
              <a:gdLst>
                <a:gd name="connsiteX0" fmla="*/ 0 w 8750236"/>
                <a:gd name="connsiteY0" fmla="*/ 181578 h 2070069"/>
                <a:gd name="connsiteX1" fmla="*/ 1788700 w 8750236"/>
                <a:gd name="connsiteY1" fmla="*/ 160814 h 2070069"/>
                <a:gd name="connsiteX2" fmla="*/ 5712905 w 8750236"/>
                <a:gd name="connsiteY2" fmla="*/ 2060099 h 2070069"/>
                <a:gd name="connsiteX3" fmla="*/ 8750236 w 8750236"/>
                <a:gd name="connsiteY3" fmla="*/ 34131 h 2070069"/>
              </a:gdLst>
              <a:ahLst/>
              <a:cxnLst>
                <a:cxn ang="0">
                  <a:pos x="connsiteX0" y="connsiteY0"/>
                </a:cxn>
                <a:cxn ang="0">
                  <a:pos x="connsiteX1" y="connsiteY1"/>
                </a:cxn>
                <a:cxn ang="0">
                  <a:pos x="connsiteX2" y="connsiteY2"/>
                </a:cxn>
                <a:cxn ang="0">
                  <a:pos x="connsiteX3" y="connsiteY3"/>
                </a:cxn>
              </a:cxnLst>
              <a:rect l="l" t="t" r="r" b="b"/>
              <a:pathLst>
                <a:path w="8750236" h="2070069">
                  <a:moveTo>
                    <a:pt x="0" y="181578"/>
                  </a:moveTo>
                  <a:cubicBezTo>
                    <a:pt x="0" y="181578"/>
                    <a:pt x="732758" y="-212757"/>
                    <a:pt x="1788700" y="160814"/>
                  </a:cubicBezTo>
                  <a:cubicBezTo>
                    <a:pt x="3007900" y="592106"/>
                    <a:pt x="4726401" y="2211642"/>
                    <a:pt x="5712905" y="2060099"/>
                  </a:cubicBezTo>
                  <a:cubicBezTo>
                    <a:pt x="6665881" y="1914843"/>
                    <a:pt x="7521226" y="-231997"/>
                    <a:pt x="8750236" y="34131"/>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80" name="任意多边形: 形状 79"/>
            <p:cNvSpPr/>
            <p:nvPr/>
          </p:nvSpPr>
          <p:spPr>
            <a:xfrm>
              <a:off x="1812036" y="1788977"/>
              <a:ext cx="8714517" cy="2156395"/>
            </a:xfrm>
            <a:custGeom>
              <a:avLst/>
              <a:gdLst>
                <a:gd name="connsiteX0" fmla="*/ 0 w 8714517"/>
                <a:gd name="connsiteY0" fmla="*/ 150026 h 2156395"/>
                <a:gd name="connsiteX1" fmla="*/ 1724215 w 8714517"/>
                <a:gd name="connsiteY1" fmla="*/ 177649 h 2156395"/>
                <a:gd name="connsiteX2" fmla="*/ 5694522 w 8714517"/>
                <a:gd name="connsiteY2" fmla="*/ 2147229 h 2156395"/>
                <a:gd name="connsiteX3" fmla="*/ 8714518 w 8714517"/>
                <a:gd name="connsiteY3" fmla="*/ 63635 h 2156395"/>
              </a:gdLst>
              <a:ahLst/>
              <a:cxnLst>
                <a:cxn ang="0">
                  <a:pos x="connsiteX0" y="connsiteY0"/>
                </a:cxn>
                <a:cxn ang="0">
                  <a:pos x="connsiteX1" y="connsiteY1"/>
                </a:cxn>
                <a:cxn ang="0">
                  <a:pos x="connsiteX2" y="connsiteY2"/>
                </a:cxn>
                <a:cxn ang="0">
                  <a:pos x="connsiteX3" y="connsiteY3"/>
                </a:cxn>
              </a:cxnLst>
              <a:rect l="l" t="t" r="r" b="b"/>
              <a:pathLst>
                <a:path w="8714517" h="2156395">
                  <a:moveTo>
                    <a:pt x="0" y="150026"/>
                  </a:moveTo>
                  <a:cubicBezTo>
                    <a:pt x="0" y="150026"/>
                    <a:pt x="676942" y="-205256"/>
                    <a:pt x="1724215" y="177649"/>
                  </a:cubicBezTo>
                  <a:cubicBezTo>
                    <a:pt x="2947607" y="629705"/>
                    <a:pt x="4724495" y="2294295"/>
                    <a:pt x="5694522" y="2147229"/>
                  </a:cubicBezTo>
                  <a:cubicBezTo>
                    <a:pt x="6647688" y="2003306"/>
                    <a:pt x="7485507" y="-202399"/>
                    <a:pt x="8714518" y="63635"/>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sp>
          <p:nvSpPr>
            <p:cNvPr id="81" name="任意多边形: 形状 80"/>
            <p:cNvSpPr/>
            <p:nvPr/>
          </p:nvSpPr>
          <p:spPr>
            <a:xfrm>
              <a:off x="1833276" y="1662116"/>
              <a:ext cx="8678894" cy="2246283"/>
            </a:xfrm>
            <a:custGeom>
              <a:avLst/>
              <a:gdLst>
                <a:gd name="connsiteX0" fmla="*/ 0 w 8678894"/>
                <a:gd name="connsiteY0" fmla="*/ 122011 h 2246283"/>
                <a:gd name="connsiteX1" fmla="*/ 1659731 w 8678894"/>
                <a:gd name="connsiteY1" fmla="*/ 198021 h 2246283"/>
                <a:gd name="connsiteX2" fmla="*/ 5676138 w 8678894"/>
                <a:gd name="connsiteY2" fmla="*/ 2237895 h 2246283"/>
                <a:gd name="connsiteX3" fmla="*/ 8678894 w 8678894"/>
                <a:gd name="connsiteY3" fmla="*/ 96675 h 2246283"/>
              </a:gdLst>
              <a:ahLst/>
              <a:cxnLst>
                <a:cxn ang="0">
                  <a:pos x="connsiteX0" y="connsiteY0"/>
                </a:cxn>
                <a:cxn ang="0">
                  <a:pos x="connsiteX1" y="connsiteY1"/>
                </a:cxn>
                <a:cxn ang="0">
                  <a:pos x="connsiteX2" y="connsiteY2"/>
                </a:cxn>
                <a:cxn ang="0">
                  <a:pos x="connsiteX3" y="connsiteY3"/>
                </a:cxn>
              </a:cxnLst>
              <a:rect l="l" t="t" r="r" b="b"/>
              <a:pathLst>
                <a:path w="8678894" h="2246283">
                  <a:moveTo>
                    <a:pt x="0" y="122011"/>
                  </a:moveTo>
                  <a:cubicBezTo>
                    <a:pt x="0" y="122011"/>
                    <a:pt x="622268" y="-197743"/>
                    <a:pt x="1659731" y="198021"/>
                  </a:cubicBezTo>
                  <a:cubicBezTo>
                    <a:pt x="2888742" y="666746"/>
                    <a:pt x="4722686" y="2380389"/>
                    <a:pt x="5676138" y="2237895"/>
                  </a:cubicBezTo>
                  <a:cubicBezTo>
                    <a:pt x="6629495" y="2095401"/>
                    <a:pt x="7449884" y="-169359"/>
                    <a:pt x="8678894" y="96675"/>
                  </a:cubicBezTo>
                </a:path>
              </a:pathLst>
            </a:custGeom>
            <a:noFill/>
            <a:ln w="9525" cap="flat">
              <a:gradFill>
                <a:gsLst>
                  <a:gs pos="0">
                    <a:schemeClr val="bg1">
                      <a:alpha val="7000"/>
                    </a:schemeClr>
                  </a:gs>
                  <a:gs pos="74000">
                    <a:schemeClr val="bg1">
                      <a:alpha val="19000"/>
                    </a:schemeClr>
                  </a:gs>
                  <a:gs pos="83000">
                    <a:schemeClr val="bg1">
                      <a:alpha val="15000"/>
                    </a:schemeClr>
                  </a:gs>
                  <a:gs pos="100000">
                    <a:schemeClr val="bg1">
                      <a:alpha val="8000"/>
                    </a:schemeClr>
                  </a:gs>
                </a:gsLst>
                <a:lin ang="5400000" scaled="1"/>
              </a:gradFill>
              <a:prstDash val="solid"/>
              <a:miter/>
            </a:ln>
          </p:spPr>
          <p:txBody>
            <a:bodyPr rtlCol="0" anchor="ctr"/>
            <a:lstStyle/>
            <a:p>
              <a:pPr>
                <a:defRPr/>
              </a:pPr>
              <a:endParaRPr lang="zh-CN" altLang="en-US">
                <a:solidFill>
                  <a:prstClr val="black"/>
                </a:solidFill>
                <a:latin typeface="Gotham Rounded Book"/>
                <a:ea typeface="思源黑体 CN Regular"/>
              </a:endParaRPr>
            </a:p>
          </p:txBody>
        </p:sp>
      </p:gr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 12"/>
          <p:cNvSpPr/>
          <p:nvPr/>
        </p:nvSpPr>
        <p:spPr>
          <a:xfrm>
            <a:off x="3329305" y="3010535"/>
            <a:ext cx="2495550" cy="3748405"/>
          </a:xfrm>
          <a:prstGeom prst="roundRect">
            <a:avLst>
              <a:gd name="adj" fmla="val 9872"/>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圆角矩形 9"/>
          <p:cNvSpPr/>
          <p:nvPr/>
        </p:nvSpPr>
        <p:spPr>
          <a:xfrm>
            <a:off x="6308725" y="3015615"/>
            <a:ext cx="2495550" cy="3743325"/>
          </a:xfrm>
          <a:prstGeom prst="roundRect">
            <a:avLst>
              <a:gd name="adj" fmla="val 9872"/>
            </a:avLst>
          </a:prstGeom>
          <a:solidFill>
            <a:schemeClr val="accent5">
              <a:lumMod val="40000"/>
              <a:lumOff val="60000"/>
            </a:schemeClr>
          </a:solidFill>
          <a:ln>
            <a:noFill/>
          </a:ln>
          <a:effectLst>
            <a:outerShdw blurRad="50800" dist="38100" dir="5400000" algn="t"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02"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3" name="矩形 102"/>
          <p:cNvSpPr/>
          <p:nvPr/>
        </p:nvSpPr>
        <p:spPr>
          <a:xfrm>
            <a:off x="9410" y="-5704"/>
            <a:ext cx="12217288" cy="995306"/>
          </a:xfrm>
          <a:prstGeom prst="rect">
            <a:avLst/>
          </a:prstGeom>
          <a:gradFill flip="none" rotWithShape="1">
            <a:gsLst>
              <a:gs pos="79000">
                <a:srgbClr val="692266">
                  <a:alpha val="80000"/>
                </a:srgbClr>
              </a:gs>
              <a:gs pos="46000">
                <a:srgbClr val="580C6E">
                  <a:alpha val="80000"/>
                </a:srgbClr>
              </a:gs>
              <a:gs pos="0">
                <a:srgbClr val="580C6E">
                  <a:lumMod val="100000"/>
                  <a:alpha val="80000"/>
                </a:srgbClr>
              </a:gs>
              <a:gs pos="100000">
                <a:srgbClr val="AC2761">
                  <a:alpha val="80000"/>
                </a:srgb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grpSp>
        <p:nvGrpSpPr>
          <p:cNvPr id="34" name="组合 33"/>
          <p:cNvGrpSpPr/>
          <p:nvPr/>
        </p:nvGrpSpPr>
        <p:grpSpPr>
          <a:xfrm>
            <a:off x="158182" y="168355"/>
            <a:ext cx="2369202" cy="728961"/>
            <a:chOff x="9730702" y="211219"/>
            <a:chExt cx="2374282" cy="701101"/>
          </a:xfrm>
        </p:grpSpPr>
        <p:pic>
          <p:nvPicPr>
            <p:cNvPr id="35" name="图片 34"/>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36" name="图片 35"/>
            <p:cNvPicPr>
              <a:picLocks noChangeAspect="1"/>
            </p:cNvPicPr>
            <p:nvPr/>
          </p:nvPicPr>
          <p:blipFill rotWithShape="1">
            <a:blip r:embed="rId4">
              <a:biLevel thresh="25000"/>
            </a:blip>
            <a:srcRect l="30188"/>
            <a:stretch>
              <a:fillRect/>
            </a:stretch>
          </p:blipFill>
          <p:spPr>
            <a:xfrm>
              <a:off x="10483399" y="211219"/>
              <a:ext cx="1621585" cy="701101"/>
            </a:xfrm>
            <a:prstGeom prst="rect">
              <a:avLst/>
            </a:prstGeom>
          </p:spPr>
        </p:pic>
      </p:grpSp>
      <p:sp>
        <p:nvSpPr>
          <p:cNvPr id="90" name="矩形: 圆角 89"/>
          <p:cNvSpPr/>
          <p:nvPr/>
        </p:nvSpPr>
        <p:spPr>
          <a:xfrm>
            <a:off x="4709583" y="303059"/>
            <a:ext cx="1619140" cy="400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1" name="图形 90" descr="铅笔"/>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92" name="图形 91" descr="烧瓶"/>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93" name="图形 92" descr="显微镜"/>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94" name="图形 93" descr="望远镜"/>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67251" y="348131"/>
            <a:ext cx="307332" cy="307332"/>
          </a:xfrm>
          <a:prstGeom prst="rect">
            <a:avLst/>
          </a:prstGeom>
        </p:spPr>
      </p:pic>
      <p:pic>
        <p:nvPicPr>
          <p:cNvPr id="95" name="图形 94" descr="放大"/>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6" name="文本框 95"/>
          <p:cNvSpPr txBox="1"/>
          <p:nvPr/>
        </p:nvSpPr>
        <p:spPr>
          <a:xfrm>
            <a:off x="3223506" y="303059"/>
            <a:ext cx="1407518" cy="400110"/>
          </a:xfrm>
          <a:prstGeom prst="rect">
            <a:avLst/>
          </a:prstGeom>
          <a:noFill/>
        </p:spPr>
        <p:txBody>
          <a:bodyPr wrap="square" rtlCol="0">
            <a:spAutoFit/>
          </a:bodyPr>
          <a:lstStyle/>
          <a:p>
            <a:pPr>
              <a:defRPr/>
            </a:pPr>
            <a:r>
              <a:rPr lang="zh-CN" altLang="en-US" sz="2000" dirty="0">
                <a:solidFill>
                  <a:schemeClr val="bg1"/>
                </a:solidFill>
                <a:ea typeface="思源黑体 CN Bold" panose="020B0800000000000000" pitchFamily="34" charset="-122"/>
                <a:cs typeface="+mj-cs"/>
              </a:rPr>
              <a:t>研究背景</a:t>
            </a:r>
            <a:endParaRPr lang="zh-CN" altLang="en-US" sz="2000" dirty="0">
              <a:solidFill>
                <a:schemeClr val="bg1"/>
              </a:solidFill>
              <a:ea typeface="思源黑体 CN Bold" panose="020B0800000000000000" pitchFamily="34" charset="-122"/>
              <a:cs typeface="+mj-cs"/>
            </a:endParaRPr>
          </a:p>
        </p:txBody>
      </p:sp>
      <p:sp>
        <p:nvSpPr>
          <p:cNvPr id="97" name="文本框 96"/>
          <p:cNvSpPr txBox="1"/>
          <p:nvPr/>
        </p:nvSpPr>
        <p:spPr>
          <a:xfrm>
            <a:off x="5017646" y="303059"/>
            <a:ext cx="1407518" cy="398780"/>
          </a:xfrm>
          <a:prstGeom prst="rect">
            <a:avLst/>
          </a:prstGeom>
          <a:noFill/>
        </p:spPr>
        <p:txBody>
          <a:bodyPr wrap="square" rtlCol="0">
            <a:spAutoFit/>
          </a:bodyPr>
          <a:lstStyle/>
          <a:p>
            <a:pPr>
              <a:defRPr/>
            </a:pPr>
            <a:r>
              <a:rPr lang="zh-CN" altLang="en-US" sz="2000" dirty="0">
                <a:solidFill>
                  <a:srgbClr val="580C6E"/>
                </a:solidFill>
                <a:ea typeface="思源黑体 CN Bold" panose="020B0800000000000000" pitchFamily="34" charset="-122"/>
                <a:cs typeface="+mj-cs"/>
              </a:rPr>
              <a:t>文献综述</a:t>
            </a:r>
            <a:endParaRPr lang="zh-CN" altLang="en-US" sz="2000" dirty="0">
              <a:solidFill>
                <a:srgbClr val="580C6E"/>
              </a:solidFill>
              <a:ea typeface="思源黑体 CN Bold" panose="020B0800000000000000" pitchFamily="34" charset="-122"/>
              <a:cs typeface="+mj-cs"/>
            </a:endParaRPr>
          </a:p>
        </p:txBody>
      </p:sp>
      <p:sp>
        <p:nvSpPr>
          <p:cNvPr id="98" name="文本框 97"/>
          <p:cNvSpPr txBox="1"/>
          <p:nvPr/>
        </p:nvSpPr>
        <p:spPr>
          <a:xfrm>
            <a:off x="6811786" y="303059"/>
            <a:ext cx="1407518" cy="398780"/>
          </a:xfrm>
          <a:prstGeom prst="rect">
            <a:avLst/>
          </a:prstGeom>
          <a:noFill/>
        </p:spPr>
        <p:txBody>
          <a:bodyPr wrap="square" rtlCol="0">
            <a:spAutoFit/>
          </a:bodyPr>
          <a:lstStyle/>
          <a:p>
            <a:pPr>
              <a:defRPr/>
            </a:pPr>
            <a:r>
              <a:rPr lang="zh-CN" altLang="en-US" sz="2000" dirty="0">
                <a:solidFill>
                  <a:prstClr val="white"/>
                </a:solidFill>
                <a:ea typeface="思源黑体 CN Bold" panose="020B0800000000000000" pitchFamily="34" charset="-122"/>
                <a:cs typeface="+mj-cs"/>
              </a:rPr>
              <a:t>问题提出</a:t>
            </a:r>
            <a:endParaRPr lang="zh-CN" altLang="en-US" sz="2000" dirty="0">
              <a:solidFill>
                <a:prstClr val="white"/>
              </a:solidFill>
              <a:ea typeface="思源黑体 CN Bold" panose="020B0800000000000000" pitchFamily="34" charset="-122"/>
              <a:cs typeface="+mj-cs"/>
            </a:endParaRPr>
          </a:p>
        </p:txBody>
      </p:sp>
      <p:sp>
        <p:nvSpPr>
          <p:cNvPr id="99" name="文本框 98"/>
          <p:cNvSpPr txBox="1"/>
          <p:nvPr/>
        </p:nvSpPr>
        <p:spPr>
          <a:xfrm>
            <a:off x="8605926" y="303059"/>
            <a:ext cx="1407518" cy="398780"/>
          </a:xfrm>
          <a:prstGeom prst="rect">
            <a:avLst/>
          </a:prstGeom>
          <a:noFill/>
        </p:spPr>
        <p:txBody>
          <a:bodyPr wrap="square" rtlCol="0">
            <a:spAutoFit/>
          </a:bodyPr>
          <a:lstStyle/>
          <a:p>
            <a:pPr>
              <a:defRPr/>
            </a:pPr>
            <a:r>
              <a:rPr lang="zh-CN" altLang="en-US" sz="2000" dirty="0">
                <a:solidFill>
                  <a:prstClr val="white"/>
                </a:solidFill>
                <a:ea typeface="思源黑体 CN Bold" panose="020B0800000000000000" pitchFamily="34" charset="-122"/>
                <a:cs typeface="+mj-cs"/>
              </a:rPr>
              <a:t>研究设计</a:t>
            </a:r>
            <a:endParaRPr lang="zh-CN" altLang="en-US" sz="2000" dirty="0">
              <a:solidFill>
                <a:prstClr val="white"/>
              </a:solidFill>
              <a:ea typeface="思源黑体 CN Bold" panose="020B0800000000000000" pitchFamily="34" charset="-122"/>
              <a:cs typeface="+mj-cs"/>
            </a:endParaRPr>
          </a:p>
        </p:txBody>
      </p:sp>
      <p:sp>
        <p:nvSpPr>
          <p:cNvPr id="100" name="文本框 99"/>
          <p:cNvSpPr txBox="1"/>
          <p:nvPr/>
        </p:nvSpPr>
        <p:spPr>
          <a:xfrm>
            <a:off x="10400065" y="303059"/>
            <a:ext cx="1407518" cy="398780"/>
          </a:xfrm>
          <a:prstGeom prst="rect">
            <a:avLst/>
          </a:prstGeom>
          <a:noFill/>
        </p:spPr>
        <p:txBody>
          <a:bodyPr wrap="square" rtlCol="0">
            <a:spAutoFit/>
          </a:bodyPr>
          <a:lstStyle/>
          <a:p>
            <a:pPr>
              <a:defRPr/>
            </a:pPr>
            <a:r>
              <a:rPr lang="zh-CN" altLang="en-US" sz="2000" dirty="0">
                <a:solidFill>
                  <a:prstClr val="white"/>
                </a:solidFill>
                <a:ea typeface="思源黑体 CN Bold" panose="020B0800000000000000" pitchFamily="34" charset="-122"/>
                <a:cs typeface="+mj-cs"/>
              </a:rPr>
              <a:t>研究进展</a:t>
            </a:r>
            <a:endParaRPr lang="zh-CN" altLang="en-US" sz="2000" dirty="0">
              <a:solidFill>
                <a:prstClr val="white"/>
              </a:solidFill>
              <a:ea typeface="思源黑体 CN Bold" panose="020B0800000000000000" pitchFamily="34" charset="-122"/>
              <a:cs typeface="+mj-cs"/>
            </a:endParaRPr>
          </a:p>
        </p:txBody>
      </p:sp>
      <p:sp>
        <p:nvSpPr>
          <p:cNvPr id="101" name="箭头: V 形 100"/>
          <p:cNvSpPr/>
          <p:nvPr/>
        </p:nvSpPr>
        <p:spPr>
          <a:xfrm rot="5400000">
            <a:off x="5427894" y="741296"/>
            <a:ext cx="139368" cy="225295"/>
          </a:xfrm>
          <a:prstGeom prst="chevron">
            <a:avLst>
              <a:gd name="adj" fmla="val 736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43" name="组合 42"/>
          <p:cNvGrpSpPr/>
          <p:nvPr/>
        </p:nvGrpSpPr>
        <p:grpSpPr>
          <a:xfrm>
            <a:off x="909273" y="1141871"/>
            <a:ext cx="10203532" cy="398780"/>
            <a:chOff x="4940300" y="3513623"/>
            <a:chExt cx="13484028" cy="526989"/>
          </a:xfrm>
        </p:grpSpPr>
        <p:grpSp>
          <p:nvGrpSpPr>
            <p:cNvPr id="44" name="组合 43"/>
            <p:cNvGrpSpPr/>
            <p:nvPr/>
          </p:nvGrpSpPr>
          <p:grpSpPr>
            <a:xfrm>
              <a:off x="4940300" y="3581780"/>
              <a:ext cx="361950" cy="254002"/>
              <a:chOff x="4940300" y="3428999"/>
              <a:chExt cx="457202" cy="254002"/>
            </a:xfrm>
          </p:grpSpPr>
          <p:sp>
            <p:nvSpPr>
              <p:cNvPr id="17" name="箭头: V 形 46"/>
              <p:cNvSpPr/>
              <p:nvPr/>
            </p:nvSpPr>
            <p:spPr>
              <a:xfrm>
                <a:off x="4940300" y="3429000"/>
                <a:ext cx="254001" cy="254001"/>
              </a:xfrm>
              <a:prstGeom prst="chevron">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tx1"/>
                  </a:solidFill>
                </a:endParaRPr>
              </a:p>
            </p:txBody>
          </p:sp>
          <p:sp>
            <p:nvSpPr>
              <p:cNvPr id="18" name="箭头: V 形 47"/>
              <p:cNvSpPr/>
              <p:nvPr/>
            </p:nvSpPr>
            <p:spPr>
              <a:xfrm>
                <a:off x="5143501" y="3428999"/>
                <a:ext cx="254001" cy="254001"/>
              </a:xfrm>
              <a:prstGeom prst="chevron">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tx1"/>
                  </a:solidFill>
                </a:endParaRPr>
              </a:p>
            </p:txBody>
          </p:sp>
        </p:grpSp>
        <p:cxnSp>
          <p:nvCxnSpPr>
            <p:cNvPr id="19" name="直接连接符 18"/>
            <p:cNvCxnSpPr/>
            <p:nvPr/>
          </p:nvCxnSpPr>
          <p:spPr>
            <a:xfrm>
              <a:off x="4940300" y="3962782"/>
              <a:ext cx="13484028" cy="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5302250" y="3513623"/>
              <a:ext cx="1584327" cy="526989"/>
            </a:xfrm>
            <a:prstGeom prst="rect">
              <a:avLst/>
            </a:prstGeom>
          </p:spPr>
          <p:txBody>
            <a:bodyPr wrap="none">
              <a:spAutoFit/>
            </a:bodyPr>
            <a:p>
              <a:r>
                <a:rPr lang="zh-CN" altLang="en-US" sz="2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文献综述</a:t>
              </a:r>
              <a:endParaRPr lang="zh-CN" altLang="en-US" sz="2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49" name="矩形 48"/>
          <p:cNvSpPr/>
          <p:nvPr/>
        </p:nvSpPr>
        <p:spPr>
          <a:xfrm>
            <a:off x="1061720" y="1677670"/>
            <a:ext cx="9761220" cy="439293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lnSpc>
                <a:spcPct val="100000"/>
              </a:lnSpc>
              <a:buClrTx/>
              <a:buSzTx/>
              <a:buFont typeface="Wingdings" panose="05000000000000000000" pitchFamily="2" charset="2"/>
              <a:buNone/>
            </a:pPr>
            <a:endParaRPr lang="en-US" altLang="zh-CN" sz="2000">
              <a:solidFill>
                <a:schemeClr val="tx1"/>
              </a:solidFill>
              <a:latin typeface="宋体" panose="02010600030101010101" pitchFamily="2" charset="-122"/>
              <a:ea typeface="宋体" panose="02010600030101010101" pitchFamily="2" charset="-122"/>
              <a:cs typeface="宋体" panose="02010600030101010101" pitchFamily="2" charset="-122"/>
            </a:endParaRPr>
          </a:p>
          <a:p>
            <a:pPr indent="0" algn="l" fontAlgn="auto">
              <a:lnSpc>
                <a:spcPct val="150000"/>
              </a:lnSpc>
              <a:buClrTx/>
              <a:buSzTx/>
              <a:buFont typeface="Wingdings" panose="05000000000000000000" pitchFamily="2" charset="2"/>
              <a:buNone/>
            </a:pPr>
            <a:r>
              <a:rPr lang="en-US" altLang="zh-CN" sz="2000">
                <a:solidFill>
                  <a:schemeClr val="tx1"/>
                </a:solidFill>
                <a:latin typeface="宋体" panose="02010600030101010101" pitchFamily="2" charset="-122"/>
                <a:ea typeface="宋体" panose="02010600030101010101" pitchFamily="2" charset="-122"/>
                <a:cs typeface="宋体" panose="02010600030101010101" pitchFamily="2" charset="-122"/>
              </a:rPr>
              <a:t>       </a:t>
            </a:r>
            <a:endParaRPr lang="zh-CN" altLang="en-US" sz="200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21" name="文本框 20"/>
          <p:cNvSpPr txBox="1"/>
          <p:nvPr/>
        </p:nvSpPr>
        <p:spPr>
          <a:xfrm>
            <a:off x="494030" y="1674813"/>
            <a:ext cx="5080000" cy="398780"/>
          </a:xfrm>
          <a:prstGeom prst="rect">
            <a:avLst/>
          </a:prstGeom>
        </p:spPr>
        <p:txBody>
          <a:bodyPr>
            <a:spAutoFit/>
          </a:bodyPr>
          <a:p>
            <a:r>
              <a:rPr lang="zh-CN" altLang="en-US" sz="2000" b="1">
                <a:latin typeface="微软雅黑" panose="020B0503020204020204" charset="-122"/>
                <a:ea typeface="微软雅黑" panose="020B0503020204020204" charset="-122"/>
              </a:rPr>
              <a:t>现代幸福感研究的兴起与重要性</a:t>
            </a:r>
            <a:endParaRPr lang="zh-CN" altLang="en-US" sz="2000" b="1">
              <a:latin typeface="微软雅黑" panose="020B0503020204020204" charset="-122"/>
              <a:ea typeface="微软雅黑" panose="020B0503020204020204" charset="-122"/>
            </a:endParaRPr>
          </a:p>
        </p:txBody>
      </p:sp>
      <p:sp>
        <p:nvSpPr>
          <p:cNvPr id="22" name="右箭头 21"/>
          <p:cNvSpPr/>
          <p:nvPr/>
        </p:nvSpPr>
        <p:spPr>
          <a:xfrm>
            <a:off x="581025" y="2745105"/>
            <a:ext cx="11106785" cy="185420"/>
          </a:xfrm>
          <a:prstGeom prst="rightArrow">
            <a:avLst>
              <a:gd name="adj1" fmla="val 50000"/>
              <a:gd name="adj2" fmla="val 252284"/>
            </a:avLst>
          </a:prstGeom>
          <a:gradFill>
            <a:gsLst>
              <a:gs pos="100000">
                <a:schemeClr val="accent5">
                  <a:lumMod val="40000"/>
                  <a:lumOff val="60000"/>
                </a:schemeClr>
              </a:gs>
              <a:gs pos="0">
                <a:schemeClr val="accent5">
                  <a:lumMod val="60000"/>
                  <a:lumOff val="40000"/>
                </a:schemeClr>
              </a:gs>
            </a:gsLst>
            <a:lin ang="10800000" scaled="0"/>
          </a:gradFill>
          <a:ln>
            <a:noFill/>
          </a:ln>
          <a:effectLst>
            <a:outerShdw blurRad="50800" dist="38100" dir="5400000" algn="t"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 name="圆角矩形 23"/>
          <p:cNvSpPr/>
          <p:nvPr/>
        </p:nvSpPr>
        <p:spPr>
          <a:xfrm>
            <a:off x="494030" y="3013710"/>
            <a:ext cx="2495550" cy="3745230"/>
          </a:xfrm>
          <a:prstGeom prst="roundRect">
            <a:avLst>
              <a:gd name="adj" fmla="val 9872"/>
            </a:avLst>
          </a:prstGeom>
          <a:solidFill>
            <a:schemeClr val="accent5">
              <a:lumMod val="20000"/>
              <a:lumOff val="80000"/>
            </a:schemeClr>
          </a:solidFill>
          <a:ln>
            <a:noFill/>
          </a:ln>
          <a:effectLst>
            <a:outerShdw blurRad="50800" dist="38100" dir="5400000" algn="t"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6" name="文本框 25"/>
          <p:cNvSpPr txBox="1"/>
          <p:nvPr/>
        </p:nvSpPr>
        <p:spPr>
          <a:xfrm>
            <a:off x="1386840" y="2267585"/>
            <a:ext cx="862330" cy="337185"/>
          </a:xfrm>
          <a:prstGeom prst="rect">
            <a:avLst/>
          </a:prstGeom>
        </p:spPr>
        <p:txBody>
          <a:bodyPr wrap="square">
            <a:spAutoFit/>
          </a:bodyPr>
          <a:p>
            <a:r>
              <a:rPr lang="en-US" altLang="zh-CN" sz="1600" b="1">
                <a:latin typeface="Times New Roman" panose="02020603050405020304" pitchFamily="18" charset="0"/>
                <a:cs typeface="Times New Roman" panose="02020603050405020304" pitchFamily="18" charset="0"/>
              </a:rPr>
              <a:t>1984</a:t>
            </a:r>
            <a:r>
              <a:rPr lang="zh-CN" altLang="en-US" sz="1600" b="1">
                <a:latin typeface="Times New Roman" panose="02020603050405020304" pitchFamily="18" charset="0"/>
                <a:cs typeface="Times New Roman" panose="02020603050405020304" pitchFamily="18" charset="0"/>
              </a:rPr>
              <a:t>年</a:t>
            </a:r>
            <a:endParaRPr lang="zh-CN" altLang="en-US" sz="1600" b="1">
              <a:latin typeface="Times New Roman" panose="02020603050405020304" pitchFamily="18" charset="0"/>
              <a:cs typeface="Times New Roman" panose="02020603050405020304" pitchFamily="18" charset="0"/>
            </a:endParaRPr>
          </a:p>
        </p:txBody>
      </p:sp>
      <p:sp>
        <p:nvSpPr>
          <p:cNvPr id="29" name="文本框 28"/>
          <p:cNvSpPr txBox="1"/>
          <p:nvPr/>
        </p:nvSpPr>
        <p:spPr>
          <a:xfrm>
            <a:off x="10013315" y="2353310"/>
            <a:ext cx="862330" cy="337185"/>
          </a:xfrm>
          <a:prstGeom prst="rect">
            <a:avLst/>
          </a:prstGeom>
        </p:spPr>
        <p:txBody>
          <a:bodyPr wrap="square">
            <a:spAutoFit/>
          </a:bodyPr>
          <a:p>
            <a:r>
              <a:rPr lang="en-US" altLang="zh-CN" sz="1600" b="1">
                <a:latin typeface="Times New Roman" panose="02020603050405020304" pitchFamily="18" charset="0"/>
                <a:cs typeface="Times New Roman" panose="02020603050405020304" pitchFamily="18" charset="0"/>
              </a:rPr>
              <a:t>2011</a:t>
            </a:r>
            <a:r>
              <a:rPr lang="zh-CN" altLang="en-US" sz="1600" b="1">
                <a:latin typeface="Times New Roman" panose="02020603050405020304" pitchFamily="18" charset="0"/>
                <a:cs typeface="Times New Roman" panose="02020603050405020304" pitchFamily="18" charset="0"/>
              </a:rPr>
              <a:t>年</a:t>
            </a:r>
            <a:endParaRPr lang="zh-CN" altLang="en-US" sz="1600" b="1">
              <a:latin typeface="Times New Roman" panose="02020603050405020304" pitchFamily="18" charset="0"/>
              <a:cs typeface="Times New Roman" panose="02020603050405020304" pitchFamily="18" charset="0"/>
            </a:endParaRPr>
          </a:p>
        </p:txBody>
      </p:sp>
      <p:sp>
        <p:nvSpPr>
          <p:cNvPr id="30" name="圆角矩形 29"/>
          <p:cNvSpPr/>
          <p:nvPr/>
        </p:nvSpPr>
        <p:spPr>
          <a:xfrm>
            <a:off x="9304020" y="3016250"/>
            <a:ext cx="2495550" cy="3743325"/>
          </a:xfrm>
          <a:prstGeom prst="roundRect">
            <a:avLst>
              <a:gd name="adj" fmla="val 9872"/>
            </a:avLst>
          </a:prstGeom>
          <a:solidFill>
            <a:schemeClr val="accent5">
              <a:lumMod val="40000"/>
              <a:lumOff val="60000"/>
            </a:schemeClr>
          </a:solidFill>
          <a:ln>
            <a:noFill/>
          </a:ln>
          <a:effectLst>
            <a:outerShdw blurRad="50800" dist="38100" dir="5400000" algn="t"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1" name="文本框 30"/>
          <p:cNvSpPr txBox="1"/>
          <p:nvPr/>
        </p:nvSpPr>
        <p:spPr>
          <a:xfrm>
            <a:off x="494030" y="3517265"/>
            <a:ext cx="2585085" cy="2738120"/>
          </a:xfrm>
          <a:prstGeom prst="rect">
            <a:avLst/>
          </a:prstGeom>
          <a:noFill/>
        </p:spPr>
        <p:txBody>
          <a:bodyPr wrap="square" rtlCol="0">
            <a:spAutoFit/>
          </a:bodyPr>
          <a:p>
            <a:r>
              <a:rPr lang="zh-CN" altLang="en-US" sz="1400" b="1"/>
              <a:t>提出者：</a:t>
            </a:r>
            <a:endParaRPr lang="zh-CN" altLang="en-US" sz="1400" b="1"/>
          </a:p>
          <a:p>
            <a:r>
              <a:rPr lang="zh-CN" altLang="en-US" sz="1200"/>
              <a:t>Diener </a:t>
            </a:r>
            <a:r>
              <a:rPr lang="en-US" altLang="zh-CN" sz="1200"/>
              <a:t>(</a:t>
            </a:r>
            <a:r>
              <a:rPr lang="zh-CN" altLang="en-US" sz="1200"/>
              <a:t>1984)</a:t>
            </a:r>
            <a:br>
              <a:rPr lang="zh-CN" altLang="en-US" sz="1400"/>
            </a:br>
            <a:r>
              <a:rPr lang="zh-CN" altLang="en-US" sz="1400" b="1"/>
              <a:t>幸福定义：</a:t>
            </a:r>
            <a:endParaRPr lang="zh-CN" altLang="en-US" sz="1400"/>
          </a:p>
          <a:p>
            <a:r>
              <a:rPr lang="en-US" altLang="zh-CN" sz="1200"/>
              <a:t>"</a:t>
            </a:r>
            <a:r>
              <a:rPr lang="zh-CN" altLang="en-US" sz="1200"/>
              <a:t>个体对自身生活质量的主观评价</a:t>
            </a:r>
            <a:r>
              <a:rPr lang="en-US" altLang="zh-CN" sz="1200"/>
              <a:t>"</a:t>
            </a:r>
            <a:endParaRPr lang="en-US" altLang="zh-CN" sz="1200"/>
          </a:p>
          <a:p>
            <a:r>
              <a:rPr lang="zh-CN" altLang="en-US" sz="1400" b="1"/>
              <a:t>核心维度：</a:t>
            </a:r>
            <a:endParaRPr lang="zh-CN" altLang="en-US" sz="1400" b="1"/>
          </a:p>
          <a:p>
            <a:pPr marL="171450" indent="-171450">
              <a:buFont typeface="Arial" panose="020B0604020202020204" pitchFamily="34" charset="0"/>
              <a:buChar char="•"/>
            </a:pPr>
            <a:r>
              <a:rPr lang="zh-CN" altLang="en-US" sz="1100"/>
              <a:t>生活满意度</a:t>
            </a:r>
            <a:r>
              <a:rPr lang="en-US" altLang="zh-CN" sz="1100"/>
              <a:t> - </a:t>
            </a:r>
            <a:r>
              <a:rPr lang="zh-CN" altLang="en-US" sz="1100"/>
              <a:t>对生活的认知评价</a:t>
            </a:r>
            <a:endParaRPr lang="zh-CN" altLang="en-US" sz="1100"/>
          </a:p>
          <a:p>
            <a:pPr marL="171450" indent="-171450">
              <a:buFont typeface="Arial" panose="020B0604020202020204" pitchFamily="34" charset="0"/>
              <a:buChar char="•"/>
            </a:pPr>
            <a:r>
              <a:rPr lang="zh-CN" altLang="en-US" sz="1100"/>
              <a:t>积极情感</a:t>
            </a:r>
            <a:r>
              <a:rPr lang="en-US" altLang="zh-CN" sz="1100"/>
              <a:t> - </a:t>
            </a:r>
            <a:r>
              <a:rPr lang="zh-CN" altLang="en-US" sz="1100"/>
              <a:t>愉快、快乐等正面情绪</a:t>
            </a:r>
            <a:endParaRPr lang="zh-CN" altLang="en-US" sz="1100"/>
          </a:p>
          <a:p>
            <a:pPr marL="171450" indent="-171450">
              <a:buFont typeface="Arial" panose="020B0604020202020204" pitchFamily="34" charset="0"/>
              <a:buChar char="•"/>
            </a:pPr>
            <a:r>
              <a:rPr lang="zh-CN" altLang="en-US" sz="1100"/>
              <a:t>消极情感</a:t>
            </a:r>
            <a:r>
              <a:rPr lang="en-US" altLang="zh-CN" sz="1100"/>
              <a:t> - </a:t>
            </a:r>
            <a:r>
              <a:rPr lang="zh-CN" altLang="en-US" sz="1100"/>
              <a:t>焦虑、抑郁等负面情绪（低水平）</a:t>
            </a:r>
            <a:endParaRPr lang="zh-CN" altLang="en-US" sz="1100"/>
          </a:p>
          <a:p>
            <a:pPr algn="l">
              <a:buClrTx/>
              <a:buSzTx/>
              <a:buFontTx/>
              <a:buNone/>
            </a:pPr>
            <a:r>
              <a:rPr lang="zh-CN" altLang="en-US" sz="1400" b="1"/>
              <a:t>测量量表：</a:t>
            </a:r>
            <a:endParaRPr lang="zh-CN" altLang="en-US" sz="1400" b="1"/>
          </a:p>
          <a:p>
            <a:pPr marL="171450" indent="-171450" algn="l">
              <a:buClrTx/>
              <a:buSzTx/>
              <a:buFont typeface="Arial" panose="020B0604020202020204" pitchFamily="34" charset="0"/>
              <a:buChar char="•"/>
            </a:pPr>
            <a:r>
              <a:rPr lang="zh-CN" altLang="en-US" sz="1200"/>
              <a:t>生活满意度量表</a:t>
            </a:r>
            <a:endParaRPr lang="zh-CN" altLang="en-US" sz="1200"/>
          </a:p>
          <a:p>
            <a:pPr marL="171450" indent="-171450" algn="l">
              <a:buClrTx/>
              <a:buSzTx/>
              <a:buFont typeface="Arial" panose="020B0604020202020204" pitchFamily="34" charset="0"/>
              <a:buChar char="•"/>
            </a:pPr>
            <a:r>
              <a:rPr lang="zh-CN" altLang="en-US" sz="1200"/>
              <a:t>积极与消极情感量表</a:t>
            </a:r>
            <a:endParaRPr lang="zh-CN" altLang="en-US" sz="1200"/>
          </a:p>
          <a:p>
            <a:pPr marL="171450" indent="-171450" algn="l">
              <a:buClrTx/>
              <a:buSzTx/>
              <a:buFont typeface="Arial" panose="020B0604020202020204" pitchFamily="34" charset="0"/>
              <a:buChar char="•"/>
            </a:pPr>
            <a:r>
              <a:rPr lang="zh-CN" altLang="en-US" sz="1200"/>
              <a:t>正负面体验量表</a:t>
            </a:r>
            <a:endParaRPr lang="zh-CN" altLang="en-US" sz="1200"/>
          </a:p>
          <a:p>
            <a:pPr indent="0">
              <a:buFont typeface="Wingdings" panose="05000000000000000000" charset="0"/>
              <a:buNone/>
            </a:pPr>
            <a:endParaRPr lang="zh-CN" altLang="en-US" sz="1200"/>
          </a:p>
        </p:txBody>
      </p:sp>
      <p:sp>
        <p:nvSpPr>
          <p:cNvPr id="37" name="文本框 36"/>
          <p:cNvSpPr txBox="1"/>
          <p:nvPr/>
        </p:nvSpPr>
        <p:spPr>
          <a:xfrm>
            <a:off x="8816975" y="3013710"/>
            <a:ext cx="3375025" cy="583565"/>
          </a:xfrm>
          <a:prstGeom prst="rect">
            <a:avLst/>
          </a:prstGeom>
          <a:noFill/>
        </p:spPr>
        <p:txBody>
          <a:bodyPr wrap="square" rtlCol="0">
            <a:spAutoFit/>
          </a:bodyPr>
          <a:p>
            <a:pPr algn="ctr"/>
            <a:r>
              <a:rPr lang="en-US" altLang="zh-CN" sz="1600" b="1"/>
              <a:t>PERMA</a:t>
            </a:r>
            <a:r>
              <a:rPr lang="zh-CN" altLang="en-US" sz="1600" b="1"/>
              <a:t>模型</a:t>
            </a:r>
            <a:endParaRPr lang="zh-CN" altLang="en-US" sz="1600" b="1"/>
          </a:p>
          <a:p>
            <a:pPr algn="ctr"/>
            <a:r>
              <a:rPr lang="en-US" altLang="zh-CN" sz="1600" b="1"/>
              <a:t> PERMA Model</a:t>
            </a:r>
            <a:endParaRPr lang="zh-CN" altLang="en-US" sz="1600" b="1"/>
          </a:p>
        </p:txBody>
      </p:sp>
      <p:sp>
        <p:nvSpPr>
          <p:cNvPr id="40" name="文本框 39"/>
          <p:cNvSpPr txBox="1"/>
          <p:nvPr/>
        </p:nvSpPr>
        <p:spPr>
          <a:xfrm>
            <a:off x="9304020" y="3528060"/>
            <a:ext cx="2585085" cy="2726690"/>
          </a:xfrm>
          <a:prstGeom prst="rect">
            <a:avLst/>
          </a:prstGeom>
          <a:noFill/>
        </p:spPr>
        <p:txBody>
          <a:bodyPr wrap="square" rtlCol="0">
            <a:noAutofit/>
          </a:bodyPr>
          <a:p>
            <a:r>
              <a:rPr lang="zh-CN" altLang="en-US" sz="1400" b="1"/>
              <a:t>提出者：</a:t>
            </a:r>
            <a:endParaRPr lang="zh-CN" altLang="en-US" sz="1400" b="1"/>
          </a:p>
          <a:p>
            <a:r>
              <a:rPr lang="zh-CN" altLang="en-US" sz="1200"/>
              <a:t>Seligman, MEP (2011)</a:t>
            </a:r>
            <a:br>
              <a:rPr lang="zh-CN" altLang="en-US" sz="1200"/>
            </a:br>
            <a:r>
              <a:rPr lang="zh-CN" altLang="en-US" sz="1400" b="1"/>
              <a:t>幸福定义：</a:t>
            </a:r>
            <a:endParaRPr lang="zh-CN" altLang="en-US" sz="1400"/>
          </a:p>
          <a:p>
            <a:r>
              <a:rPr lang="en-US" altLang="zh-CN" sz="1200"/>
              <a:t>"</a:t>
            </a:r>
            <a:r>
              <a:rPr lang="zh-CN" altLang="en-US" sz="1200"/>
              <a:t>福祉不是单一的、一维的概念，而是一个由五个可测量、可培养的核心要素构成的多维度框架</a:t>
            </a:r>
            <a:r>
              <a:rPr lang="en-US" altLang="zh-CN" sz="1200"/>
              <a:t>"</a:t>
            </a:r>
            <a:endParaRPr lang="en-US" altLang="zh-CN" sz="1200"/>
          </a:p>
          <a:p>
            <a:r>
              <a:rPr lang="zh-CN" altLang="en-US" sz="1400" b="1"/>
              <a:t>核心维度：</a:t>
            </a:r>
            <a:endParaRPr lang="zh-CN" altLang="en-US" sz="1400" b="1"/>
          </a:p>
          <a:p>
            <a:pPr marL="171450" indent="-171450" algn="l">
              <a:buClrTx/>
              <a:buSzTx/>
              <a:buFont typeface="Arial" panose="020B0604020202020204" pitchFamily="34" charset="0"/>
              <a:buChar char="•"/>
            </a:pPr>
            <a:r>
              <a:rPr lang="zh-CN" altLang="en-US" sz="1100"/>
              <a:t>积极情绪 - 愉悦、感激、宁静等</a:t>
            </a:r>
            <a:endParaRPr lang="zh-CN" altLang="en-US" sz="1100"/>
          </a:p>
          <a:p>
            <a:pPr marL="171450" indent="-171450" algn="l">
              <a:buClrTx/>
              <a:buSzTx/>
              <a:buFont typeface="Arial" panose="020B0604020202020204" pitchFamily="34" charset="0"/>
              <a:buChar char="•"/>
            </a:pPr>
            <a:r>
              <a:rPr lang="zh-CN" altLang="en-US" sz="1100"/>
              <a:t>投入 - 专注、心流状态</a:t>
            </a:r>
            <a:endParaRPr lang="zh-CN" altLang="en-US" sz="1100"/>
          </a:p>
          <a:p>
            <a:pPr marL="171450" indent="-171450" algn="l">
              <a:buClrTx/>
              <a:buSzTx/>
              <a:buFont typeface="Arial" panose="020B0604020202020204" pitchFamily="34" charset="0"/>
              <a:buChar char="•"/>
            </a:pPr>
            <a:r>
              <a:rPr lang="zh-CN" altLang="en-US" sz="1100"/>
              <a:t>关系- 社会连接和爱</a:t>
            </a:r>
            <a:endParaRPr lang="zh-CN" altLang="en-US" sz="1100"/>
          </a:p>
          <a:p>
            <a:pPr marL="171450" indent="-171450" algn="l">
              <a:buClrTx/>
              <a:buSzTx/>
              <a:buFont typeface="Arial" panose="020B0604020202020204" pitchFamily="34" charset="0"/>
              <a:buChar char="•"/>
            </a:pPr>
            <a:r>
              <a:rPr lang="zh-CN" altLang="en-US" sz="1100"/>
              <a:t>意义 - 人生目标和价值感</a:t>
            </a:r>
            <a:endParaRPr lang="zh-CN" altLang="en-US" sz="1100"/>
          </a:p>
          <a:p>
            <a:pPr marL="171450" indent="-171450" algn="l">
              <a:buClrTx/>
              <a:buSzTx/>
              <a:buFont typeface="Arial" panose="020B0604020202020204" pitchFamily="34" charset="0"/>
              <a:buChar char="•"/>
            </a:pPr>
            <a:r>
              <a:rPr lang="zh-CN" altLang="en-US" sz="1100"/>
              <a:t>成就 - 成功和成就感</a:t>
            </a:r>
            <a:endParaRPr lang="zh-CN" altLang="en-US" sz="1100"/>
          </a:p>
          <a:p>
            <a:pPr marL="171450" indent="-171450" algn="l">
              <a:buClrTx/>
              <a:buSzTx/>
              <a:buFont typeface="Arial" panose="020B0604020202020204" pitchFamily="34" charset="0"/>
              <a:buChar char="•"/>
            </a:pPr>
            <a:r>
              <a:rPr lang="zh-CN" altLang="en-US" sz="1400" b="1"/>
              <a:t>测量量表：</a:t>
            </a:r>
            <a:endParaRPr lang="zh-CN" altLang="en-US" sz="1400" b="1"/>
          </a:p>
          <a:p>
            <a:pPr marL="171450" indent="-171450" algn="l">
              <a:buClrTx/>
              <a:buSzTx/>
              <a:buFont typeface="Arial" panose="020B0604020202020204" pitchFamily="34" charset="0"/>
              <a:buChar char="•"/>
            </a:pPr>
            <a:r>
              <a:rPr lang="en-US" altLang="zh-CN" sz="1200"/>
              <a:t>PERMA</a:t>
            </a:r>
            <a:r>
              <a:rPr lang="zh-CN" altLang="en-US" sz="1200"/>
              <a:t>量表</a:t>
            </a:r>
            <a:r>
              <a:rPr lang="en-US" altLang="zh-CN" sz="1200"/>
              <a:t> </a:t>
            </a:r>
            <a:endParaRPr lang="en-US" altLang="zh-CN" sz="1200"/>
          </a:p>
          <a:p>
            <a:pPr indent="0">
              <a:buFont typeface="Wingdings" panose="05000000000000000000" charset="0"/>
              <a:buNone/>
            </a:pPr>
            <a:endParaRPr lang="zh-CN" altLang="en-US" sz="1200"/>
          </a:p>
        </p:txBody>
      </p:sp>
      <p:sp>
        <p:nvSpPr>
          <p:cNvPr id="41" name="文本框 40"/>
          <p:cNvSpPr txBox="1"/>
          <p:nvPr/>
        </p:nvSpPr>
        <p:spPr>
          <a:xfrm>
            <a:off x="501015" y="6207760"/>
            <a:ext cx="2469515" cy="337185"/>
          </a:xfrm>
          <a:prstGeom prst="rect">
            <a:avLst/>
          </a:prstGeom>
          <a:noFill/>
        </p:spPr>
        <p:txBody>
          <a:bodyPr wrap="square" rtlCol="0">
            <a:spAutoFit/>
          </a:bodyPr>
          <a:p>
            <a:r>
              <a:rPr lang="zh-CN" altLang="en-US" sz="800"/>
              <a:t>Diener, E. (1984). Subjective well-being. </a:t>
            </a:r>
            <a:r>
              <a:rPr lang="zh-CN" altLang="en-US" sz="800" i="1"/>
              <a:t>Psychological Bulletin</a:t>
            </a:r>
            <a:r>
              <a:rPr lang="zh-CN" altLang="en-US" sz="800"/>
              <a:t>, 95(3), 542-575.</a:t>
            </a:r>
            <a:endParaRPr lang="zh-CN" altLang="en-US" sz="800"/>
          </a:p>
        </p:txBody>
      </p:sp>
      <p:sp>
        <p:nvSpPr>
          <p:cNvPr id="51" name="文本框 50"/>
          <p:cNvSpPr txBox="1"/>
          <p:nvPr/>
        </p:nvSpPr>
        <p:spPr>
          <a:xfrm>
            <a:off x="9436735" y="6207760"/>
            <a:ext cx="2251075" cy="460375"/>
          </a:xfrm>
          <a:prstGeom prst="rect">
            <a:avLst/>
          </a:prstGeom>
          <a:noFill/>
        </p:spPr>
        <p:txBody>
          <a:bodyPr wrap="square" rtlCol="0" anchor="t">
            <a:spAutoFit/>
          </a:bodyPr>
          <a:p>
            <a:r>
              <a:rPr lang="zh-CN" altLang="en-US" sz="800">
                <a:sym typeface="+mn-ea"/>
              </a:rPr>
              <a:t>Seligman, M. E. (2011). Flourish: A visionary new understanding of happiness and well-being. Simon and Schuster.</a:t>
            </a:r>
            <a:endParaRPr lang="zh-CN" altLang="en-US" sz="800">
              <a:sym typeface="+mn-ea"/>
            </a:endParaRPr>
          </a:p>
        </p:txBody>
      </p:sp>
      <p:sp>
        <p:nvSpPr>
          <p:cNvPr id="52" name="文本框 51"/>
          <p:cNvSpPr txBox="1"/>
          <p:nvPr/>
        </p:nvSpPr>
        <p:spPr>
          <a:xfrm>
            <a:off x="431800" y="3013710"/>
            <a:ext cx="2607310" cy="583565"/>
          </a:xfrm>
          <a:prstGeom prst="rect">
            <a:avLst/>
          </a:prstGeom>
          <a:noFill/>
        </p:spPr>
        <p:txBody>
          <a:bodyPr wrap="square" rtlCol="0">
            <a:spAutoFit/>
          </a:bodyPr>
          <a:p>
            <a:pPr algn="ctr"/>
            <a:r>
              <a:rPr lang="zh-CN" altLang="en-US" sz="1600" b="1"/>
              <a:t>主观幸福感理论</a:t>
            </a:r>
            <a:endParaRPr lang="zh-CN" altLang="en-US" sz="1600" b="1"/>
          </a:p>
          <a:p>
            <a:pPr algn="ctr"/>
            <a:r>
              <a:rPr lang="en-US" altLang="zh-CN" sz="1600" b="1"/>
              <a:t>Subjective Well-Being</a:t>
            </a:r>
            <a:endParaRPr lang="en-US" altLang="zh-CN" sz="1600" b="1"/>
          </a:p>
        </p:txBody>
      </p:sp>
      <p:sp>
        <p:nvSpPr>
          <p:cNvPr id="3" name="文本框 2"/>
          <p:cNvSpPr txBox="1"/>
          <p:nvPr/>
        </p:nvSpPr>
        <p:spPr>
          <a:xfrm>
            <a:off x="11500485" y="6436995"/>
            <a:ext cx="691515" cy="368300"/>
          </a:xfrm>
          <a:prstGeom prst="rect">
            <a:avLst/>
          </a:prstGeom>
          <a:noFill/>
        </p:spPr>
        <p:txBody>
          <a:bodyPr wrap="square" rtlCol="0" anchor="t">
            <a:spAutoFit/>
          </a:bodyPr>
          <a:p>
            <a:r>
              <a:rPr lang="en-US" altLang="zh-CN">
                <a:sym typeface="+mn-ea"/>
              </a:rPr>
              <a:t>3</a:t>
            </a:r>
            <a:endParaRPr lang="en-US" altLang="zh-CN">
              <a:sym typeface="+mn-ea"/>
            </a:endParaRPr>
          </a:p>
        </p:txBody>
      </p:sp>
      <p:sp>
        <p:nvSpPr>
          <p:cNvPr id="4" name="文本框 3"/>
          <p:cNvSpPr txBox="1"/>
          <p:nvPr/>
        </p:nvSpPr>
        <p:spPr>
          <a:xfrm>
            <a:off x="4173220" y="2338705"/>
            <a:ext cx="862330" cy="337185"/>
          </a:xfrm>
          <a:prstGeom prst="rect">
            <a:avLst/>
          </a:prstGeom>
        </p:spPr>
        <p:txBody>
          <a:bodyPr wrap="square">
            <a:spAutoFit/>
          </a:bodyPr>
          <a:p>
            <a:r>
              <a:rPr lang="en-US" altLang="zh-CN" sz="1600" b="1">
                <a:latin typeface="Times New Roman" panose="02020603050405020304" pitchFamily="18" charset="0"/>
                <a:cs typeface="Times New Roman" panose="02020603050405020304" pitchFamily="18" charset="0"/>
              </a:rPr>
              <a:t>1985</a:t>
            </a:r>
            <a:r>
              <a:rPr lang="zh-CN" altLang="en-US" sz="1600" b="1">
                <a:latin typeface="Times New Roman" panose="02020603050405020304" pitchFamily="18" charset="0"/>
                <a:cs typeface="Times New Roman" panose="02020603050405020304" pitchFamily="18" charset="0"/>
              </a:rPr>
              <a:t>年</a:t>
            </a:r>
            <a:endParaRPr lang="zh-CN" altLang="en-US" sz="1600" b="1">
              <a:latin typeface="Times New Roman" panose="02020603050405020304" pitchFamily="18" charset="0"/>
              <a:cs typeface="Times New Roman" panose="02020603050405020304" pitchFamily="18" charset="0"/>
            </a:endParaRPr>
          </a:p>
        </p:txBody>
      </p:sp>
      <p:sp>
        <p:nvSpPr>
          <p:cNvPr id="5" name="文本框 4"/>
          <p:cNvSpPr txBox="1"/>
          <p:nvPr/>
        </p:nvSpPr>
        <p:spPr>
          <a:xfrm>
            <a:off x="3329305" y="3559175"/>
            <a:ext cx="2585085" cy="2506980"/>
          </a:xfrm>
          <a:prstGeom prst="rect">
            <a:avLst/>
          </a:prstGeom>
          <a:noFill/>
        </p:spPr>
        <p:txBody>
          <a:bodyPr wrap="square" rtlCol="0">
            <a:spAutoFit/>
          </a:bodyPr>
          <a:p>
            <a:r>
              <a:rPr lang="zh-CN" altLang="en-US" sz="1400" b="1"/>
              <a:t>提出者：</a:t>
            </a:r>
            <a:endParaRPr lang="zh-CN" altLang="en-US" sz="1400" b="1"/>
          </a:p>
          <a:p>
            <a:r>
              <a:rPr lang="zh-CN" altLang="en-US" sz="1200"/>
              <a:t>Deci, EL, &amp; Ryan, RM (1985)</a:t>
            </a:r>
            <a:br>
              <a:rPr lang="zh-CN" altLang="en-US" sz="1200"/>
            </a:br>
            <a:r>
              <a:rPr lang="zh-CN" altLang="en-US" sz="1400" b="1"/>
              <a:t>幸福定义：</a:t>
            </a:r>
            <a:endParaRPr lang="zh-CN" altLang="en-US" sz="1400"/>
          </a:p>
          <a:p>
            <a:r>
              <a:rPr lang="zh-CN" altLang="en-US" sz="1000"/>
              <a:t>"当三个基本心理需求得到满足时，个体体验到的幸福感和最优功能状态"</a:t>
            </a:r>
            <a:endParaRPr lang="zh-CN" altLang="en-US" sz="1000"/>
          </a:p>
          <a:p>
            <a:r>
              <a:rPr lang="zh-CN" altLang="en-US" sz="1400" b="1"/>
              <a:t>核心维度：</a:t>
            </a:r>
            <a:endParaRPr lang="zh-CN" altLang="en-US" sz="1400" b="1"/>
          </a:p>
          <a:p>
            <a:pPr marL="171450" indent="-171450" algn="l">
              <a:buClrTx/>
              <a:buSzTx/>
              <a:buFont typeface="Arial" panose="020B0604020202020204" pitchFamily="34" charset="0"/>
              <a:buChar char="•"/>
            </a:pPr>
            <a:r>
              <a:rPr lang="zh-CN" altLang="en-US" sz="1100"/>
              <a:t>自主需求 - 感到行为是自主选择的</a:t>
            </a:r>
            <a:endParaRPr lang="zh-CN" altLang="en-US" sz="1100"/>
          </a:p>
          <a:p>
            <a:pPr marL="171450" indent="-171450" algn="l">
              <a:buClrTx/>
              <a:buSzTx/>
              <a:buFont typeface="Arial" panose="020B0604020202020204" pitchFamily="34" charset="0"/>
              <a:buChar char="•"/>
            </a:pPr>
            <a:r>
              <a:rPr lang="zh-CN" altLang="en-US" sz="1100"/>
              <a:t>胜任需求- 感到有效和有能力</a:t>
            </a:r>
            <a:endParaRPr lang="zh-CN" altLang="en-US" sz="1100"/>
          </a:p>
          <a:p>
            <a:pPr marL="171450" indent="-171450" algn="l">
              <a:buClrTx/>
              <a:buSzTx/>
              <a:buFont typeface="Arial" panose="020B0604020202020204" pitchFamily="34" charset="0"/>
              <a:buChar char="•"/>
            </a:pPr>
            <a:r>
              <a:rPr lang="zh-CN" altLang="en-US" sz="1100"/>
              <a:t>关系需求- 感到与他人连接和归属</a:t>
            </a:r>
            <a:endParaRPr lang="zh-CN" altLang="en-US" sz="1100"/>
          </a:p>
          <a:p>
            <a:pPr indent="0">
              <a:buFont typeface="Arial" panose="020B0604020202020204" pitchFamily="34" charset="0"/>
              <a:buNone/>
            </a:pPr>
            <a:r>
              <a:rPr lang="zh-CN" altLang="en-US" sz="1400" b="1"/>
              <a:t>测量量表：</a:t>
            </a:r>
            <a:endParaRPr lang="zh-CN" altLang="en-US" sz="1400" b="1"/>
          </a:p>
          <a:p>
            <a:pPr marL="171450" indent="-171450" algn="l">
              <a:buClrTx/>
              <a:buSzTx/>
              <a:buFont typeface="Arial" panose="020B0604020202020204" pitchFamily="34" charset="0"/>
              <a:buChar char="•"/>
            </a:pPr>
            <a:r>
              <a:rPr lang="zh-CN" altLang="en-US" sz="1200"/>
              <a:t>基本心理需求满足量表</a:t>
            </a:r>
            <a:endParaRPr lang="en-US" altLang="zh-CN" sz="1200"/>
          </a:p>
          <a:p>
            <a:pPr marL="171450" indent="-171450" algn="l">
              <a:buClrTx/>
              <a:buSzTx/>
              <a:buFont typeface="Arial" panose="020B0604020202020204" pitchFamily="34" charset="0"/>
              <a:buChar char="•"/>
            </a:pPr>
            <a:r>
              <a:rPr lang="zh-CN" altLang="en-US" sz="1200"/>
              <a:t>自主支持感知量表</a:t>
            </a:r>
            <a:endParaRPr lang="zh-CN" altLang="en-US" sz="1200"/>
          </a:p>
          <a:p>
            <a:pPr marL="171450" indent="-171450" algn="l">
              <a:buClrTx/>
              <a:buSzTx/>
              <a:buFont typeface="Arial" panose="020B0604020202020204" pitchFamily="34" charset="0"/>
              <a:buChar char="•"/>
            </a:pPr>
            <a:r>
              <a:rPr lang="zh-CN" altLang="en-US" sz="1200"/>
              <a:t>内在动机量表</a:t>
            </a:r>
            <a:r>
              <a:rPr lang="en-US" altLang="zh-CN" sz="1200"/>
              <a:t> </a:t>
            </a:r>
            <a:endParaRPr lang="en-US" altLang="zh-CN" sz="1200"/>
          </a:p>
        </p:txBody>
      </p:sp>
      <p:sp>
        <p:nvSpPr>
          <p:cNvPr id="6" name="文本框 5"/>
          <p:cNvSpPr txBox="1"/>
          <p:nvPr/>
        </p:nvSpPr>
        <p:spPr>
          <a:xfrm>
            <a:off x="3429635" y="6205220"/>
            <a:ext cx="2306320" cy="460375"/>
          </a:xfrm>
          <a:prstGeom prst="rect">
            <a:avLst/>
          </a:prstGeom>
          <a:noFill/>
        </p:spPr>
        <p:txBody>
          <a:bodyPr wrap="square" rtlCol="0" anchor="t">
            <a:spAutoFit/>
          </a:bodyPr>
          <a:p>
            <a:r>
              <a:rPr lang="zh-CN" altLang="en-US" sz="800">
                <a:sym typeface="+mn-ea"/>
              </a:rPr>
              <a:t>Deci, E. L., &amp; Ryan, R. M. (2013). </a:t>
            </a:r>
            <a:r>
              <a:rPr lang="zh-CN" altLang="en-US" sz="800" i="1">
                <a:sym typeface="+mn-ea"/>
              </a:rPr>
              <a:t>Intrinsic motivation and self-determination in human behavior</a:t>
            </a:r>
            <a:r>
              <a:rPr lang="zh-CN" altLang="en-US" sz="800">
                <a:sym typeface="+mn-ea"/>
              </a:rPr>
              <a:t>. Springer Science &amp; Business Media.</a:t>
            </a:r>
            <a:endParaRPr lang="zh-CN" altLang="en-US" sz="800">
              <a:sym typeface="+mn-ea"/>
            </a:endParaRPr>
          </a:p>
        </p:txBody>
      </p:sp>
      <p:sp>
        <p:nvSpPr>
          <p:cNvPr id="7" name="文本框 6"/>
          <p:cNvSpPr txBox="1"/>
          <p:nvPr/>
        </p:nvSpPr>
        <p:spPr>
          <a:xfrm>
            <a:off x="7069455" y="2353310"/>
            <a:ext cx="862330" cy="337185"/>
          </a:xfrm>
          <a:prstGeom prst="rect">
            <a:avLst/>
          </a:prstGeom>
        </p:spPr>
        <p:txBody>
          <a:bodyPr wrap="square">
            <a:spAutoFit/>
          </a:bodyPr>
          <a:p>
            <a:r>
              <a:rPr lang="en-US" altLang="zh-CN" sz="1600" b="1">
                <a:latin typeface="Times New Roman" panose="02020603050405020304" pitchFamily="18" charset="0"/>
                <a:cs typeface="Times New Roman" panose="02020603050405020304" pitchFamily="18" charset="0"/>
              </a:rPr>
              <a:t>1989</a:t>
            </a:r>
            <a:r>
              <a:rPr lang="zh-CN" altLang="en-US" sz="1600" b="1">
                <a:latin typeface="Times New Roman" panose="02020603050405020304" pitchFamily="18" charset="0"/>
                <a:cs typeface="Times New Roman" panose="02020603050405020304" pitchFamily="18" charset="0"/>
              </a:rPr>
              <a:t>年</a:t>
            </a:r>
            <a:endParaRPr lang="zh-CN" altLang="en-US" sz="1600" b="1">
              <a:latin typeface="Times New Roman" panose="02020603050405020304" pitchFamily="18" charset="0"/>
              <a:cs typeface="Times New Roman" panose="02020603050405020304" pitchFamily="18" charset="0"/>
            </a:endParaRPr>
          </a:p>
        </p:txBody>
      </p:sp>
      <p:sp>
        <p:nvSpPr>
          <p:cNvPr id="8" name="文本框 7"/>
          <p:cNvSpPr txBox="1"/>
          <p:nvPr/>
        </p:nvSpPr>
        <p:spPr>
          <a:xfrm>
            <a:off x="6196965" y="3016250"/>
            <a:ext cx="2607310" cy="583565"/>
          </a:xfrm>
          <a:prstGeom prst="rect">
            <a:avLst/>
          </a:prstGeom>
          <a:noFill/>
        </p:spPr>
        <p:txBody>
          <a:bodyPr wrap="square" rtlCol="0">
            <a:spAutoFit/>
          </a:bodyPr>
          <a:p>
            <a:pPr algn="ctr"/>
            <a:r>
              <a:rPr lang="zh-CN" altLang="en-US" sz="1600" b="1"/>
              <a:t>心理幸福感理论</a:t>
            </a:r>
            <a:endParaRPr lang="zh-CN" altLang="en-US" sz="1600" b="1"/>
          </a:p>
          <a:p>
            <a:pPr algn="ctr"/>
            <a:r>
              <a:rPr lang="en-US" altLang="zh-CN" sz="1600" b="1"/>
              <a:t> Psychological Well-Being</a:t>
            </a:r>
            <a:endParaRPr lang="en-US" altLang="zh-CN" sz="1600" b="1"/>
          </a:p>
        </p:txBody>
      </p:sp>
      <p:sp>
        <p:nvSpPr>
          <p:cNvPr id="9" name="文本框 8"/>
          <p:cNvSpPr txBox="1"/>
          <p:nvPr/>
        </p:nvSpPr>
        <p:spPr>
          <a:xfrm>
            <a:off x="6308725" y="3528060"/>
            <a:ext cx="2585085" cy="2614930"/>
          </a:xfrm>
          <a:prstGeom prst="rect">
            <a:avLst/>
          </a:prstGeom>
          <a:noFill/>
        </p:spPr>
        <p:txBody>
          <a:bodyPr wrap="square" rtlCol="0">
            <a:spAutoFit/>
          </a:bodyPr>
          <a:p>
            <a:r>
              <a:rPr lang="zh-CN" altLang="en-US" sz="1400" b="1"/>
              <a:t>提出者：</a:t>
            </a:r>
            <a:endParaRPr lang="zh-CN" altLang="en-US" sz="1400" b="1"/>
          </a:p>
          <a:p>
            <a:r>
              <a:rPr lang="zh-CN" altLang="en-US" sz="1200"/>
              <a:t>Ryff, C. D. (1989)</a:t>
            </a:r>
            <a:br>
              <a:rPr lang="zh-CN" altLang="en-US" sz="1400"/>
            </a:br>
            <a:r>
              <a:rPr lang="zh-CN" altLang="en-US" sz="1400" b="1"/>
              <a:t>幸福定义：</a:t>
            </a:r>
            <a:endParaRPr lang="zh-CN" altLang="en-US" sz="1400"/>
          </a:p>
          <a:p>
            <a:r>
              <a:rPr lang="en-US" altLang="zh-CN" sz="1200"/>
              <a:t>"</a:t>
            </a:r>
            <a:r>
              <a:rPr lang="zh-CN" altLang="en-US" sz="1200"/>
              <a:t>个体在追求自我实现的过程中，所展现出的六大积极心理机能状态</a:t>
            </a:r>
            <a:r>
              <a:rPr lang="en-US" altLang="zh-CN" sz="1200"/>
              <a:t>"</a:t>
            </a:r>
            <a:endParaRPr lang="en-US" altLang="zh-CN" sz="1200"/>
          </a:p>
          <a:p>
            <a:r>
              <a:rPr lang="zh-CN" altLang="en-US" sz="1400" b="1"/>
              <a:t>核心维度：</a:t>
            </a:r>
            <a:endParaRPr lang="zh-CN" altLang="en-US" sz="1400" b="1"/>
          </a:p>
          <a:p>
            <a:pPr marL="171450" indent="-171450" algn="l">
              <a:buClrTx/>
              <a:buSzTx/>
              <a:buFont typeface="Arial" panose="020B0604020202020204" pitchFamily="34" charset="0"/>
              <a:buChar char="•"/>
            </a:pPr>
            <a:r>
              <a:rPr lang="zh-CN" altLang="en-US" sz="1000"/>
              <a:t>自我接纳- 对自己的积极态度</a:t>
            </a:r>
            <a:endParaRPr lang="zh-CN" altLang="en-US" sz="1000"/>
          </a:p>
          <a:p>
            <a:pPr marL="171450" indent="-171450" algn="l">
              <a:buClrTx/>
              <a:buSzTx/>
              <a:buFont typeface="Arial" panose="020B0604020202020204" pitchFamily="34" charset="0"/>
              <a:buChar char="•"/>
            </a:pPr>
            <a:r>
              <a:rPr lang="zh-CN" altLang="en-US" sz="1000"/>
              <a:t>个人成长 - 持续发展和自我提升</a:t>
            </a:r>
            <a:endParaRPr lang="zh-CN" altLang="en-US" sz="1000"/>
          </a:p>
          <a:p>
            <a:pPr marL="171450" indent="-171450" algn="l">
              <a:buClrTx/>
              <a:buSzTx/>
              <a:buFont typeface="Arial" panose="020B0604020202020204" pitchFamily="34" charset="0"/>
              <a:buChar char="•"/>
            </a:pPr>
            <a:r>
              <a:rPr lang="zh-CN" altLang="en-US" sz="1000"/>
              <a:t>生活目标 - 明确的人生方向和意义</a:t>
            </a:r>
            <a:endParaRPr lang="zh-CN" altLang="en-US" sz="1000"/>
          </a:p>
          <a:p>
            <a:pPr marL="171450" indent="-171450" algn="l">
              <a:buClrTx/>
              <a:buSzTx/>
              <a:buFont typeface="Arial" panose="020B0604020202020204" pitchFamily="34" charset="0"/>
              <a:buChar char="•"/>
            </a:pPr>
            <a:r>
              <a:rPr lang="zh-CN" altLang="en-US" sz="1000"/>
              <a:t>环境掌控 - 有效管理外部环境的能力</a:t>
            </a:r>
            <a:endParaRPr lang="zh-CN" altLang="en-US" sz="1000"/>
          </a:p>
          <a:p>
            <a:pPr marL="171450" indent="-171450" algn="l">
              <a:buClrTx/>
              <a:buSzTx/>
              <a:buFont typeface="Arial" panose="020B0604020202020204" pitchFamily="34" charset="0"/>
              <a:buChar char="•"/>
            </a:pPr>
            <a:r>
              <a:rPr lang="zh-CN" altLang="en-US" sz="1000"/>
              <a:t>自主性 - 独立思考和自我决定</a:t>
            </a:r>
            <a:endParaRPr lang="zh-CN" altLang="en-US" sz="1000"/>
          </a:p>
          <a:p>
            <a:pPr marL="171450" indent="-171450" algn="l">
              <a:buClrTx/>
              <a:buSzTx/>
              <a:buFont typeface="Arial" panose="020B0604020202020204" pitchFamily="34" charset="0"/>
              <a:buChar char="•"/>
            </a:pPr>
            <a:r>
              <a:rPr lang="zh-CN" altLang="en-US" sz="1000"/>
              <a:t>积极关系 - 与他人建立温暖、信任关</a:t>
            </a:r>
            <a:endParaRPr lang="zh-CN" altLang="en-US" sz="1000"/>
          </a:p>
          <a:p>
            <a:pPr indent="0" algn="l">
              <a:buClrTx/>
              <a:buSzTx/>
              <a:buFont typeface="Arial" panose="020B0604020202020204" pitchFamily="34" charset="0"/>
              <a:buNone/>
            </a:pPr>
            <a:r>
              <a:rPr lang="zh-CN" altLang="en-US" sz="1400" b="1"/>
              <a:t>测量量表：</a:t>
            </a:r>
            <a:endParaRPr lang="zh-CN" altLang="en-US" sz="1400" b="1"/>
          </a:p>
          <a:p>
            <a:pPr marL="171450" indent="-171450" algn="l">
              <a:buClrTx/>
              <a:buSzTx/>
              <a:buFont typeface="Arial" panose="020B0604020202020204" pitchFamily="34" charset="0"/>
              <a:buChar char="•"/>
            </a:pPr>
            <a:r>
              <a:rPr lang="zh-CN" altLang="en-US" sz="1200"/>
              <a:t>心理幸福感量表</a:t>
            </a:r>
            <a:endParaRPr lang="zh-CN" altLang="en-US" sz="1200"/>
          </a:p>
        </p:txBody>
      </p:sp>
      <p:sp>
        <p:nvSpPr>
          <p:cNvPr id="11" name="文本框 10"/>
          <p:cNvSpPr txBox="1"/>
          <p:nvPr/>
        </p:nvSpPr>
        <p:spPr>
          <a:xfrm>
            <a:off x="2933700" y="3047365"/>
            <a:ext cx="3375025" cy="583565"/>
          </a:xfrm>
          <a:prstGeom prst="rect">
            <a:avLst/>
          </a:prstGeom>
          <a:noFill/>
        </p:spPr>
        <p:txBody>
          <a:bodyPr wrap="square" rtlCol="0">
            <a:spAutoFit/>
          </a:bodyPr>
          <a:p>
            <a:pPr algn="ctr"/>
            <a:r>
              <a:rPr lang="zh-CN" altLang="en-US" sz="1600" b="1"/>
              <a:t>自我决定理论</a:t>
            </a:r>
            <a:endParaRPr lang="zh-CN" altLang="en-US" sz="1600" b="1"/>
          </a:p>
          <a:p>
            <a:pPr algn="ctr"/>
            <a:r>
              <a:rPr lang="en-US" altLang="zh-CN" sz="1600" b="1"/>
              <a:t> </a:t>
            </a:r>
            <a:r>
              <a:rPr lang="en-US" altLang="zh-CN" sz="1400" b="1"/>
              <a:t>Self-Determination Theory</a:t>
            </a:r>
            <a:endParaRPr lang="en-US" altLang="zh-CN" sz="1400" b="1"/>
          </a:p>
        </p:txBody>
      </p:sp>
      <p:sp>
        <p:nvSpPr>
          <p:cNvPr id="12" name="文本框 11"/>
          <p:cNvSpPr txBox="1"/>
          <p:nvPr/>
        </p:nvSpPr>
        <p:spPr>
          <a:xfrm>
            <a:off x="6328410" y="6066155"/>
            <a:ext cx="2621915" cy="706755"/>
          </a:xfrm>
          <a:prstGeom prst="rect">
            <a:avLst/>
          </a:prstGeom>
          <a:noFill/>
        </p:spPr>
        <p:txBody>
          <a:bodyPr wrap="square" rtlCol="0" anchor="t">
            <a:spAutoFit/>
          </a:bodyPr>
          <a:p>
            <a:r>
              <a:rPr lang="zh-CN" altLang="en-US" sz="800">
                <a:sym typeface="+mn-ea"/>
              </a:rPr>
              <a:t> Ryff, C. D. (1989). Happiness is everything, or is it? Explorations on the meaning of psychological well-being. </a:t>
            </a:r>
            <a:r>
              <a:rPr lang="zh-CN" altLang="en-US" sz="800" i="1">
                <a:sym typeface="+mn-ea"/>
              </a:rPr>
              <a:t>Journal of Personality and Social Psychology, 57</a:t>
            </a:r>
            <a:r>
              <a:rPr lang="zh-CN" altLang="en-US" sz="800">
                <a:sym typeface="+mn-ea"/>
              </a:rPr>
              <a:t>(6), 1069-1081.</a:t>
            </a:r>
            <a:endParaRPr lang="zh-CN" altLang="en-US" sz="800">
              <a:sym typeface="+mn-ea"/>
            </a:endParaRPr>
          </a:p>
          <a:p>
            <a:endParaRPr lang="zh-CN" altLang="en-US" sz="800">
              <a:sym typeface="+mn-ea"/>
            </a:endParaRPr>
          </a:p>
        </p:txBody>
      </p:sp>
    </p:spTree>
    <p:custDataLst>
      <p:tags r:id="rId10"/>
    </p:custData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18"/>
          <p:cNvSpPr/>
          <p:nvPr/>
        </p:nvSpPr>
        <p:spPr>
          <a:xfrm>
            <a:off x="5554980" y="4482465"/>
            <a:ext cx="5948680" cy="1942465"/>
          </a:xfrm>
          <a:prstGeom prst="roundRect">
            <a:avLst>
              <a:gd name="adj" fmla="val 14671"/>
            </a:avLst>
          </a:prstGeom>
          <a:gradFill>
            <a:gsLst>
              <a:gs pos="100000">
                <a:schemeClr val="accent3">
                  <a:lumMod val="20000"/>
                  <a:lumOff val="80000"/>
                </a:schemeClr>
              </a:gs>
              <a:gs pos="86000">
                <a:srgbClr val="E8EFE3">
                  <a:alpha val="100000"/>
                </a:srgbClr>
              </a:gs>
              <a:gs pos="0">
                <a:srgbClr val="F9EAFC"/>
              </a:gs>
            </a:gsLst>
            <a:lin ang="396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 name="圆角矩形 17"/>
          <p:cNvSpPr/>
          <p:nvPr/>
        </p:nvSpPr>
        <p:spPr>
          <a:xfrm>
            <a:off x="5610225" y="2176145"/>
            <a:ext cx="5827395" cy="2158365"/>
          </a:xfrm>
          <a:prstGeom prst="roundRect">
            <a:avLst>
              <a:gd name="adj" fmla="val 8955"/>
            </a:avLst>
          </a:prstGeom>
          <a:gradFill>
            <a:gsLst>
              <a:gs pos="100000">
                <a:schemeClr val="accent4">
                  <a:lumMod val="20000"/>
                  <a:lumOff val="80000"/>
                </a:schemeClr>
              </a:gs>
              <a:gs pos="0">
                <a:schemeClr val="accent5">
                  <a:lumMod val="20000"/>
                  <a:lumOff val="80000"/>
                </a:schemeClr>
              </a:gs>
            </a:gsLst>
            <a:lin ang="396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圆角矩形 16"/>
          <p:cNvSpPr/>
          <p:nvPr/>
        </p:nvSpPr>
        <p:spPr>
          <a:xfrm>
            <a:off x="795020" y="2190750"/>
            <a:ext cx="4507230" cy="4206240"/>
          </a:xfrm>
          <a:prstGeom prst="roundRect">
            <a:avLst>
              <a:gd name="adj" fmla="val 8955"/>
            </a:avLst>
          </a:prstGeom>
          <a:gradFill>
            <a:gsLst>
              <a:gs pos="100000">
                <a:schemeClr val="accent5">
                  <a:lumMod val="40000"/>
                  <a:lumOff val="60000"/>
                </a:schemeClr>
              </a:gs>
              <a:gs pos="0">
                <a:schemeClr val="accent6">
                  <a:lumMod val="20000"/>
                  <a:lumOff val="80000"/>
                </a:schemeClr>
              </a:gs>
            </a:gsLst>
            <a:lin ang="396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02"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3" name="矩形 102"/>
          <p:cNvSpPr/>
          <p:nvPr/>
        </p:nvSpPr>
        <p:spPr>
          <a:xfrm>
            <a:off x="9410" y="-5704"/>
            <a:ext cx="12217288" cy="995306"/>
          </a:xfrm>
          <a:prstGeom prst="rect">
            <a:avLst/>
          </a:prstGeom>
          <a:gradFill flip="none" rotWithShape="1">
            <a:gsLst>
              <a:gs pos="79000">
                <a:srgbClr val="692266">
                  <a:alpha val="80000"/>
                </a:srgbClr>
              </a:gs>
              <a:gs pos="46000">
                <a:srgbClr val="580C6E">
                  <a:alpha val="80000"/>
                </a:srgbClr>
              </a:gs>
              <a:gs pos="0">
                <a:srgbClr val="580C6E">
                  <a:lumMod val="100000"/>
                  <a:alpha val="80000"/>
                </a:srgbClr>
              </a:gs>
              <a:gs pos="100000">
                <a:srgbClr val="AC2761">
                  <a:alpha val="80000"/>
                </a:srgb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grpSp>
        <p:nvGrpSpPr>
          <p:cNvPr id="34" name="组合 33"/>
          <p:cNvGrpSpPr/>
          <p:nvPr/>
        </p:nvGrpSpPr>
        <p:grpSpPr>
          <a:xfrm>
            <a:off x="158182" y="168355"/>
            <a:ext cx="2369202" cy="728961"/>
            <a:chOff x="9730702" y="211219"/>
            <a:chExt cx="2374282" cy="701101"/>
          </a:xfrm>
        </p:grpSpPr>
        <p:pic>
          <p:nvPicPr>
            <p:cNvPr id="35" name="图片 34"/>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36" name="图片 35"/>
            <p:cNvPicPr>
              <a:picLocks noChangeAspect="1"/>
            </p:cNvPicPr>
            <p:nvPr/>
          </p:nvPicPr>
          <p:blipFill rotWithShape="1">
            <a:blip r:embed="rId4">
              <a:biLevel thresh="25000"/>
            </a:blip>
            <a:srcRect l="30188"/>
            <a:stretch>
              <a:fillRect/>
            </a:stretch>
          </p:blipFill>
          <p:spPr>
            <a:xfrm>
              <a:off x="10483399" y="211219"/>
              <a:ext cx="1621585" cy="701101"/>
            </a:xfrm>
            <a:prstGeom prst="rect">
              <a:avLst/>
            </a:prstGeom>
          </p:spPr>
        </p:pic>
      </p:grpSp>
      <p:sp>
        <p:nvSpPr>
          <p:cNvPr id="90" name="矩形: 圆角 89"/>
          <p:cNvSpPr/>
          <p:nvPr/>
        </p:nvSpPr>
        <p:spPr>
          <a:xfrm>
            <a:off x="4709583" y="303059"/>
            <a:ext cx="1619140" cy="400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1" name="图形 90" descr="铅笔"/>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92" name="图形 91" descr="烧瓶"/>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93" name="图形 92" descr="显微镜"/>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94" name="图形 93" descr="望远镜"/>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67251" y="348131"/>
            <a:ext cx="307332" cy="307332"/>
          </a:xfrm>
          <a:prstGeom prst="rect">
            <a:avLst/>
          </a:prstGeom>
        </p:spPr>
      </p:pic>
      <p:pic>
        <p:nvPicPr>
          <p:cNvPr id="95" name="图形 94" descr="放大"/>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6" name="文本框 95"/>
          <p:cNvSpPr txBox="1"/>
          <p:nvPr/>
        </p:nvSpPr>
        <p:spPr>
          <a:xfrm>
            <a:off x="3223506" y="303059"/>
            <a:ext cx="1407518" cy="400110"/>
          </a:xfrm>
          <a:prstGeom prst="rect">
            <a:avLst/>
          </a:prstGeom>
          <a:noFill/>
        </p:spPr>
        <p:txBody>
          <a:bodyPr wrap="square" rtlCol="0">
            <a:spAutoFit/>
          </a:bodyPr>
          <a:lstStyle/>
          <a:p>
            <a:pPr>
              <a:defRPr/>
            </a:pPr>
            <a:r>
              <a:rPr lang="zh-CN" altLang="en-US" sz="2000" dirty="0">
                <a:solidFill>
                  <a:schemeClr val="bg1"/>
                </a:solidFill>
                <a:ea typeface="思源黑体 CN Bold" panose="020B0800000000000000" pitchFamily="34" charset="-122"/>
                <a:cs typeface="+mj-cs"/>
              </a:rPr>
              <a:t>研究背景</a:t>
            </a:r>
            <a:endParaRPr lang="zh-CN" altLang="en-US" sz="2000" dirty="0">
              <a:solidFill>
                <a:schemeClr val="bg1"/>
              </a:solidFill>
              <a:ea typeface="思源黑体 CN Bold" panose="020B0800000000000000" pitchFamily="34" charset="-122"/>
              <a:cs typeface="+mj-cs"/>
            </a:endParaRPr>
          </a:p>
        </p:txBody>
      </p:sp>
      <p:sp>
        <p:nvSpPr>
          <p:cNvPr id="97" name="文本框 96"/>
          <p:cNvSpPr txBox="1"/>
          <p:nvPr/>
        </p:nvSpPr>
        <p:spPr>
          <a:xfrm>
            <a:off x="5017646" y="303059"/>
            <a:ext cx="1407518" cy="398780"/>
          </a:xfrm>
          <a:prstGeom prst="rect">
            <a:avLst/>
          </a:prstGeom>
          <a:noFill/>
        </p:spPr>
        <p:txBody>
          <a:bodyPr wrap="square" rtlCol="0">
            <a:spAutoFit/>
          </a:bodyPr>
          <a:lstStyle/>
          <a:p>
            <a:pPr>
              <a:defRPr/>
            </a:pPr>
            <a:r>
              <a:rPr lang="zh-CN" altLang="en-US" sz="2000" dirty="0">
                <a:solidFill>
                  <a:srgbClr val="580C6E"/>
                </a:solidFill>
                <a:ea typeface="思源黑体 CN Bold" panose="020B0800000000000000" pitchFamily="34" charset="-122"/>
                <a:cs typeface="+mj-cs"/>
              </a:rPr>
              <a:t>文献综述</a:t>
            </a:r>
            <a:endParaRPr lang="zh-CN" altLang="en-US" sz="2000" dirty="0">
              <a:solidFill>
                <a:srgbClr val="580C6E"/>
              </a:solidFill>
              <a:ea typeface="思源黑体 CN Bold" panose="020B0800000000000000" pitchFamily="34" charset="-122"/>
              <a:cs typeface="+mj-cs"/>
            </a:endParaRPr>
          </a:p>
        </p:txBody>
      </p:sp>
      <p:sp>
        <p:nvSpPr>
          <p:cNvPr id="98" name="文本框 97"/>
          <p:cNvSpPr txBox="1"/>
          <p:nvPr/>
        </p:nvSpPr>
        <p:spPr>
          <a:xfrm>
            <a:off x="6811786" y="303059"/>
            <a:ext cx="1407518" cy="398780"/>
          </a:xfrm>
          <a:prstGeom prst="rect">
            <a:avLst/>
          </a:prstGeom>
          <a:noFill/>
        </p:spPr>
        <p:txBody>
          <a:bodyPr wrap="square" rtlCol="0">
            <a:spAutoFit/>
          </a:bodyPr>
          <a:lstStyle/>
          <a:p>
            <a:pPr>
              <a:defRPr/>
            </a:pPr>
            <a:r>
              <a:rPr lang="zh-CN" altLang="en-US" sz="2000" dirty="0">
                <a:solidFill>
                  <a:prstClr val="white"/>
                </a:solidFill>
                <a:ea typeface="思源黑体 CN Bold" panose="020B0800000000000000" pitchFamily="34" charset="-122"/>
                <a:cs typeface="+mj-cs"/>
              </a:rPr>
              <a:t>问题提出</a:t>
            </a:r>
            <a:endParaRPr lang="zh-CN" altLang="en-US" sz="2000" dirty="0">
              <a:solidFill>
                <a:prstClr val="white"/>
              </a:solidFill>
              <a:ea typeface="思源黑体 CN Bold" panose="020B0800000000000000" pitchFamily="34" charset="-122"/>
              <a:cs typeface="+mj-cs"/>
            </a:endParaRPr>
          </a:p>
        </p:txBody>
      </p:sp>
      <p:sp>
        <p:nvSpPr>
          <p:cNvPr id="99" name="文本框 98"/>
          <p:cNvSpPr txBox="1"/>
          <p:nvPr/>
        </p:nvSpPr>
        <p:spPr>
          <a:xfrm>
            <a:off x="8605926" y="303059"/>
            <a:ext cx="1407518" cy="398780"/>
          </a:xfrm>
          <a:prstGeom prst="rect">
            <a:avLst/>
          </a:prstGeom>
          <a:noFill/>
        </p:spPr>
        <p:txBody>
          <a:bodyPr wrap="square" rtlCol="0">
            <a:spAutoFit/>
          </a:bodyPr>
          <a:lstStyle/>
          <a:p>
            <a:pPr>
              <a:defRPr/>
            </a:pPr>
            <a:r>
              <a:rPr lang="zh-CN" altLang="en-US" sz="2000" dirty="0">
                <a:solidFill>
                  <a:prstClr val="white"/>
                </a:solidFill>
                <a:ea typeface="思源黑体 CN Bold" panose="020B0800000000000000" pitchFamily="34" charset="-122"/>
                <a:cs typeface="+mj-cs"/>
              </a:rPr>
              <a:t>研究设计</a:t>
            </a:r>
            <a:endParaRPr lang="zh-CN" altLang="en-US" sz="2000" dirty="0">
              <a:solidFill>
                <a:prstClr val="white"/>
              </a:solidFill>
              <a:ea typeface="思源黑体 CN Bold" panose="020B0800000000000000" pitchFamily="34" charset="-122"/>
              <a:cs typeface="+mj-cs"/>
            </a:endParaRPr>
          </a:p>
        </p:txBody>
      </p:sp>
      <p:sp>
        <p:nvSpPr>
          <p:cNvPr id="100" name="文本框 99"/>
          <p:cNvSpPr txBox="1"/>
          <p:nvPr/>
        </p:nvSpPr>
        <p:spPr>
          <a:xfrm>
            <a:off x="10400065" y="303059"/>
            <a:ext cx="1407518" cy="398780"/>
          </a:xfrm>
          <a:prstGeom prst="rect">
            <a:avLst/>
          </a:prstGeom>
          <a:noFill/>
        </p:spPr>
        <p:txBody>
          <a:bodyPr wrap="square" rtlCol="0">
            <a:spAutoFit/>
          </a:bodyPr>
          <a:lstStyle/>
          <a:p>
            <a:pPr>
              <a:defRPr/>
            </a:pPr>
            <a:r>
              <a:rPr lang="zh-CN" altLang="en-US" sz="2000" dirty="0">
                <a:solidFill>
                  <a:prstClr val="white"/>
                </a:solidFill>
                <a:ea typeface="思源黑体 CN Bold" panose="020B0800000000000000" pitchFamily="34" charset="-122"/>
                <a:cs typeface="+mj-cs"/>
              </a:rPr>
              <a:t>研究进展</a:t>
            </a:r>
            <a:endParaRPr lang="zh-CN" altLang="en-US" sz="2000" dirty="0">
              <a:solidFill>
                <a:prstClr val="white"/>
              </a:solidFill>
              <a:ea typeface="思源黑体 CN Bold" panose="020B0800000000000000" pitchFamily="34" charset="-122"/>
              <a:cs typeface="+mj-cs"/>
            </a:endParaRPr>
          </a:p>
        </p:txBody>
      </p:sp>
      <p:sp>
        <p:nvSpPr>
          <p:cNvPr id="101" name="箭头: V 形 100"/>
          <p:cNvSpPr/>
          <p:nvPr/>
        </p:nvSpPr>
        <p:spPr>
          <a:xfrm rot="5400000">
            <a:off x="5427894" y="741296"/>
            <a:ext cx="139368" cy="225295"/>
          </a:xfrm>
          <a:prstGeom prst="chevron">
            <a:avLst>
              <a:gd name="adj" fmla="val 736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 name="组合 1"/>
          <p:cNvGrpSpPr/>
          <p:nvPr/>
        </p:nvGrpSpPr>
        <p:grpSpPr>
          <a:xfrm>
            <a:off x="909273" y="1141871"/>
            <a:ext cx="10203532" cy="398780"/>
            <a:chOff x="4940300" y="3513623"/>
            <a:chExt cx="13484028" cy="526989"/>
          </a:xfrm>
        </p:grpSpPr>
        <p:grpSp>
          <p:nvGrpSpPr>
            <p:cNvPr id="3" name="组合 2"/>
            <p:cNvGrpSpPr/>
            <p:nvPr/>
          </p:nvGrpSpPr>
          <p:grpSpPr>
            <a:xfrm>
              <a:off x="4940300" y="3581780"/>
              <a:ext cx="361950" cy="254002"/>
              <a:chOff x="4940300" y="3428999"/>
              <a:chExt cx="457202" cy="254002"/>
            </a:xfrm>
          </p:grpSpPr>
          <p:sp>
            <p:nvSpPr>
              <p:cNvPr id="47" name="箭头: V 形 46"/>
              <p:cNvSpPr/>
              <p:nvPr/>
            </p:nvSpPr>
            <p:spPr>
              <a:xfrm>
                <a:off x="4940300" y="3429000"/>
                <a:ext cx="254001" cy="254001"/>
              </a:xfrm>
              <a:prstGeom prst="chevron">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tx1"/>
                  </a:solidFill>
                </a:endParaRPr>
              </a:p>
            </p:txBody>
          </p:sp>
          <p:sp>
            <p:nvSpPr>
              <p:cNvPr id="48" name="箭头: V 形 47"/>
              <p:cNvSpPr/>
              <p:nvPr/>
            </p:nvSpPr>
            <p:spPr>
              <a:xfrm>
                <a:off x="5143501" y="3428999"/>
                <a:ext cx="254001" cy="254001"/>
              </a:xfrm>
              <a:prstGeom prst="chevron">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tx1"/>
                  </a:solidFill>
                </a:endParaRPr>
              </a:p>
            </p:txBody>
          </p:sp>
        </p:grpSp>
        <p:cxnSp>
          <p:nvCxnSpPr>
            <p:cNvPr id="45" name="直接连接符 44"/>
            <p:cNvCxnSpPr/>
            <p:nvPr/>
          </p:nvCxnSpPr>
          <p:spPr>
            <a:xfrm>
              <a:off x="4940300" y="3962782"/>
              <a:ext cx="13484028" cy="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5302250" y="3513623"/>
              <a:ext cx="3598302" cy="526989"/>
            </a:xfrm>
            <a:prstGeom prst="rect">
              <a:avLst/>
            </a:prstGeom>
          </p:spPr>
          <p:txBody>
            <a:bodyPr wrap="none">
              <a:spAutoFit/>
            </a:bodyPr>
            <a:p>
              <a:r>
                <a:rPr lang="zh-CN" altLang="en-US" sz="2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rPr>
                <a:t>幸福感量表及维度研究</a:t>
              </a:r>
              <a:endParaRPr lang="zh-CN" altLang="en-US" sz="2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11" name="文本框 10"/>
          <p:cNvSpPr txBox="1"/>
          <p:nvPr/>
        </p:nvSpPr>
        <p:spPr>
          <a:xfrm>
            <a:off x="908685" y="3899535"/>
            <a:ext cx="4048125" cy="2183765"/>
          </a:xfrm>
          <a:prstGeom prst="rect">
            <a:avLst/>
          </a:prstGeom>
          <a:noFill/>
        </p:spPr>
        <p:txBody>
          <a:bodyPr wrap="square" rtlCol="0">
            <a:spAutoFit/>
          </a:bodyPr>
          <a:p>
            <a:r>
              <a:rPr lang="zh-CN" altLang="en-US" sz="1600" b="1">
                <a:sym typeface="+mn-ea"/>
              </a:rPr>
              <a:t> 🎯背景与目的</a:t>
            </a:r>
            <a:endParaRPr lang="zh-CN" altLang="en-US" sz="1600" b="1"/>
          </a:p>
          <a:p>
            <a:endParaRPr lang="zh-CN" altLang="en-US" sz="1200" b="1"/>
          </a:p>
          <a:p>
            <a:r>
              <a:rPr lang="zh-CN" altLang="en-US" sz="1200" b="1"/>
              <a:t>研究背景</a:t>
            </a:r>
            <a:endParaRPr lang="zh-CN" altLang="en-US" sz="1200" b="1"/>
          </a:p>
          <a:p>
            <a:pPr marL="171450" indent="-171450">
              <a:buFont typeface="Arial" panose="020B0604020202020204" pitchFamily="34" charset="0"/>
              <a:buChar char="•"/>
            </a:pPr>
            <a:r>
              <a:rPr lang="zh-CN" altLang="en-US" sz="1200"/>
              <a:t>幸福感</a:t>
            </a:r>
            <a:r>
              <a:rPr lang="zh-CN" altLang="en-US" sz="1200">
                <a:sym typeface="+mn-ea"/>
              </a:rPr>
              <a:t>（well-being）</a:t>
            </a:r>
            <a:r>
              <a:rPr lang="zh-CN" altLang="en-US" sz="1200"/>
              <a:t>已成为政策与学术研究重点 </a:t>
            </a:r>
            <a:endParaRPr lang="zh-CN" altLang="en-US" sz="1200"/>
          </a:p>
          <a:p>
            <a:pPr marL="171450" indent="-171450">
              <a:buFont typeface="Arial" panose="020B0604020202020204" pitchFamily="34" charset="0"/>
              <a:buChar char="•"/>
            </a:pPr>
            <a:r>
              <a:rPr lang="zh-CN" altLang="en-US" sz="1200"/>
              <a:t>幸福感测量泛滥，但缺乏一致性</a:t>
            </a:r>
            <a:endParaRPr lang="zh-CN" altLang="en-US" sz="1200"/>
          </a:p>
          <a:p>
            <a:pPr marL="171450" indent="-171450">
              <a:buFont typeface="Arial" panose="020B0604020202020204" pitchFamily="34" charset="0"/>
              <a:buChar char="•"/>
            </a:pPr>
            <a:r>
              <a:rPr lang="zh-CN" altLang="en-US" sz="1200"/>
              <a:t>对幸福的定义不一，导致工具众多、难比对</a:t>
            </a:r>
            <a:endParaRPr lang="zh-CN" altLang="en-US" sz="1200"/>
          </a:p>
          <a:p>
            <a:pPr indent="0">
              <a:buFont typeface="Arial" panose="020B0604020202020204" pitchFamily="34" charset="0"/>
              <a:buNone/>
            </a:pPr>
            <a:endParaRPr lang="zh-CN" altLang="en-US" sz="1200"/>
          </a:p>
          <a:p>
            <a:r>
              <a:rPr lang="zh-CN" altLang="en-US" sz="1200" b="1"/>
              <a:t>本文动机：</a:t>
            </a:r>
            <a:endParaRPr lang="zh-CN" altLang="en-US" sz="1200" b="1"/>
          </a:p>
          <a:p>
            <a:pPr marL="171450" indent="-171450">
              <a:buFont typeface="Arial" panose="020B0604020202020204" pitchFamily="34" charset="0"/>
              <a:buChar char="•"/>
            </a:pPr>
            <a:r>
              <a:rPr lang="zh-CN" altLang="en-US" sz="1200"/>
              <a:t>系统梳理成人通用幸福感量表及其声称的测量维度</a:t>
            </a:r>
            <a:endParaRPr lang="zh-CN" altLang="en-US" sz="1200"/>
          </a:p>
          <a:p>
            <a:pPr marL="171450" indent="-171450">
              <a:buFont typeface="Arial" panose="020B0604020202020204" pitchFamily="34" charset="0"/>
              <a:buChar char="•"/>
            </a:pPr>
            <a:r>
              <a:rPr lang="zh-CN" altLang="en-US" sz="1200"/>
              <a:t>探索其维度及理论演变</a:t>
            </a:r>
            <a:endParaRPr lang="zh-CN" altLang="en-US" sz="1200"/>
          </a:p>
          <a:p>
            <a:pPr marL="171450" indent="-171450">
              <a:buFont typeface="Arial" panose="020B0604020202020204" pitchFamily="34" charset="0"/>
              <a:buChar char="•"/>
            </a:pPr>
            <a:endParaRPr lang="zh-CN" altLang="en-US" sz="1200"/>
          </a:p>
        </p:txBody>
      </p:sp>
      <p:sp>
        <p:nvSpPr>
          <p:cNvPr id="13" name="文本框 12"/>
          <p:cNvSpPr txBox="1"/>
          <p:nvPr/>
        </p:nvSpPr>
        <p:spPr>
          <a:xfrm>
            <a:off x="5824220" y="2261235"/>
            <a:ext cx="4987925" cy="1861185"/>
          </a:xfrm>
          <a:prstGeom prst="rect">
            <a:avLst/>
          </a:prstGeom>
          <a:noFill/>
        </p:spPr>
        <p:txBody>
          <a:bodyPr wrap="square" rtlCol="0">
            <a:spAutoFit/>
          </a:bodyPr>
          <a:p>
            <a:r>
              <a:rPr lang="zh-CN" altLang="en-US" sz="1600" b="1"/>
              <a:t>📊</a:t>
            </a:r>
            <a:r>
              <a:rPr lang="en-US" altLang="zh-CN" sz="1600" b="1"/>
              <a:t> </a:t>
            </a:r>
            <a:r>
              <a:rPr lang="zh-CN" altLang="en-US" sz="1600" b="1"/>
              <a:t>方法与数据来源</a:t>
            </a:r>
            <a:endParaRPr lang="zh-CN" altLang="en-US" sz="1600" b="1"/>
          </a:p>
          <a:p>
            <a:pPr marL="171450" indent="-171450" algn="l">
              <a:buClrTx/>
              <a:buSzTx/>
              <a:buFont typeface="Arial" panose="020B0604020202020204" pitchFamily="34" charset="0"/>
              <a:buChar char="•"/>
            </a:pPr>
            <a:r>
              <a:rPr lang="zh-CN" altLang="en-US" sz="1100" b="1"/>
              <a:t>数据库 ：</a:t>
            </a:r>
            <a:r>
              <a:rPr lang="zh-CN" altLang="en-US" sz="1100"/>
              <a:t>MEDLINE, EMBASE, PsycINFO, Cochrane, CINAHL…</a:t>
            </a:r>
            <a:endParaRPr lang="zh-CN" altLang="en-US" sz="1100"/>
          </a:p>
          <a:p>
            <a:pPr marL="171450" indent="-171450" algn="l">
              <a:buClrTx/>
              <a:buSzTx/>
              <a:buFont typeface="Arial" panose="020B0604020202020204" pitchFamily="34" charset="0"/>
              <a:buChar char="•"/>
            </a:pPr>
            <a:r>
              <a:rPr lang="zh-CN" altLang="en-US" sz="1100" b="1"/>
              <a:t>时间范围 ：</a:t>
            </a:r>
            <a:r>
              <a:rPr lang="zh-CN" altLang="en-US" sz="1100"/>
              <a:t>1993–2014 （补充手工检索至 2015）</a:t>
            </a:r>
            <a:endParaRPr lang="zh-CN" altLang="en-US" sz="1100"/>
          </a:p>
          <a:p>
            <a:pPr marL="171450" indent="-171450" algn="l">
              <a:buClrTx/>
              <a:buSzTx/>
              <a:buFont typeface="Arial" panose="020B0604020202020204" pitchFamily="34" charset="0"/>
              <a:buChar char="•"/>
            </a:pPr>
            <a:r>
              <a:rPr lang="zh-CN" altLang="en-US" sz="1100" b="1"/>
              <a:t>检索词 ：</a:t>
            </a:r>
            <a:r>
              <a:rPr lang="zh-CN" altLang="en-US" sz="1100"/>
              <a:t>well-being measure*, self-report, quality of life</a:t>
            </a:r>
            <a:endParaRPr lang="zh-CN" altLang="en-US" sz="1100"/>
          </a:p>
          <a:p>
            <a:pPr marL="171450" indent="-171450" algn="l">
              <a:buClrTx/>
              <a:buSzTx/>
              <a:buFont typeface="Arial" panose="020B0604020202020204" pitchFamily="34" charset="0"/>
              <a:buChar char="•"/>
            </a:pPr>
            <a:r>
              <a:rPr lang="zh-CN" altLang="en-US" sz="1100"/>
              <a:t>纳入标准：成人通用，非疾病/场景专用；英文版本可获取。</a:t>
            </a:r>
            <a:endParaRPr lang="zh-CN" altLang="en-US" sz="1100"/>
          </a:p>
          <a:p>
            <a:pPr indent="0" algn="l">
              <a:buClrTx/>
              <a:buSzTx/>
              <a:buFont typeface="Arial" panose="020B0604020202020204" pitchFamily="34" charset="0"/>
              <a:buNone/>
            </a:pPr>
            <a:r>
              <a:rPr lang="zh-CN" altLang="en-US" sz="1100" b="1"/>
              <a:t>最终样本：</a:t>
            </a:r>
            <a:endParaRPr lang="zh-CN" altLang="en-US" sz="1100" b="1"/>
          </a:p>
          <a:p>
            <a:pPr marL="171450" indent="-171450" algn="l">
              <a:buClrTx/>
              <a:buSzTx/>
              <a:buFont typeface="Arial" panose="020B0604020202020204" pitchFamily="34" charset="0"/>
              <a:buChar char="•"/>
            </a:pPr>
            <a:r>
              <a:rPr lang="zh-CN" altLang="en-US" sz="1100"/>
              <a:t>99 种量表， 196 维度（dimensions）</a:t>
            </a:r>
            <a:endParaRPr lang="zh-CN" altLang="en-US" sz="1100"/>
          </a:p>
          <a:p>
            <a:pPr marL="171450" indent="-171450" algn="l">
              <a:buClrTx/>
              <a:buSzTx/>
              <a:buFont typeface="Arial" panose="020B0604020202020204" pitchFamily="34" charset="0"/>
              <a:buChar char="•"/>
            </a:pPr>
            <a:r>
              <a:rPr lang="zh-CN" altLang="en-US" sz="1100"/>
              <a:t>时间跨度 ：1961 (最早) – 2015 (最新)</a:t>
            </a:r>
            <a:endParaRPr lang="zh-CN" altLang="en-US" sz="1100"/>
          </a:p>
          <a:p>
            <a:pPr indent="0" algn="l">
              <a:buClrTx/>
              <a:buSzTx/>
              <a:buFont typeface="Arial" panose="020B0604020202020204" pitchFamily="34" charset="0"/>
              <a:buNone/>
            </a:pPr>
            <a:r>
              <a:rPr lang="zh-CN" altLang="en-US" sz="1100" b="1"/>
              <a:t>编码与分析：</a:t>
            </a:r>
            <a:endParaRPr lang="zh-CN" altLang="en-US" sz="1100" b="1"/>
          </a:p>
          <a:p>
            <a:pPr marL="171450" indent="-171450" algn="l">
              <a:buClrTx/>
              <a:buSzTx/>
              <a:buFont typeface="Arial" panose="020B0604020202020204" pitchFamily="34" charset="0"/>
              <a:buChar char="•"/>
            </a:pPr>
            <a:r>
              <a:rPr lang="zh-CN" altLang="en-US" sz="1100"/>
              <a:t>每个量表提取“维度名称”，专家将</a:t>
            </a:r>
            <a:r>
              <a:rPr lang="en-US" altLang="zh-CN" sz="1100"/>
              <a:t>196</a:t>
            </a:r>
            <a:r>
              <a:rPr lang="zh-CN" altLang="en-US" sz="1100"/>
              <a:t>个维度归到 6 大主题。</a:t>
            </a:r>
            <a:endParaRPr lang="zh-CN" altLang="en-US" sz="1100"/>
          </a:p>
        </p:txBody>
      </p:sp>
      <p:sp>
        <p:nvSpPr>
          <p:cNvPr id="14" name="文本框 13"/>
          <p:cNvSpPr txBox="1"/>
          <p:nvPr/>
        </p:nvSpPr>
        <p:spPr>
          <a:xfrm>
            <a:off x="5767705" y="4541520"/>
            <a:ext cx="5781675" cy="1630045"/>
          </a:xfrm>
          <a:prstGeom prst="rect">
            <a:avLst/>
          </a:prstGeom>
        </p:spPr>
        <p:txBody>
          <a:bodyPr wrap="square">
            <a:spAutoFit/>
          </a:bodyPr>
          <a:p>
            <a:pPr algn="l"/>
            <a:r>
              <a:rPr lang="zh-CN" altLang="en-US" sz="1600" b="1">
                <a:sym typeface="+mn-ea"/>
              </a:rPr>
              <a:t>📋</a:t>
            </a:r>
            <a:r>
              <a:rPr lang="en-US" altLang="zh-CN" sz="1600" b="1">
                <a:sym typeface="+mn-ea"/>
              </a:rPr>
              <a:t> </a:t>
            </a:r>
            <a:r>
              <a:rPr lang="zh-CN" altLang="en-US" sz="1600" b="1"/>
              <a:t>结果：手工识别的六大维度主题</a:t>
            </a:r>
            <a:endParaRPr lang="zh-CN" altLang="en-US" sz="1600" b="1"/>
          </a:p>
          <a:p>
            <a:pPr>
              <a:buAutoNum type="arabicPeriod"/>
            </a:pPr>
            <a:r>
              <a:rPr lang="zh-CN" altLang="en-US" sz="1200" b="1"/>
              <a:t>心理幸福感 (Mental)</a:t>
            </a:r>
            <a:r>
              <a:rPr lang="zh-CN" altLang="en-US" sz="1200"/>
              <a:t> – “情感、认知、心理健康” → 共 ~ 50 个子维度；</a:t>
            </a:r>
            <a:endParaRPr lang="zh-CN" altLang="en-US" sz="1200"/>
          </a:p>
          <a:p>
            <a:pPr>
              <a:buAutoNum type="arabicPeriod"/>
            </a:pPr>
            <a:r>
              <a:rPr lang="zh-CN" altLang="en-US" sz="1200" b="1"/>
              <a:t>社会幸福感 (Social)</a:t>
            </a:r>
            <a:r>
              <a:rPr lang="zh-CN" altLang="en-US" sz="1200"/>
              <a:t> – “社交支持、人际关系、社会融入” → ~ 30 个维度；</a:t>
            </a:r>
            <a:endParaRPr lang="zh-CN" altLang="en-US" sz="1200"/>
          </a:p>
          <a:p>
            <a:pPr>
              <a:buAutoNum type="arabicPeriod"/>
            </a:pPr>
            <a:r>
              <a:rPr lang="zh-CN" altLang="en-US" sz="1200" b="1"/>
              <a:t>活动与功能 (Activities &amp; Functioning) – </a:t>
            </a:r>
            <a:r>
              <a:rPr lang="zh-CN" altLang="en-US" sz="1200"/>
              <a:t>“日常行为、角色功能 → ~ 25 个维度</a:t>
            </a:r>
            <a:r>
              <a:rPr lang="zh-CN" altLang="en-US" sz="1200" b="1"/>
              <a:t>；</a:t>
            </a:r>
            <a:endParaRPr lang="zh-CN" altLang="en-US" sz="1200" b="1"/>
          </a:p>
          <a:p>
            <a:pPr>
              <a:buAutoNum type="arabicPeriod"/>
            </a:pPr>
            <a:r>
              <a:rPr lang="zh-CN" altLang="en-US" sz="1200" b="1"/>
              <a:t>身体幸福感 (Physical)</a:t>
            </a:r>
            <a:r>
              <a:rPr lang="zh-CN" altLang="en-US" sz="1200"/>
              <a:t> – “健康状态、精力、疼痛与不适感” → ~ 20 个维度；</a:t>
            </a:r>
            <a:endParaRPr lang="zh-CN" altLang="en-US" sz="1200"/>
          </a:p>
          <a:p>
            <a:pPr>
              <a:buAutoNum type="arabicPeriod"/>
            </a:pPr>
            <a:r>
              <a:rPr lang="zh-CN" altLang="en-US" sz="1200" b="1"/>
              <a:t>精神/信仰幸福感 (Spiritual) </a:t>
            </a:r>
            <a:r>
              <a:rPr lang="zh-CN" altLang="en-US" sz="1200"/>
              <a:t>– “意义感、信仰、内在满足” → ~ 15 个维度；</a:t>
            </a:r>
            <a:endParaRPr lang="zh-CN" altLang="en-US" sz="1200"/>
          </a:p>
          <a:p>
            <a:pPr>
              <a:buAutoNum type="arabicPeriod"/>
            </a:pPr>
            <a:r>
              <a:rPr lang="zh-CN" altLang="en-US" sz="1200" b="1"/>
              <a:t>个人环境因素 (Personal Circumstances) </a:t>
            </a:r>
            <a:r>
              <a:rPr lang="zh-CN" altLang="en-US" sz="1200"/>
              <a:t>– “经济安全、生活条件、外部压力” → ~ 10 个维度；</a:t>
            </a:r>
            <a:endParaRPr lang="zh-CN" altLang="en-US" sz="1200"/>
          </a:p>
        </p:txBody>
      </p:sp>
      <p:sp>
        <p:nvSpPr>
          <p:cNvPr id="16" name="文本框 15"/>
          <p:cNvSpPr txBox="1"/>
          <p:nvPr/>
        </p:nvSpPr>
        <p:spPr>
          <a:xfrm>
            <a:off x="909320" y="3462338"/>
            <a:ext cx="5080000" cy="306705"/>
          </a:xfrm>
          <a:prstGeom prst="rect">
            <a:avLst/>
          </a:prstGeom>
        </p:spPr>
        <p:txBody>
          <a:bodyPr>
            <a:spAutoFit/>
          </a:bodyPr>
          <a:p>
            <a:r>
              <a:rPr lang="en-US" altLang="zh-CN" sz="1400"/>
              <a:t>Myles-Jay Linton </a:t>
            </a:r>
            <a:r>
              <a:rPr sz="1400">
                <a:sym typeface="+mn-ea"/>
              </a:rPr>
              <a:t> et al</a:t>
            </a:r>
            <a:r>
              <a:rPr lang="en-US" sz="1400">
                <a:sym typeface="+mn-ea"/>
              </a:rPr>
              <a:t>., </a:t>
            </a:r>
            <a:r>
              <a:rPr sz="1400">
                <a:sym typeface="+mn-ea"/>
              </a:rPr>
              <a:t>|</a:t>
            </a:r>
            <a:r>
              <a:rPr lang="en-US" sz="1400">
                <a:sym typeface="+mn-ea"/>
              </a:rPr>
              <a:t> </a:t>
            </a:r>
            <a:r>
              <a:rPr lang="en-US" altLang="zh-CN" sz="1400"/>
              <a:t>BMJ Open 2016</a:t>
            </a:r>
            <a:endParaRPr lang="en-US" altLang="zh-CN" sz="1400"/>
          </a:p>
        </p:txBody>
      </p:sp>
      <p:sp>
        <p:nvSpPr>
          <p:cNvPr id="20" name="文本框 19"/>
          <p:cNvSpPr txBox="1"/>
          <p:nvPr/>
        </p:nvSpPr>
        <p:spPr>
          <a:xfrm>
            <a:off x="928370" y="2305685"/>
            <a:ext cx="4028440" cy="1076325"/>
          </a:xfrm>
          <a:prstGeom prst="rect">
            <a:avLst/>
          </a:prstGeom>
          <a:noFill/>
        </p:spPr>
        <p:txBody>
          <a:bodyPr wrap="square" rtlCol="0" anchor="t">
            <a:spAutoFit/>
          </a:bodyPr>
          <a:p>
            <a:pPr algn="l">
              <a:buClrTx/>
              <a:buSzTx/>
              <a:buNone/>
            </a:pPr>
            <a:r>
              <a:rPr lang="zh-CN" altLang="en-US" sz="1600" b="1" dirty="0">
                <a:latin typeface="微软雅黑" panose="020B0503020204020204" charset="-122"/>
                <a:ea typeface="微软雅黑" panose="020B0503020204020204" charset="-122"/>
                <a:cs typeface="微软雅黑" panose="020B0503020204020204" charset="-122"/>
                <a:sym typeface="+mn-ea"/>
              </a:rPr>
              <a:t>Review of 99 self-report measures for assessing well-being in adults: exploring dimensions of well-being and developments over time</a:t>
            </a:r>
            <a:endParaRPr lang="zh-CN" altLang="en-US" sz="1600" b="1" dirty="0">
              <a:latin typeface="微软雅黑" panose="020B0503020204020204" charset="-122"/>
              <a:ea typeface="微软雅黑" panose="020B0503020204020204" charset="-122"/>
              <a:cs typeface="微软雅黑" panose="020B0503020204020204" charset="-122"/>
              <a:sym typeface="+mn-ea"/>
            </a:endParaRPr>
          </a:p>
        </p:txBody>
      </p:sp>
      <p:sp>
        <p:nvSpPr>
          <p:cNvPr id="21" name="文本框 20"/>
          <p:cNvSpPr txBox="1"/>
          <p:nvPr/>
        </p:nvSpPr>
        <p:spPr>
          <a:xfrm>
            <a:off x="744220" y="1629093"/>
            <a:ext cx="5080000" cy="398780"/>
          </a:xfrm>
          <a:prstGeom prst="rect">
            <a:avLst/>
          </a:prstGeom>
        </p:spPr>
        <p:txBody>
          <a:bodyPr>
            <a:spAutoFit/>
          </a:bodyPr>
          <a:p>
            <a:r>
              <a:rPr lang="zh-CN" altLang="en-US" sz="2000" b="1">
                <a:latin typeface="微软雅黑" panose="020B0503020204020204" charset="-122"/>
                <a:ea typeface="微软雅黑" panose="020B0503020204020204" charset="-122"/>
              </a:rPr>
              <a:t>幸福感测量维度整合研究</a:t>
            </a:r>
            <a:endParaRPr lang="en-US" altLang="zh-CN" sz="2000" b="1">
              <a:latin typeface="微软雅黑" panose="020B0503020204020204" charset="-122"/>
              <a:ea typeface="微软雅黑" panose="020B0503020204020204" charset="-122"/>
            </a:endParaRPr>
          </a:p>
        </p:txBody>
      </p:sp>
      <p:sp>
        <p:nvSpPr>
          <p:cNvPr id="4" name="文本框 3"/>
          <p:cNvSpPr txBox="1"/>
          <p:nvPr/>
        </p:nvSpPr>
        <p:spPr>
          <a:xfrm>
            <a:off x="687705" y="6450330"/>
            <a:ext cx="5080000" cy="337185"/>
          </a:xfrm>
          <a:prstGeom prst="rect">
            <a:avLst/>
          </a:prstGeom>
        </p:spPr>
        <p:txBody>
          <a:bodyPr>
            <a:spAutoFit/>
          </a:bodyPr>
          <a:p>
            <a:pPr marL="0" indent="0" algn="l"/>
            <a:r>
              <a:rPr lang="en-US" altLang="zh-CN" sz="800" b="0" i="0">
                <a:solidFill>
                  <a:srgbClr val="222222"/>
                </a:solidFill>
                <a:latin typeface="Arial" panose="020B0604020202020204"/>
                <a:ea typeface="Arial" panose="020B0604020202020204"/>
              </a:rPr>
              <a:t>Linton, M. J., Dieppe, P., &amp; Medina-Lara, A. (2016). Review of 99 self-report measures for assessing well-being in adults: exploring dimensions of well-being and developments over time. </a:t>
            </a:r>
            <a:r>
              <a:rPr lang="en-US" altLang="zh-CN" sz="800" b="0" i="1">
                <a:solidFill>
                  <a:srgbClr val="222222"/>
                </a:solidFill>
                <a:latin typeface="Arial" panose="020B0604020202020204"/>
                <a:ea typeface="Arial" panose="020B0604020202020204"/>
              </a:rPr>
              <a:t>BMJ open</a:t>
            </a:r>
            <a:r>
              <a:rPr lang="en-US" altLang="zh-CN" sz="800" b="0" i="0">
                <a:solidFill>
                  <a:srgbClr val="222222"/>
                </a:solidFill>
                <a:latin typeface="Arial" panose="020B0604020202020204"/>
                <a:ea typeface="Arial" panose="020B0604020202020204"/>
              </a:rPr>
              <a:t>, </a:t>
            </a:r>
            <a:r>
              <a:rPr lang="en-US" altLang="zh-CN" sz="800" b="0" i="1">
                <a:solidFill>
                  <a:srgbClr val="222222"/>
                </a:solidFill>
                <a:latin typeface="Arial" panose="020B0604020202020204"/>
                <a:ea typeface="Arial" panose="020B0604020202020204"/>
              </a:rPr>
              <a:t>6</a:t>
            </a:r>
            <a:r>
              <a:rPr lang="en-US" altLang="zh-CN" sz="800" b="0" i="0">
                <a:solidFill>
                  <a:srgbClr val="222222"/>
                </a:solidFill>
                <a:latin typeface="Arial" panose="020B0604020202020204"/>
                <a:ea typeface="Arial" panose="020B0604020202020204"/>
              </a:rPr>
              <a:t>(7), e010641.</a:t>
            </a:r>
            <a:endParaRPr lang="en-US" altLang="zh-CN" sz="800" b="0" i="0">
              <a:solidFill>
                <a:srgbClr val="222222"/>
              </a:solidFill>
              <a:latin typeface="Arial" panose="020B0604020202020204"/>
              <a:ea typeface="Arial" panose="020B0604020202020204"/>
            </a:endParaRPr>
          </a:p>
        </p:txBody>
      </p:sp>
      <p:sp>
        <p:nvSpPr>
          <p:cNvPr id="5" name="文本框 4"/>
          <p:cNvSpPr txBox="1"/>
          <p:nvPr/>
        </p:nvSpPr>
        <p:spPr>
          <a:xfrm>
            <a:off x="11500485" y="6436995"/>
            <a:ext cx="691515" cy="368300"/>
          </a:xfrm>
          <a:prstGeom prst="rect">
            <a:avLst/>
          </a:prstGeom>
          <a:noFill/>
        </p:spPr>
        <p:txBody>
          <a:bodyPr wrap="square" rtlCol="0" anchor="t">
            <a:spAutoFit/>
          </a:bodyPr>
          <a:p>
            <a:r>
              <a:rPr lang="en-US" altLang="zh-CN">
                <a:sym typeface="+mn-ea"/>
              </a:rPr>
              <a:t>4</a:t>
            </a:r>
            <a:endParaRPr lang="en-US" altLang="zh-CN">
              <a:sym typeface="+mn-ea"/>
            </a:endParaRPr>
          </a:p>
        </p:txBody>
      </p:sp>
    </p:spTree>
    <p:custDataLst>
      <p:tags r:id="rId10"/>
    </p:custData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39069" b="31439"/>
          <a:stretch>
            <a:fillRect/>
          </a:stretch>
        </p:blipFill>
        <p:spPr bwMode="auto">
          <a:xfrm>
            <a:off x="-25288" y="9413"/>
            <a:ext cx="12251986" cy="995305"/>
          </a:xfrm>
          <a:prstGeom prst="rect">
            <a:avLst/>
          </a:prstGeom>
          <a:noFill/>
          <a:extLst>
            <a:ext uri="{909E8E84-426E-40DD-AFC4-6F175D3DCCD1}">
              <a14:hiddenFill xmlns:a14="http://schemas.microsoft.com/office/drawing/2010/main">
                <a:solidFill>
                  <a:srgbClr val="FFFFFF"/>
                </a:solidFill>
              </a14:hiddenFill>
            </a:ext>
          </a:extLst>
        </p:spPr>
      </p:pic>
      <p:sp>
        <p:nvSpPr>
          <p:cNvPr id="103" name="矩形 102"/>
          <p:cNvSpPr/>
          <p:nvPr/>
        </p:nvSpPr>
        <p:spPr>
          <a:xfrm>
            <a:off x="9410" y="-5704"/>
            <a:ext cx="12217288" cy="995306"/>
          </a:xfrm>
          <a:prstGeom prst="rect">
            <a:avLst/>
          </a:prstGeom>
          <a:gradFill flip="none" rotWithShape="1">
            <a:gsLst>
              <a:gs pos="79000">
                <a:srgbClr val="692266">
                  <a:alpha val="80000"/>
                </a:srgbClr>
              </a:gs>
              <a:gs pos="46000">
                <a:srgbClr val="580C6E">
                  <a:alpha val="80000"/>
                </a:srgbClr>
              </a:gs>
              <a:gs pos="0">
                <a:srgbClr val="580C6E">
                  <a:lumMod val="100000"/>
                  <a:alpha val="80000"/>
                </a:srgbClr>
              </a:gs>
              <a:gs pos="100000">
                <a:srgbClr val="AC2761">
                  <a:alpha val="80000"/>
                </a:srgb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HelveticaExt-Normal"/>
              <a:ea typeface="OPPOSans B"/>
              <a:cs typeface="+mn-cs"/>
            </a:endParaRPr>
          </a:p>
        </p:txBody>
      </p:sp>
      <p:grpSp>
        <p:nvGrpSpPr>
          <p:cNvPr id="34" name="组合 33"/>
          <p:cNvGrpSpPr/>
          <p:nvPr/>
        </p:nvGrpSpPr>
        <p:grpSpPr>
          <a:xfrm>
            <a:off x="158182" y="168355"/>
            <a:ext cx="2369202" cy="728961"/>
            <a:chOff x="9730702" y="211219"/>
            <a:chExt cx="2374282" cy="701101"/>
          </a:xfrm>
        </p:grpSpPr>
        <p:pic>
          <p:nvPicPr>
            <p:cNvPr id="35" name="图片 34"/>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12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9730702" y="211219"/>
              <a:ext cx="665681" cy="665680"/>
            </a:xfrm>
            <a:prstGeom prst="rect">
              <a:avLst/>
            </a:prstGeom>
          </p:spPr>
        </p:pic>
        <p:pic>
          <p:nvPicPr>
            <p:cNvPr id="36" name="图片 35"/>
            <p:cNvPicPr>
              <a:picLocks noChangeAspect="1"/>
            </p:cNvPicPr>
            <p:nvPr/>
          </p:nvPicPr>
          <p:blipFill rotWithShape="1">
            <a:blip r:embed="rId4">
              <a:biLevel thresh="25000"/>
            </a:blip>
            <a:srcRect l="30188"/>
            <a:stretch>
              <a:fillRect/>
            </a:stretch>
          </p:blipFill>
          <p:spPr>
            <a:xfrm>
              <a:off x="10483399" y="211219"/>
              <a:ext cx="1621585" cy="701101"/>
            </a:xfrm>
            <a:prstGeom prst="rect">
              <a:avLst/>
            </a:prstGeom>
          </p:spPr>
        </p:pic>
      </p:grpSp>
      <p:sp>
        <p:nvSpPr>
          <p:cNvPr id="90" name="矩形: 圆角 89"/>
          <p:cNvSpPr/>
          <p:nvPr/>
        </p:nvSpPr>
        <p:spPr>
          <a:xfrm>
            <a:off x="4709583" y="303059"/>
            <a:ext cx="1619140" cy="400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1" name="图形 90" descr="铅笔"/>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43452" y="348131"/>
            <a:ext cx="307332" cy="307332"/>
          </a:xfrm>
          <a:prstGeom prst="rect">
            <a:avLst/>
          </a:prstGeom>
        </p:spPr>
      </p:pic>
      <p:pic>
        <p:nvPicPr>
          <p:cNvPr id="92" name="图形 91" descr="烧瓶"/>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51385" y="348131"/>
            <a:ext cx="307332" cy="307332"/>
          </a:xfrm>
          <a:prstGeom prst="rect">
            <a:avLst/>
          </a:prstGeom>
        </p:spPr>
      </p:pic>
      <p:pic>
        <p:nvPicPr>
          <p:cNvPr id="93" name="图形 92" descr="显微镜"/>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59318" y="348131"/>
            <a:ext cx="307332" cy="307332"/>
          </a:xfrm>
          <a:prstGeom prst="rect">
            <a:avLst/>
          </a:prstGeom>
        </p:spPr>
      </p:pic>
      <p:pic>
        <p:nvPicPr>
          <p:cNvPr id="94" name="图形 93" descr="望远镜"/>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67251" y="348131"/>
            <a:ext cx="307332" cy="307332"/>
          </a:xfrm>
          <a:prstGeom prst="rect">
            <a:avLst/>
          </a:prstGeom>
        </p:spPr>
      </p:pic>
      <p:pic>
        <p:nvPicPr>
          <p:cNvPr id="95" name="图形 94" descr="放大"/>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75184" y="348131"/>
            <a:ext cx="307332" cy="307332"/>
          </a:xfrm>
          <a:prstGeom prst="rect">
            <a:avLst/>
          </a:prstGeom>
        </p:spPr>
      </p:pic>
      <p:sp>
        <p:nvSpPr>
          <p:cNvPr id="96" name="文本框 95"/>
          <p:cNvSpPr txBox="1"/>
          <p:nvPr/>
        </p:nvSpPr>
        <p:spPr>
          <a:xfrm>
            <a:off x="3223506" y="303059"/>
            <a:ext cx="1407518" cy="400110"/>
          </a:xfrm>
          <a:prstGeom prst="rect">
            <a:avLst/>
          </a:prstGeom>
          <a:noFill/>
        </p:spPr>
        <p:txBody>
          <a:bodyPr wrap="square" rtlCol="0">
            <a:spAutoFit/>
          </a:bodyPr>
          <a:lstStyle/>
          <a:p>
            <a:pPr>
              <a:defRPr/>
            </a:pPr>
            <a:r>
              <a:rPr lang="zh-CN" altLang="en-US" sz="2000" dirty="0">
                <a:solidFill>
                  <a:schemeClr val="bg1"/>
                </a:solidFill>
                <a:ea typeface="思源黑体 CN Bold" panose="020B0800000000000000" pitchFamily="34" charset="-122"/>
                <a:cs typeface="+mj-cs"/>
              </a:rPr>
              <a:t>研究背景</a:t>
            </a:r>
            <a:endParaRPr lang="zh-CN" altLang="en-US" sz="2000" dirty="0">
              <a:solidFill>
                <a:schemeClr val="bg1"/>
              </a:solidFill>
              <a:ea typeface="思源黑体 CN Bold" panose="020B0800000000000000" pitchFamily="34" charset="-122"/>
              <a:cs typeface="+mj-cs"/>
            </a:endParaRPr>
          </a:p>
        </p:txBody>
      </p:sp>
      <p:sp>
        <p:nvSpPr>
          <p:cNvPr id="97" name="文本框 96"/>
          <p:cNvSpPr txBox="1"/>
          <p:nvPr/>
        </p:nvSpPr>
        <p:spPr>
          <a:xfrm>
            <a:off x="5017646" y="303059"/>
            <a:ext cx="1407518" cy="398780"/>
          </a:xfrm>
          <a:prstGeom prst="rect">
            <a:avLst/>
          </a:prstGeom>
          <a:noFill/>
        </p:spPr>
        <p:txBody>
          <a:bodyPr wrap="square" rtlCol="0">
            <a:spAutoFit/>
          </a:bodyPr>
          <a:lstStyle/>
          <a:p>
            <a:pPr>
              <a:defRPr/>
            </a:pPr>
            <a:r>
              <a:rPr lang="zh-CN" altLang="en-US" sz="2000" dirty="0">
                <a:solidFill>
                  <a:srgbClr val="580C6E"/>
                </a:solidFill>
                <a:ea typeface="思源黑体 CN Bold" panose="020B0800000000000000" pitchFamily="34" charset="-122"/>
                <a:cs typeface="+mj-cs"/>
              </a:rPr>
              <a:t>文献综述</a:t>
            </a:r>
            <a:endParaRPr lang="zh-CN" altLang="en-US" sz="2000" dirty="0">
              <a:solidFill>
                <a:srgbClr val="580C6E"/>
              </a:solidFill>
              <a:ea typeface="思源黑体 CN Bold" panose="020B0800000000000000" pitchFamily="34" charset="-122"/>
              <a:cs typeface="+mj-cs"/>
            </a:endParaRPr>
          </a:p>
        </p:txBody>
      </p:sp>
      <p:sp>
        <p:nvSpPr>
          <p:cNvPr id="98" name="文本框 97"/>
          <p:cNvSpPr txBox="1"/>
          <p:nvPr/>
        </p:nvSpPr>
        <p:spPr>
          <a:xfrm>
            <a:off x="6811786" y="303059"/>
            <a:ext cx="1407518" cy="398780"/>
          </a:xfrm>
          <a:prstGeom prst="rect">
            <a:avLst/>
          </a:prstGeom>
          <a:noFill/>
        </p:spPr>
        <p:txBody>
          <a:bodyPr wrap="square" rtlCol="0">
            <a:spAutoFit/>
          </a:bodyPr>
          <a:lstStyle/>
          <a:p>
            <a:pPr>
              <a:defRPr/>
            </a:pPr>
            <a:r>
              <a:rPr lang="zh-CN" altLang="en-US" sz="2000" dirty="0">
                <a:solidFill>
                  <a:prstClr val="white"/>
                </a:solidFill>
                <a:ea typeface="思源黑体 CN Bold" panose="020B0800000000000000" pitchFamily="34" charset="-122"/>
                <a:cs typeface="+mj-cs"/>
              </a:rPr>
              <a:t>问题提出</a:t>
            </a:r>
            <a:endParaRPr lang="zh-CN" altLang="en-US" sz="2000" dirty="0">
              <a:solidFill>
                <a:prstClr val="white"/>
              </a:solidFill>
              <a:ea typeface="思源黑体 CN Bold" panose="020B0800000000000000" pitchFamily="34" charset="-122"/>
              <a:cs typeface="+mj-cs"/>
            </a:endParaRPr>
          </a:p>
        </p:txBody>
      </p:sp>
      <p:sp>
        <p:nvSpPr>
          <p:cNvPr id="99" name="文本框 98"/>
          <p:cNvSpPr txBox="1"/>
          <p:nvPr/>
        </p:nvSpPr>
        <p:spPr>
          <a:xfrm>
            <a:off x="8605926" y="303059"/>
            <a:ext cx="1407518" cy="398780"/>
          </a:xfrm>
          <a:prstGeom prst="rect">
            <a:avLst/>
          </a:prstGeom>
          <a:noFill/>
        </p:spPr>
        <p:txBody>
          <a:bodyPr wrap="square" rtlCol="0">
            <a:spAutoFit/>
          </a:bodyPr>
          <a:lstStyle/>
          <a:p>
            <a:pPr>
              <a:defRPr/>
            </a:pPr>
            <a:r>
              <a:rPr lang="zh-CN" altLang="en-US" sz="2000" dirty="0">
                <a:solidFill>
                  <a:prstClr val="white"/>
                </a:solidFill>
                <a:ea typeface="思源黑体 CN Bold" panose="020B0800000000000000" pitchFamily="34" charset="-122"/>
                <a:cs typeface="+mj-cs"/>
              </a:rPr>
              <a:t>研究设计</a:t>
            </a:r>
            <a:endParaRPr lang="zh-CN" altLang="en-US" sz="2000" dirty="0">
              <a:solidFill>
                <a:prstClr val="white"/>
              </a:solidFill>
              <a:ea typeface="思源黑体 CN Bold" panose="020B0800000000000000" pitchFamily="34" charset="-122"/>
              <a:cs typeface="+mj-cs"/>
            </a:endParaRPr>
          </a:p>
        </p:txBody>
      </p:sp>
      <p:sp>
        <p:nvSpPr>
          <p:cNvPr id="100" name="文本框 99"/>
          <p:cNvSpPr txBox="1"/>
          <p:nvPr/>
        </p:nvSpPr>
        <p:spPr>
          <a:xfrm>
            <a:off x="10400065" y="303059"/>
            <a:ext cx="1407518" cy="398780"/>
          </a:xfrm>
          <a:prstGeom prst="rect">
            <a:avLst/>
          </a:prstGeom>
          <a:noFill/>
        </p:spPr>
        <p:txBody>
          <a:bodyPr wrap="square" rtlCol="0">
            <a:spAutoFit/>
          </a:bodyPr>
          <a:lstStyle/>
          <a:p>
            <a:pPr>
              <a:defRPr/>
            </a:pPr>
            <a:r>
              <a:rPr lang="zh-CN" altLang="en-US" sz="2000" dirty="0">
                <a:solidFill>
                  <a:prstClr val="white"/>
                </a:solidFill>
                <a:ea typeface="思源黑体 CN Bold" panose="020B0800000000000000" pitchFamily="34" charset="-122"/>
                <a:cs typeface="+mj-cs"/>
              </a:rPr>
              <a:t>研究进展</a:t>
            </a:r>
            <a:endParaRPr lang="zh-CN" altLang="en-US" sz="2000" dirty="0">
              <a:solidFill>
                <a:prstClr val="white"/>
              </a:solidFill>
              <a:ea typeface="思源黑体 CN Bold" panose="020B0800000000000000" pitchFamily="34" charset="-122"/>
              <a:cs typeface="+mj-cs"/>
            </a:endParaRPr>
          </a:p>
        </p:txBody>
      </p:sp>
      <p:sp>
        <p:nvSpPr>
          <p:cNvPr id="101" name="箭头: V 形 100"/>
          <p:cNvSpPr/>
          <p:nvPr/>
        </p:nvSpPr>
        <p:spPr>
          <a:xfrm rot="5400000">
            <a:off x="5427894" y="741296"/>
            <a:ext cx="139368" cy="225295"/>
          </a:xfrm>
          <a:prstGeom prst="chevron">
            <a:avLst>
              <a:gd name="adj" fmla="val 736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 name="组合 1"/>
          <p:cNvGrpSpPr/>
          <p:nvPr/>
        </p:nvGrpSpPr>
        <p:grpSpPr>
          <a:xfrm>
            <a:off x="909273" y="1141871"/>
            <a:ext cx="10203532" cy="398780"/>
            <a:chOff x="4940300" y="3513623"/>
            <a:chExt cx="13484028" cy="526989"/>
          </a:xfrm>
        </p:grpSpPr>
        <p:grpSp>
          <p:nvGrpSpPr>
            <p:cNvPr id="3" name="组合 2"/>
            <p:cNvGrpSpPr/>
            <p:nvPr/>
          </p:nvGrpSpPr>
          <p:grpSpPr>
            <a:xfrm>
              <a:off x="4940300" y="3581780"/>
              <a:ext cx="361950" cy="254002"/>
              <a:chOff x="4940300" y="3428999"/>
              <a:chExt cx="457202" cy="254002"/>
            </a:xfrm>
          </p:grpSpPr>
          <p:sp>
            <p:nvSpPr>
              <p:cNvPr id="47" name="箭头: V 形 46"/>
              <p:cNvSpPr/>
              <p:nvPr/>
            </p:nvSpPr>
            <p:spPr>
              <a:xfrm>
                <a:off x="4940300" y="3429000"/>
                <a:ext cx="254001" cy="254001"/>
              </a:xfrm>
              <a:prstGeom prst="chevron">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tx1"/>
                  </a:solidFill>
                </a:endParaRPr>
              </a:p>
            </p:txBody>
          </p:sp>
          <p:sp>
            <p:nvSpPr>
              <p:cNvPr id="48" name="箭头: V 形 47"/>
              <p:cNvSpPr/>
              <p:nvPr/>
            </p:nvSpPr>
            <p:spPr>
              <a:xfrm>
                <a:off x="5143501" y="3428999"/>
                <a:ext cx="254001" cy="254001"/>
              </a:xfrm>
              <a:prstGeom prst="chevron">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schemeClr val="tx1"/>
                  </a:solidFill>
                </a:endParaRPr>
              </a:p>
            </p:txBody>
          </p:sp>
        </p:grpSp>
        <p:cxnSp>
          <p:nvCxnSpPr>
            <p:cNvPr id="45" name="直接连接符 44"/>
            <p:cNvCxnSpPr/>
            <p:nvPr/>
          </p:nvCxnSpPr>
          <p:spPr>
            <a:xfrm>
              <a:off x="4940300" y="3962782"/>
              <a:ext cx="13484028" cy="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5302250" y="3513623"/>
              <a:ext cx="3262640" cy="526989"/>
            </a:xfrm>
            <a:prstGeom prst="rect">
              <a:avLst/>
            </a:prstGeom>
          </p:spPr>
          <p:txBody>
            <a:bodyPr wrap="none">
              <a:spAutoFit/>
            </a:bodyPr>
            <a:p>
              <a:pPr algn="l"/>
              <a:r>
                <a:rPr lang="zh-CN" altLang="en-US" sz="2000">
                  <a:latin typeface="微软雅黑" panose="020B0503020204020204" charset="-122"/>
                  <a:ea typeface="微软雅黑" panose="020B0503020204020204" charset="-122"/>
                  <a:sym typeface="+mn-ea"/>
                </a:rPr>
                <a:t>幸福感测量维度困境</a:t>
              </a:r>
              <a:endParaRPr lang="zh-CN" altLang="en-US" sz="20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sp>
        <p:nvSpPr>
          <p:cNvPr id="9" name="圆角矩形 8"/>
          <p:cNvSpPr/>
          <p:nvPr>
            <p:custDataLst>
              <p:tags r:id="rId10"/>
            </p:custDataLst>
          </p:nvPr>
        </p:nvSpPr>
        <p:spPr>
          <a:xfrm>
            <a:off x="4530725" y="2668905"/>
            <a:ext cx="2597150" cy="1424940"/>
          </a:xfrm>
          <a:prstGeom prst="roundRect">
            <a:avLst>
              <a:gd name="adj" fmla="val 8955"/>
            </a:avLst>
          </a:prstGeom>
          <a:gradFill>
            <a:gsLst>
              <a:gs pos="100000">
                <a:schemeClr val="accent5">
                  <a:lumMod val="20000"/>
                  <a:lumOff val="80000"/>
                </a:schemeClr>
              </a:gs>
              <a:gs pos="0">
                <a:schemeClr val="accent6">
                  <a:lumMod val="40000"/>
                  <a:lumOff val="60000"/>
                </a:schemeClr>
              </a:gs>
            </a:gsLst>
            <a:lin ang="396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custDataLst>
              <p:tags r:id="rId11"/>
            </p:custDataLst>
          </p:nvPr>
        </p:nvSpPr>
        <p:spPr>
          <a:xfrm>
            <a:off x="4514850" y="2809240"/>
            <a:ext cx="2830830" cy="1076325"/>
          </a:xfrm>
          <a:prstGeom prst="rect">
            <a:avLst/>
          </a:prstGeom>
        </p:spPr>
        <p:txBody>
          <a:bodyPr wrap="square">
            <a:spAutoFit/>
          </a:bodyPr>
          <a:p>
            <a:pPr algn="ctr"/>
            <a:r>
              <a:rPr lang="zh-CN" altLang="en-US" sz="1600" b="1"/>
              <a:t>心理测评结果</a:t>
            </a:r>
            <a:r>
              <a:rPr lang="en-US" altLang="zh-CN" sz="1600" b="1"/>
              <a:t>2</a:t>
            </a:r>
            <a:r>
              <a:rPr lang="zh-CN" altLang="en-US" sz="1600"/>
              <a:t>： </a:t>
            </a:r>
            <a:endParaRPr lang="zh-CN" altLang="en-US" sz="1600"/>
          </a:p>
          <a:p>
            <a:pPr algn="ctr"/>
            <a:r>
              <a:rPr lang="en-US" altLang="zh-CN" sz="1600"/>
              <a:t>✓ </a:t>
            </a:r>
            <a:r>
              <a:rPr lang="zh-CN" altLang="en-US" sz="1600"/>
              <a:t>存在意义</a:t>
            </a:r>
            <a:r>
              <a:rPr lang="zh-CN" altLang="en-US" sz="1600"/>
              <a:t>：</a:t>
            </a:r>
            <a:r>
              <a:rPr lang="en-US" altLang="zh-CN" sz="1600"/>
              <a:t>3.2/7 </a:t>
            </a:r>
            <a:r>
              <a:rPr lang="zh-CN" altLang="en-US" sz="1600"/>
              <a:t>⚠</a:t>
            </a:r>
            <a:r>
              <a:rPr lang="en-US" altLang="zh-CN" sz="1600"/>
              <a:t>️ </a:t>
            </a:r>
            <a:endParaRPr lang="en-US" altLang="zh-CN" sz="1600"/>
          </a:p>
          <a:p>
            <a:pPr algn="ctr"/>
            <a:r>
              <a:rPr lang="en-US" altLang="zh-CN" sz="1600"/>
              <a:t>✓ </a:t>
            </a:r>
            <a:r>
              <a:rPr lang="zh-CN" altLang="en-US" sz="1600"/>
              <a:t>身体功能：</a:t>
            </a:r>
            <a:r>
              <a:rPr lang="en-US" altLang="zh-CN" sz="1600"/>
              <a:t>2.8/7 </a:t>
            </a:r>
            <a:r>
              <a:rPr lang="zh-CN" altLang="en-US" sz="1600"/>
              <a:t>⚠</a:t>
            </a:r>
            <a:r>
              <a:rPr lang="en-US" altLang="zh-CN" sz="1600"/>
              <a:t>️ </a:t>
            </a:r>
            <a:endParaRPr lang="en-US" altLang="zh-CN" sz="1600"/>
          </a:p>
          <a:p>
            <a:pPr algn="ctr"/>
            <a:r>
              <a:rPr lang="en-US" altLang="zh-CN" sz="1600"/>
              <a:t>✓ </a:t>
            </a:r>
            <a:r>
              <a:rPr lang="zh-CN" altLang="en-US" sz="1600"/>
              <a:t>消极情绪：</a:t>
            </a:r>
            <a:r>
              <a:rPr lang="en-US" altLang="zh-CN" sz="1600"/>
              <a:t>3.5/7 </a:t>
            </a:r>
            <a:r>
              <a:rPr lang="zh-CN" altLang="en-US" sz="1600"/>
              <a:t>⚠</a:t>
            </a:r>
            <a:r>
              <a:rPr lang="en-US" altLang="zh-CN" sz="1600"/>
              <a:t>️</a:t>
            </a:r>
            <a:endParaRPr lang="en-US" altLang="zh-CN" sz="1600"/>
          </a:p>
        </p:txBody>
      </p:sp>
      <p:pic>
        <p:nvPicPr>
          <p:cNvPr id="7" name="图片 6" descr="心理医生"/>
          <p:cNvPicPr>
            <a:picLocks noChangeAspect="1"/>
          </p:cNvPicPr>
          <p:nvPr>
            <p:custDataLst>
              <p:tags r:id="rId12"/>
            </p:custDataLst>
          </p:nvPr>
        </p:nvPicPr>
        <p:blipFill>
          <a:blip r:embed="rId13"/>
          <a:stretch>
            <a:fillRect/>
          </a:stretch>
        </p:blipFill>
        <p:spPr>
          <a:xfrm>
            <a:off x="4662805" y="2778125"/>
            <a:ext cx="283845" cy="283845"/>
          </a:xfrm>
          <a:prstGeom prst="rect">
            <a:avLst/>
          </a:prstGeom>
        </p:spPr>
      </p:pic>
      <p:pic>
        <p:nvPicPr>
          <p:cNvPr id="8" name="图片 7" descr="患者_抑郁"/>
          <p:cNvPicPr>
            <a:picLocks noChangeAspect="1"/>
          </p:cNvPicPr>
          <p:nvPr/>
        </p:nvPicPr>
        <p:blipFill>
          <a:blip r:embed="rId14"/>
          <a:stretch>
            <a:fillRect/>
          </a:stretch>
        </p:blipFill>
        <p:spPr>
          <a:xfrm>
            <a:off x="5619750" y="4834255"/>
            <a:ext cx="499745" cy="499745"/>
          </a:xfrm>
          <a:prstGeom prst="rect">
            <a:avLst/>
          </a:prstGeom>
        </p:spPr>
      </p:pic>
      <p:sp>
        <p:nvSpPr>
          <p:cNvPr id="12" name="文本框 11"/>
          <p:cNvSpPr txBox="1"/>
          <p:nvPr/>
        </p:nvSpPr>
        <p:spPr>
          <a:xfrm>
            <a:off x="4631055" y="5474335"/>
            <a:ext cx="3062605" cy="645160"/>
          </a:xfrm>
          <a:prstGeom prst="rect">
            <a:avLst/>
          </a:prstGeom>
          <a:noFill/>
        </p:spPr>
        <p:txBody>
          <a:bodyPr wrap="square" rtlCol="0">
            <a:spAutoFit/>
          </a:bodyPr>
          <a:p>
            <a:r>
              <a:rPr lang="zh-CN" altLang="en-US" b="1">
                <a:solidFill>
                  <a:srgbClr val="FF0000"/>
                </a:solidFill>
              </a:rPr>
              <a:t>我该相信哪种测量方法？</a:t>
            </a:r>
            <a:endParaRPr lang="zh-CN" altLang="en-US" b="1">
              <a:solidFill>
                <a:srgbClr val="FF0000"/>
              </a:solidFill>
            </a:endParaRPr>
          </a:p>
          <a:p>
            <a:r>
              <a:rPr lang="zh-CN" altLang="en-US" b="1">
                <a:solidFill>
                  <a:srgbClr val="FF0000"/>
                </a:solidFill>
              </a:rPr>
              <a:t>我不幸福，我应该做什么？</a:t>
            </a:r>
            <a:endParaRPr lang="zh-CN" altLang="en-US" b="1">
              <a:solidFill>
                <a:srgbClr val="FF0000"/>
              </a:solidFill>
            </a:endParaRPr>
          </a:p>
        </p:txBody>
      </p:sp>
      <p:sp>
        <p:nvSpPr>
          <p:cNvPr id="5" name="圆角矩形 4"/>
          <p:cNvSpPr/>
          <p:nvPr>
            <p:custDataLst>
              <p:tags r:id="rId15"/>
            </p:custDataLst>
          </p:nvPr>
        </p:nvSpPr>
        <p:spPr>
          <a:xfrm>
            <a:off x="1461770" y="2668905"/>
            <a:ext cx="2597150" cy="1424940"/>
          </a:xfrm>
          <a:prstGeom prst="roundRect">
            <a:avLst>
              <a:gd name="adj" fmla="val 8955"/>
            </a:avLst>
          </a:prstGeom>
          <a:gradFill>
            <a:gsLst>
              <a:gs pos="100000">
                <a:schemeClr val="accent4">
                  <a:lumMod val="20000"/>
                  <a:lumOff val="80000"/>
                </a:schemeClr>
              </a:gs>
              <a:gs pos="0">
                <a:schemeClr val="accent5">
                  <a:lumMod val="20000"/>
                  <a:lumOff val="80000"/>
                </a:schemeClr>
              </a:gs>
            </a:gsLst>
            <a:lin ang="396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文本框 14"/>
          <p:cNvSpPr txBox="1"/>
          <p:nvPr>
            <p:custDataLst>
              <p:tags r:id="rId16"/>
            </p:custDataLst>
          </p:nvPr>
        </p:nvSpPr>
        <p:spPr>
          <a:xfrm>
            <a:off x="1445895" y="2809240"/>
            <a:ext cx="2830830" cy="1076325"/>
          </a:xfrm>
          <a:prstGeom prst="rect">
            <a:avLst/>
          </a:prstGeom>
        </p:spPr>
        <p:txBody>
          <a:bodyPr wrap="square">
            <a:spAutoFit/>
          </a:bodyPr>
          <a:p>
            <a:pPr algn="ctr"/>
            <a:r>
              <a:rPr lang="zh-CN" altLang="en-US" sz="1600" b="1"/>
              <a:t>心理测评结果</a:t>
            </a:r>
            <a:r>
              <a:rPr lang="en-US" altLang="zh-CN" sz="1600" b="1"/>
              <a:t>1</a:t>
            </a:r>
            <a:r>
              <a:rPr lang="zh-CN" altLang="en-US" sz="1600"/>
              <a:t>： </a:t>
            </a:r>
            <a:endParaRPr lang="zh-CN" altLang="en-US" sz="1600"/>
          </a:p>
          <a:p>
            <a:pPr algn="ctr"/>
            <a:r>
              <a:rPr lang="en-US" altLang="zh-CN" sz="1600"/>
              <a:t>✓ </a:t>
            </a:r>
            <a:r>
              <a:rPr lang="zh-CN" altLang="en-US" sz="1600"/>
              <a:t>社会支持：</a:t>
            </a:r>
            <a:r>
              <a:rPr lang="en-US" altLang="zh-CN" sz="1600"/>
              <a:t>3.2/7 </a:t>
            </a:r>
            <a:r>
              <a:rPr lang="zh-CN" altLang="en-US" sz="1600"/>
              <a:t>⚠</a:t>
            </a:r>
            <a:r>
              <a:rPr lang="en-US" altLang="zh-CN" sz="1600"/>
              <a:t>️ </a:t>
            </a:r>
            <a:endParaRPr lang="en-US" altLang="zh-CN" sz="1600"/>
          </a:p>
          <a:p>
            <a:pPr algn="ctr"/>
            <a:r>
              <a:rPr lang="en-US" altLang="zh-CN" sz="1600"/>
              <a:t>✓ </a:t>
            </a:r>
            <a:r>
              <a:rPr lang="zh-CN" altLang="en-US" sz="1600"/>
              <a:t>积极情绪：</a:t>
            </a:r>
            <a:r>
              <a:rPr lang="en-US" altLang="zh-CN" sz="1600"/>
              <a:t>2.8/7 </a:t>
            </a:r>
            <a:r>
              <a:rPr lang="zh-CN" altLang="en-US" sz="1600"/>
              <a:t>⚠</a:t>
            </a:r>
            <a:r>
              <a:rPr lang="en-US" altLang="zh-CN" sz="1600"/>
              <a:t>️ </a:t>
            </a:r>
            <a:endParaRPr lang="en-US" altLang="zh-CN" sz="1600"/>
          </a:p>
          <a:p>
            <a:pPr algn="ctr"/>
            <a:r>
              <a:rPr lang="en-US" altLang="zh-CN" sz="1600"/>
              <a:t>✓ </a:t>
            </a:r>
            <a:r>
              <a:rPr lang="zh-CN" altLang="en-US" sz="1600"/>
              <a:t>生活意义：</a:t>
            </a:r>
            <a:r>
              <a:rPr lang="en-US" altLang="zh-CN" sz="1600"/>
              <a:t>3.5/7 </a:t>
            </a:r>
            <a:r>
              <a:rPr lang="zh-CN" altLang="en-US" sz="1600"/>
              <a:t>⚠</a:t>
            </a:r>
            <a:r>
              <a:rPr lang="en-US" altLang="zh-CN" sz="1600"/>
              <a:t>️</a:t>
            </a:r>
            <a:endParaRPr lang="en-US" altLang="zh-CN" sz="1600"/>
          </a:p>
        </p:txBody>
      </p:sp>
      <p:pic>
        <p:nvPicPr>
          <p:cNvPr id="10" name="图片 9" descr="心理医生"/>
          <p:cNvPicPr>
            <a:picLocks noChangeAspect="1"/>
          </p:cNvPicPr>
          <p:nvPr>
            <p:custDataLst>
              <p:tags r:id="rId17"/>
            </p:custDataLst>
          </p:nvPr>
        </p:nvPicPr>
        <p:blipFill>
          <a:blip r:embed="rId13"/>
          <a:stretch>
            <a:fillRect/>
          </a:stretch>
        </p:blipFill>
        <p:spPr>
          <a:xfrm>
            <a:off x="1593850" y="2778125"/>
            <a:ext cx="283845" cy="283845"/>
          </a:xfrm>
          <a:prstGeom prst="rect">
            <a:avLst/>
          </a:prstGeom>
        </p:spPr>
      </p:pic>
      <p:sp>
        <p:nvSpPr>
          <p:cNvPr id="22" name="圆角矩形 21"/>
          <p:cNvSpPr/>
          <p:nvPr>
            <p:custDataLst>
              <p:tags r:id="rId18"/>
            </p:custDataLst>
          </p:nvPr>
        </p:nvSpPr>
        <p:spPr>
          <a:xfrm>
            <a:off x="7776845" y="2716530"/>
            <a:ext cx="2597150" cy="1424940"/>
          </a:xfrm>
          <a:prstGeom prst="roundRect">
            <a:avLst>
              <a:gd name="adj" fmla="val 8955"/>
            </a:avLst>
          </a:prstGeom>
          <a:gradFill>
            <a:gsLst>
              <a:gs pos="100000">
                <a:schemeClr val="tx2">
                  <a:lumMod val="20000"/>
                  <a:lumOff val="80000"/>
                </a:schemeClr>
              </a:gs>
              <a:gs pos="0">
                <a:srgbClr val="7030A0"/>
              </a:gs>
            </a:gsLst>
            <a:lin ang="396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 name="文本框 22"/>
          <p:cNvSpPr txBox="1"/>
          <p:nvPr>
            <p:custDataLst>
              <p:tags r:id="rId19"/>
            </p:custDataLst>
          </p:nvPr>
        </p:nvSpPr>
        <p:spPr>
          <a:xfrm>
            <a:off x="7760970" y="2856865"/>
            <a:ext cx="2830830" cy="1076325"/>
          </a:xfrm>
          <a:prstGeom prst="rect">
            <a:avLst/>
          </a:prstGeom>
        </p:spPr>
        <p:txBody>
          <a:bodyPr wrap="square">
            <a:spAutoFit/>
          </a:bodyPr>
          <a:p>
            <a:pPr algn="ctr"/>
            <a:r>
              <a:rPr lang="zh-CN" altLang="en-US" sz="1600" b="1"/>
              <a:t>心理测评结果</a:t>
            </a:r>
            <a:r>
              <a:rPr lang="en-US" altLang="zh-CN" sz="1600" b="1"/>
              <a:t>3</a:t>
            </a:r>
            <a:r>
              <a:rPr lang="zh-CN" altLang="en-US" sz="1600"/>
              <a:t>： </a:t>
            </a:r>
            <a:endParaRPr lang="zh-CN" altLang="en-US" sz="1600"/>
          </a:p>
          <a:p>
            <a:pPr algn="ctr"/>
            <a:r>
              <a:rPr lang="en-US" altLang="zh-CN" sz="1600"/>
              <a:t>✓ </a:t>
            </a:r>
            <a:r>
              <a:rPr lang="zh-CN" altLang="en-US" sz="1600">
                <a:sym typeface="+mn-ea"/>
              </a:rPr>
              <a:t>自主需求</a:t>
            </a:r>
            <a:r>
              <a:rPr lang="zh-CN" altLang="en-US" sz="1600"/>
              <a:t>：</a:t>
            </a:r>
            <a:r>
              <a:rPr lang="en-US" altLang="zh-CN" sz="1600"/>
              <a:t>3.2/7 </a:t>
            </a:r>
            <a:r>
              <a:rPr lang="zh-CN" altLang="en-US" sz="1600"/>
              <a:t>⚠</a:t>
            </a:r>
            <a:r>
              <a:rPr lang="en-US" altLang="zh-CN" sz="1600"/>
              <a:t>️ </a:t>
            </a:r>
            <a:endParaRPr lang="en-US" altLang="zh-CN" sz="1600"/>
          </a:p>
          <a:p>
            <a:pPr algn="ctr"/>
            <a:r>
              <a:rPr lang="en-US" altLang="zh-CN" sz="1600"/>
              <a:t>✓ </a:t>
            </a:r>
            <a:r>
              <a:rPr lang="zh-CN" altLang="en-US" sz="1600">
                <a:sym typeface="+mn-ea"/>
              </a:rPr>
              <a:t>胜任需求</a:t>
            </a:r>
            <a:r>
              <a:rPr lang="zh-CN" altLang="en-US" sz="1600"/>
              <a:t>：</a:t>
            </a:r>
            <a:r>
              <a:rPr lang="en-US" altLang="zh-CN" sz="1600"/>
              <a:t>2.8/7 </a:t>
            </a:r>
            <a:r>
              <a:rPr lang="zh-CN" altLang="en-US" sz="1600"/>
              <a:t>⚠</a:t>
            </a:r>
            <a:r>
              <a:rPr lang="en-US" altLang="zh-CN" sz="1600"/>
              <a:t>️ </a:t>
            </a:r>
            <a:endParaRPr lang="en-US" altLang="zh-CN" sz="1600"/>
          </a:p>
          <a:p>
            <a:pPr algn="ctr"/>
            <a:r>
              <a:rPr lang="en-US" altLang="zh-CN" sz="1600"/>
              <a:t>✓ </a:t>
            </a:r>
            <a:r>
              <a:rPr lang="zh-CN" altLang="en-US" sz="1600">
                <a:sym typeface="+mn-ea"/>
              </a:rPr>
              <a:t>关系需求</a:t>
            </a:r>
            <a:r>
              <a:rPr lang="zh-CN" altLang="en-US" sz="1600"/>
              <a:t>：</a:t>
            </a:r>
            <a:r>
              <a:rPr lang="en-US" altLang="zh-CN" sz="1600"/>
              <a:t>3.5/7 </a:t>
            </a:r>
            <a:r>
              <a:rPr lang="zh-CN" altLang="en-US" sz="1600"/>
              <a:t>⚠</a:t>
            </a:r>
            <a:r>
              <a:rPr lang="en-US" altLang="zh-CN" sz="1600"/>
              <a:t>️</a:t>
            </a:r>
            <a:endParaRPr lang="en-US" altLang="zh-CN" sz="1600"/>
          </a:p>
        </p:txBody>
      </p:sp>
      <p:pic>
        <p:nvPicPr>
          <p:cNvPr id="24" name="图片 23" descr="心理医生"/>
          <p:cNvPicPr>
            <a:picLocks noChangeAspect="1"/>
          </p:cNvPicPr>
          <p:nvPr>
            <p:custDataLst>
              <p:tags r:id="rId20"/>
            </p:custDataLst>
          </p:nvPr>
        </p:nvPicPr>
        <p:blipFill>
          <a:blip r:embed="rId13"/>
          <a:stretch>
            <a:fillRect/>
          </a:stretch>
        </p:blipFill>
        <p:spPr>
          <a:xfrm>
            <a:off x="7908925" y="2825750"/>
            <a:ext cx="283845" cy="283845"/>
          </a:xfrm>
          <a:prstGeom prst="rect">
            <a:avLst/>
          </a:prstGeom>
        </p:spPr>
      </p:pic>
      <p:sp>
        <p:nvSpPr>
          <p:cNvPr id="25" name="文本框 24"/>
          <p:cNvSpPr txBox="1"/>
          <p:nvPr/>
        </p:nvSpPr>
        <p:spPr>
          <a:xfrm>
            <a:off x="11500485" y="6436995"/>
            <a:ext cx="691515" cy="368300"/>
          </a:xfrm>
          <a:prstGeom prst="rect">
            <a:avLst/>
          </a:prstGeom>
          <a:noFill/>
        </p:spPr>
        <p:txBody>
          <a:bodyPr wrap="square" rtlCol="0" anchor="t">
            <a:spAutoFit/>
          </a:bodyPr>
          <a:p>
            <a:r>
              <a:rPr lang="en-US" altLang="zh-CN">
                <a:sym typeface="+mn-ea"/>
              </a:rPr>
              <a:t>5</a:t>
            </a:r>
            <a:endParaRPr lang="en-US" altLang="zh-CN">
              <a:sym typeface="+mn-ea"/>
            </a:endParaRPr>
          </a:p>
        </p:txBody>
      </p:sp>
    </p:spTree>
    <p:custDataLst>
      <p:tags r:id="rId21"/>
    </p:custData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 name="KSO_WM_DIAGRAM_VIRTUALLY_FRAME" val="{&quot;height&quot;:283.2077952755906,&quot;left&quot;:147.06039370078742,&quot;top&quot;:185.0254330708661,&quot;width&quot;:671.9096062992127}"/>
</p:tagLst>
</file>

<file path=ppt/tags/tag11.xml><?xml version="1.0" encoding="utf-8"?>
<p:tagLst xmlns:p="http://schemas.openxmlformats.org/presentationml/2006/main">
  <p:tag name="KSO_WM_BEAUTIFY_FLAG" val=""/>
  <p:tag name="KSO_WM_DIAGRAM_VIRTUALLY_FRAME" val="{&quot;height&quot;:283.2077952755906,&quot;left&quot;:147.06039370078742,&quot;top&quot;:185.0254330708661,&quot;width&quot;:671.9096062992127}"/>
</p:tagLst>
</file>

<file path=ppt/tags/tag12.xml><?xml version="1.0" encoding="utf-8"?>
<p:tagLst xmlns:p="http://schemas.openxmlformats.org/presentationml/2006/main">
  <p:tag name="KSO_WM_BEAUTIFY_FLAG" val=""/>
  <p:tag name="KSO_WM_DIAGRAM_VIRTUALLY_FRAME" val="{&quot;height&quot;:283.2077952755906,&quot;left&quot;:147.06039370078742,&quot;top&quot;:185.0254330708661,&quot;width&quot;:671.9096062992127}"/>
</p:tagLst>
</file>

<file path=ppt/tags/tag13.xml><?xml version="1.0" encoding="utf-8"?>
<p:tagLst xmlns:p="http://schemas.openxmlformats.org/presentationml/2006/main">
  <p:tag name="KSO_WM_BEAUTIFY_FLAG" val=""/>
  <p:tag name="KSO_WM_DIAGRAM_VIRTUALLY_FRAME" val="{&quot;height&quot;:283.2077952755906,&quot;left&quot;:147.06039370078742,&quot;top&quot;:185.0254330708661,&quot;width&quot;:671.9096062992127}"/>
</p:tagLst>
</file>

<file path=ppt/tags/tag14.xml><?xml version="1.0" encoding="utf-8"?>
<p:tagLst xmlns:p="http://schemas.openxmlformats.org/presentationml/2006/main">
  <p:tag name="KSO_WM_BEAUTIFY_FLAG" val=""/>
  <p:tag name="KSO_WM_DIAGRAM_VIRTUALLY_FRAME" val="{&quot;height&quot;:283.2077952755906,&quot;left&quot;:147.06039370078742,&quot;top&quot;:185.0254330708661,&quot;width&quot;:671.9096062992127}"/>
</p:tagLst>
</file>

<file path=ppt/tags/tag15.xml><?xml version="1.0" encoding="utf-8"?>
<p:tagLst xmlns:p="http://schemas.openxmlformats.org/presentationml/2006/main">
  <p:tag name="KSO_WM_DIAGRAM_VIRTUALLY_FRAME" val="{&quot;height&quot;:283.2077952755906,&quot;left&quot;:147.06039370078742,&quot;top&quot;:185.0254330708661,&quot;width&quot;:671.9096062992127}"/>
</p:tagLst>
</file>

<file path=ppt/tags/tag16.xml><?xml version="1.0" encoding="utf-8"?>
<p:tagLst xmlns:p="http://schemas.openxmlformats.org/presentationml/2006/main">
  <p:tag name="KSO_WM_BEAUTIFY_FLAG" val=""/>
  <p:tag name="KSO_WM_DIAGRAM_VIRTUALLY_FRAME" val="{&quot;height&quot;:283.2077952755906,&quot;left&quot;:147.06039370078742,&quot;top&quot;:185.0254330708661,&quot;width&quot;:671.9096062992127}"/>
</p:tagLst>
</file>

<file path=ppt/tags/tag17.xml><?xml version="1.0" encoding="utf-8"?>
<p:tagLst xmlns:p="http://schemas.openxmlformats.org/presentationml/2006/main">
  <p:tag name="KSO_WM_BEAUTIFY_FLAG" val=""/>
  <p:tag name="KSO_WM_DIAGRAM_VIRTUALLY_FRAME" val="{&quot;height&quot;:283.2077952755906,&quot;left&quot;:147.06039370078742,&quot;top&quot;:185.0254330708661,&quot;width&quot;:671.9096062992127}"/>
</p:tagLst>
</file>

<file path=ppt/tags/tag18.xml><?xml version="1.0" encoding="utf-8"?>
<p:tagLst xmlns:p="http://schemas.openxmlformats.org/presentationml/2006/main">
  <p:tag name="ISLIDE.ICON" val="#370237;"/>
</p:tagLst>
</file>

<file path=ppt/tags/tag19.xml><?xml version="1.0" encoding="utf-8"?>
<p:tagLst xmlns:p="http://schemas.openxmlformats.org/presentationml/2006/main">
  <p:tag name="ISLIDE.ICON" val="#370237;"/>
</p:tagLst>
</file>

<file path=ppt/tags/tag2.xml><?xml version="1.0" encoding="utf-8"?>
<p:tagLst xmlns:p="http://schemas.openxmlformats.org/presentationml/2006/main">
  <p:tag name="KSO_WM_DIAGRAM_VIRTUALLY_FRAME" val="{&quot;height&quot;:283.2077952755906,&quot;left&quot;:147.06039370078742,&quot;top&quot;:185.0254330708661,&quot;width&quot;:671.9096062992127}"/>
</p:tagLst>
</file>

<file path=ppt/tags/tag20.xml><?xml version="1.0" encoding="utf-8"?>
<p:tagLst xmlns:p="http://schemas.openxmlformats.org/presentationml/2006/main">
  <p:tag name="ISLIDE.ICON" val="#370237;"/>
</p:tagLst>
</file>

<file path=ppt/tags/tag21.xml><?xml version="1.0" encoding="utf-8"?>
<p:tagLst xmlns:p="http://schemas.openxmlformats.org/presentationml/2006/main">
  <p:tag name="KSO_WM_DIAGRAM_VIRTUALLY_FRAME" val="{&quot;height&quot;:327.30881889763776,&quot;left&quot;:-1.9911811023622046,&quot;top&quot;:-1.2088188976377954,&quot;width&quot;:964.7233070866141}"/>
</p:tagLst>
</file>

<file path=ppt/tags/tag22.xml><?xml version="1.0" encoding="utf-8"?>
<p:tagLst xmlns:p="http://schemas.openxmlformats.org/presentationml/2006/main">
  <p:tag name="KSO_WM_DIAGRAM_VIRTUALLY_FRAME" val="{&quot;height&quot;:327.30881889763776,&quot;left&quot;:-1.9911811023622046,&quot;top&quot;:-1.2088188976377954,&quot;width&quot;:964.7233070866141}"/>
</p:tagLst>
</file>

<file path=ppt/tags/tag23.xml><?xml version="1.0" encoding="utf-8"?>
<p:tagLst xmlns:p="http://schemas.openxmlformats.org/presentationml/2006/main">
  <p:tag name="KSO_WM_DIAGRAM_VIRTUALLY_FRAME" val="{&quot;height&quot;:327.30881889763776,&quot;left&quot;:-1.9911811023622046,&quot;top&quot;:-1.2088188976377954,&quot;width&quot;:964.7233070866141}"/>
</p:tagLst>
</file>

<file path=ppt/tags/tag24.xml><?xml version="1.0" encoding="utf-8"?>
<p:tagLst xmlns:p="http://schemas.openxmlformats.org/presentationml/2006/main">
  <p:tag name="KSO_WM_DIAGRAM_VIRTUALLY_FRAME" val="{&quot;height&quot;:327.30881889763776,&quot;left&quot;:-1.9911811023622046,&quot;top&quot;:-1.2088188976377954,&quot;width&quot;:964.7233070866141}"/>
</p:tagLst>
</file>

<file path=ppt/tags/tag25.xml><?xml version="1.0" encoding="utf-8"?>
<p:tagLst xmlns:p="http://schemas.openxmlformats.org/presentationml/2006/main">
  <p:tag name="KSO_WM_DIAGRAM_VIRTUALLY_FRAME" val="{&quot;height&quot;:327.30881889763776,&quot;left&quot;:-1.9911811023622046,&quot;top&quot;:-1.2088188976377954,&quot;width&quot;:964.7233070866141}"/>
</p:tagLst>
</file>

<file path=ppt/tags/tag26.xml><?xml version="1.0" encoding="utf-8"?>
<p:tagLst xmlns:p="http://schemas.openxmlformats.org/presentationml/2006/main">
  <p:tag name="KSO_WM_DIAGRAM_VIRTUALLY_FRAME" val="{&quot;height&quot;:327.30881889763776,&quot;left&quot;:-1.9911811023622046,&quot;top&quot;:-1.2088188976377954,&quot;width&quot;:964.7233070866141}"/>
</p:tagLst>
</file>

<file path=ppt/tags/tag27.xml><?xml version="1.0" encoding="utf-8"?>
<p:tagLst xmlns:p="http://schemas.openxmlformats.org/presentationml/2006/main">
  <p:tag name="KSO_WM_DIAGRAM_VIRTUALLY_FRAME" val="{&quot;height&quot;:327.30881889763776,&quot;left&quot;:-1.9911811023622046,&quot;top&quot;:-1.2088188976377954,&quot;width&quot;:964.7233070866141}"/>
</p:tagLst>
</file>

<file path=ppt/tags/tag28.xml><?xml version="1.0" encoding="utf-8"?>
<p:tagLst xmlns:p="http://schemas.openxmlformats.org/presentationml/2006/main">
  <p:tag name="KSO_WM_DIAGRAM_VIRTUALLY_FRAME" val="{&quot;height&quot;:327.30881889763776,&quot;left&quot;:-1.9911811023622046,&quot;top&quot;:-1.2088188976377954,&quot;width&quot;:964.7233070866141}"/>
</p:tagLst>
</file>

<file path=ppt/tags/tag29.xml><?xml version="1.0" encoding="utf-8"?>
<p:tagLst xmlns:p="http://schemas.openxmlformats.org/presentationml/2006/main">
  <p:tag name="KSO_WM_DIAGRAM_VIRTUALLY_FRAME" val="{&quot;height&quot;:327.30881889763776,&quot;left&quot;:-1.9911811023622046,&quot;top&quot;:-1.2088188976377954,&quot;width&quot;:964.7233070866141}"/>
</p:tagLst>
</file>

<file path=ppt/tags/tag3.xml><?xml version="1.0" encoding="utf-8"?>
<p:tagLst xmlns:p="http://schemas.openxmlformats.org/presentationml/2006/main">
  <p:tag name="KSO_WM_BEAUTIFY_FLAG" val=""/>
  <p:tag name="KSO_WM_DIAGRAM_VIRTUALLY_FRAME" val="{&quot;height&quot;:283.2077952755906,&quot;left&quot;:147.06039370078742,&quot;top&quot;:185.0254330708661,&quot;width&quot;:671.9096062992127}"/>
</p:tagLst>
</file>

<file path=ppt/tags/tag30.xml><?xml version="1.0" encoding="utf-8"?>
<p:tagLst xmlns:p="http://schemas.openxmlformats.org/presentationml/2006/main">
  <p:tag name="ISLIDE.ICON" val="#370237;"/>
</p:tagLst>
</file>

<file path=ppt/tags/tag31.xml><?xml version="1.0" encoding="utf-8"?>
<p:tagLst xmlns:p="http://schemas.openxmlformats.org/presentationml/2006/main">
  <p:tag name="TABLE_ENDDRAG_ORIGIN_RECT" val="248*65"/>
  <p:tag name="TABLE_ENDDRAG_RECT" val="144*218*248*66"/>
</p:tagLst>
</file>

<file path=ppt/tags/tag32.xml><?xml version="1.0" encoding="utf-8"?>
<p:tagLst xmlns:p="http://schemas.openxmlformats.org/presentationml/2006/main">
  <p:tag name="TABLE_ENDDRAG_ORIGIN_RECT" val="248*65"/>
  <p:tag name="TABLE_ENDDRAG_RECT" val="144*218*248*66"/>
</p:tagLst>
</file>

<file path=ppt/tags/tag33.xml><?xml version="1.0" encoding="utf-8"?>
<p:tagLst xmlns:p="http://schemas.openxmlformats.org/presentationml/2006/main">
  <p:tag name="ISLIDE.ICON" val="#370237;"/>
</p:tagLst>
</file>

<file path=ppt/tags/tag34.xml><?xml version="1.0" encoding="utf-8"?>
<p:tagLst xmlns:p="http://schemas.openxmlformats.org/presentationml/2006/main">
  <p:tag name="ISLIDE.ICON" val="#370237;"/>
</p:tagLst>
</file>

<file path=ppt/tags/tag35.xml><?xml version="1.0" encoding="utf-8"?>
<p:tagLst xmlns:p="http://schemas.openxmlformats.org/presentationml/2006/main">
  <p:tag name="ISLIDE.ICON" val="#370237;"/>
</p:tagLst>
</file>

<file path=ppt/tags/tag36.xml><?xml version="1.0" encoding="utf-8"?>
<p:tagLst xmlns:p="http://schemas.openxmlformats.org/presentationml/2006/main">
  <p:tag name="KSO_WM_DIAGRAM_VIRTUALLY_FRAME" val="{&quot;height&quot;:293.1,&quot;left&quot;:64.65,&quot;top&quot;:194.7,&quot;width&quot;:822.05}"/>
</p:tagLst>
</file>

<file path=ppt/tags/tag37.xml><?xml version="1.0" encoding="utf-8"?>
<p:tagLst xmlns:p="http://schemas.openxmlformats.org/presentationml/2006/main">
  <p:tag name="KSO_WM_DIAGRAM_VIRTUALLY_FRAME" val="{&quot;height&quot;:293.1,&quot;left&quot;:64.65,&quot;top&quot;:194.7,&quot;width&quot;:822.05}"/>
</p:tagLst>
</file>

<file path=ppt/tags/tag38.xml><?xml version="1.0" encoding="utf-8"?>
<p:tagLst xmlns:p="http://schemas.openxmlformats.org/presentationml/2006/main">
  <p:tag name="KSO_WM_DIAGRAM_VIRTUALLY_FRAME" val="{&quot;height&quot;:293.1,&quot;left&quot;:64.65,&quot;top&quot;:194.7,&quot;width&quot;:822.05}"/>
</p:tagLst>
</file>

<file path=ppt/tags/tag39.xml><?xml version="1.0" encoding="utf-8"?>
<p:tagLst xmlns:p="http://schemas.openxmlformats.org/presentationml/2006/main">
  <p:tag name="KSO_WM_DIAGRAM_VIRTUALLY_FRAME" val="{&quot;height&quot;:293.1,&quot;left&quot;:64.65,&quot;top&quot;:194.7,&quot;width&quot;:822.05}"/>
</p:tagLst>
</file>

<file path=ppt/tags/tag4.xml><?xml version="1.0" encoding="utf-8"?>
<p:tagLst xmlns:p="http://schemas.openxmlformats.org/presentationml/2006/main">
  <p:tag name="KSO_WM_BEAUTIFY_FLAG" val=""/>
  <p:tag name="KSO_WM_DIAGRAM_VIRTUALLY_FRAME" val="{&quot;height&quot;:283.2077952755906,&quot;left&quot;:147.06039370078742,&quot;top&quot;:185.0254330708661,&quot;width&quot;:671.9096062992127}"/>
</p:tagLst>
</file>

<file path=ppt/tags/tag40.xml><?xml version="1.0" encoding="utf-8"?>
<p:tagLst xmlns:p="http://schemas.openxmlformats.org/presentationml/2006/main">
  <p:tag name="KSO_WM_DIAGRAM_VIRTUALLY_FRAME" val="{&quot;height&quot;:293.1,&quot;left&quot;:64.65,&quot;top&quot;:194.7,&quot;width&quot;:822.05}"/>
</p:tagLst>
</file>

<file path=ppt/tags/tag41.xml><?xml version="1.0" encoding="utf-8"?>
<p:tagLst xmlns:p="http://schemas.openxmlformats.org/presentationml/2006/main">
  <p:tag name="KSO_WM_DIAGRAM_VIRTUALLY_FRAME" val="{&quot;height&quot;:293.1,&quot;left&quot;:64.65,&quot;top&quot;:194.7,&quot;width&quot;:822.05}"/>
</p:tagLst>
</file>

<file path=ppt/tags/tag42.xml><?xml version="1.0" encoding="utf-8"?>
<p:tagLst xmlns:p="http://schemas.openxmlformats.org/presentationml/2006/main">
  <p:tag name="KSO_WM_DIAGRAM_VIRTUALLY_FRAME" val="{&quot;height&quot;:293.1,&quot;left&quot;:64.65,&quot;top&quot;:194.7,&quot;width&quot;:822.05}"/>
</p:tagLst>
</file>

<file path=ppt/tags/tag43.xml><?xml version="1.0" encoding="utf-8"?>
<p:tagLst xmlns:p="http://schemas.openxmlformats.org/presentationml/2006/main">
  <p:tag name="KSO_WM_DIAGRAM_VIRTUALLY_FRAME" val="{&quot;height&quot;:293.1,&quot;left&quot;:64.65,&quot;top&quot;:194.7,&quot;width&quot;:822.05}"/>
</p:tagLst>
</file>

<file path=ppt/tags/tag44.xml><?xml version="1.0" encoding="utf-8"?>
<p:tagLst xmlns:p="http://schemas.openxmlformats.org/presentationml/2006/main">
  <p:tag name="KSO_WM_DIAGRAM_VIRTUALLY_FRAME" val="{&quot;height&quot;:293.1,&quot;left&quot;:64.65,&quot;top&quot;:194.7,&quot;width&quot;:822.05}"/>
</p:tagLst>
</file>

<file path=ppt/tags/tag45.xml><?xml version="1.0" encoding="utf-8"?>
<p:tagLst xmlns:p="http://schemas.openxmlformats.org/presentationml/2006/main">
  <p:tag name="KSO_WM_BEAUTIFY_FLAG" val="#wm#"/>
  <p:tag name="KSO_WM_TEMPLATE_CATEGORY" val="custom"/>
  <p:tag name="KSO_WM_TEMPLATE_INDEX" val="20205081"/>
  <p:tag name="resource_record_key" val="{&quot;10&quot;:[3471018,50025769],&quot;65&quot;:[20205081]}"/>
</p:tagLst>
</file>

<file path=ppt/tags/tag46.xml><?xml version="1.0" encoding="utf-8"?>
<p:tagLst xmlns:p="http://schemas.openxmlformats.org/presentationml/2006/main">
  <p:tag name="ISLIDE.ICON" val="#370237;"/>
</p:tagLst>
</file>

<file path=ppt/tags/tag47.xml><?xml version="1.0" encoding="utf-8"?>
<p:tagLst xmlns:p="http://schemas.openxmlformats.org/presentationml/2006/main">
  <p:tag name="ISLIDE.ICON" val="#370237;"/>
</p:tagLst>
</file>

<file path=ppt/tags/tag48.xml><?xml version="1.0" encoding="utf-8"?>
<p:tagLst xmlns:p="http://schemas.openxmlformats.org/presentationml/2006/main">
  <p:tag name="ISLIDE.ICON" val="#370237;"/>
  <p:tag name="resource_record_key" val="{&quot;10&quot;:[4524055]}"/>
</p:tagLst>
</file>

<file path=ppt/tags/tag49.xml><?xml version="1.0" encoding="utf-8"?>
<p:tagLst xmlns:p="http://schemas.openxmlformats.org/presentationml/2006/main">
  <p:tag name="ISLIDE.ICON" val="#370237;"/>
</p:tagLst>
</file>

<file path=ppt/tags/tag5.xml><?xml version="1.0" encoding="utf-8"?>
<p:tagLst xmlns:p="http://schemas.openxmlformats.org/presentationml/2006/main">
  <p:tag name="KSO_WM_DIAGRAM_VIRTUALLY_FRAME" val="{&quot;height&quot;:283.2077952755906,&quot;left&quot;:147.06039370078742,&quot;top&quot;:185.0254330708661,&quot;width&quot;:671.9096062992127}"/>
</p:tagLst>
</file>

<file path=ppt/tags/tag50.xml><?xml version="1.0" encoding="utf-8"?>
<p:tagLst xmlns:p="http://schemas.openxmlformats.org/presentationml/2006/main">
  <p:tag name="ISLIDE.ICON" val="#370237;"/>
  <p:tag name="resource_record_key" val="{&quot;10&quot;:[4524055,4519616]}"/>
</p:tagLst>
</file>

<file path=ppt/tags/tag51.xml><?xml version="1.0" encoding="utf-8"?>
<p:tagLst xmlns:p="http://schemas.openxmlformats.org/presentationml/2006/main">
  <p:tag name="ISLIDE.ICON" val="#370237;"/>
</p:tagLst>
</file>

<file path=ppt/tags/tag52.xml><?xml version="1.0" encoding="utf-8"?>
<p:tagLst xmlns:p="http://schemas.openxmlformats.org/presentationml/2006/main">
  <p:tag name="ISLIDE.ICON" val="#370237;"/>
</p:tagLst>
</file>

<file path=ppt/tags/tag53.xml><?xml version="1.0" encoding="utf-8"?>
<p:tagLst xmlns:p="http://schemas.openxmlformats.org/presentationml/2006/main">
  <p:tag name="ISLIDE.ICON" val="#370237;"/>
</p:tagLst>
</file>

<file path=ppt/tags/tag54.xml><?xml version="1.0" encoding="utf-8"?>
<p:tagLst xmlns:p="http://schemas.openxmlformats.org/presentationml/2006/main">
  <p:tag name="ISLIDE.ICON" val="#370237;"/>
</p:tagLst>
</file>

<file path=ppt/tags/tag55.xml><?xml version="1.0" encoding="utf-8"?>
<p:tagLst xmlns:p="http://schemas.openxmlformats.org/presentationml/2006/main">
  <p:tag name="COMMONDATA" val="eyJoZGlkIjoiNGU0NGE3NGU3N2U0MDY3MGIwMjVlZTM4NmE1OGRjMmQifQ=="/>
  <p:tag name="commondata" val="eyJoZGlkIjoiOWZjMmUxYjg1ZTRhNWQwMTcwYmI1NjBhNWEyZGViZTEifQ=="/>
  <p:tag name="resource_record_key" val="{&quot;10&quot;:[20277922,50047164,3659220,4525183,4524055,4519616,20287113,3470925,20248321],&quot;29&quot;:[50000189,50000283]}"/>
  <p:tag name="KSO_WPP_MARK_KEY" val="0b1f07e3-2821-4e14-84fc-adf1ea061b91"/>
</p:tagLst>
</file>

<file path=ppt/tags/tag6.xml><?xml version="1.0" encoding="utf-8"?>
<p:tagLst xmlns:p="http://schemas.openxmlformats.org/presentationml/2006/main">
  <p:tag name="KSO_WM_BEAUTIFY_FLAG" val=""/>
  <p:tag name="KSO_WM_DIAGRAM_VIRTUALLY_FRAME" val="{&quot;height&quot;:283.2077952755906,&quot;left&quot;:147.06039370078742,&quot;top&quot;:185.0254330708661,&quot;width&quot;:671.9096062992127}"/>
</p:tagLst>
</file>

<file path=ppt/tags/tag7.xml><?xml version="1.0" encoding="utf-8"?>
<p:tagLst xmlns:p="http://schemas.openxmlformats.org/presentationml/2006/main">
  <p:tag name="KSO_WM_BEAUTIFY_FLAG" val=""/>
  <p:tag name="KSO_WM_DIAGRAM_VIRTUALLY_FRAME" val="{&quot;height&quot;:283.2077952755906,&quot;left&quot;:147.06039370078742,&quot;top&quot;:185.0254330708661,&quot;width&quot;:671.9096062992127}"/>
</p:tagLst>
</file>

<file path=ppt/tags/tag8.xml><?xml version="1.0" encoding="utf-8"?>
<p:tagLst xmlns:p="http://schemas.openxmlformats.org/presentationml/2006/main">
  <p:tag name="KSO_WM_DIAGRAM_VIRTUALLY_FRAME" val="{&quot;height&quot;:283.2077952755906,&quot;left&quot;:147.06039370078742,&quot;top&quot;:185.0254330708661,&quot;width&quot;:671.9096062992127}"/>
</p:tagLst>
</file>

<file path=ppt/tags/tag9.xml><?xml version="1.0" encoding="utf-8"?>
<p:tagLst xmlns:p="http://schemas.openxmlformats.org/presentationml/2006/main">
  <p:tag name="KSO_WM_BEAUTIFY_FLAG" val=""/>
  <p:tag name="KSO_WM_DIAGRAM_VIRTUALLY_FRAME" val="{&quot;height&quot;:283.2077952755906,&quot;left&quot;:147.06039370078742,&quot;top&quot;:185.0254330708661,&quot;width&quot;:671.909606299212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8216</Words>
  <Application>WPS 演示</Application>
  <PresentationFormat>宽屏</PresentationFormat>
  <Paragraphs>1072</Paragraphs>
  <Slides>28</Slides>
  <Notes>5</Notes>
  <HiddenSlides>0</HiddenSlides>
  <MMClips>0</MMClips>
  <ScaleCrop>false</ScaleCrop>
  <HeadingPairs>
    <vt:vector size="6" baseType="variant">
      <vt:variant>
        <vt:lpstr>已用的字体</vt:lpstr>
      </vt:variant>
      <vt:variant>
        <vt:i4>23</vt:i4>
      </vt:variant>
      <vt:variant>
        <vt:lpstr>主题</vt:lpstr>
      </vt:variant>
      <vt:variant>
        <vt:i4>2</vt:i4>
      </vt:variant>
      <vt:variant>
        <vt:lpstr>幻灯片标题</vt:lpstr>
      </vt:variant>
      <vt:variant>
        <vt:i4>28</vt:i4>
      </vt:variant>
    </vt:vector>
  </HeadingPairs>
  <TitlesOfParts>
    <vt:vector size="53" baseType="lpstr">
      <vt:lpstr>Arial</vt:lpstr>
      <vt:lpstr>宋体</vt:lpstr>
      <vt:lpstr>Wingdings</vt:lpstr>
      <vt:lpstr>微软雅黑</vt:lpstr>
      <vt:lpstr>HelveticaExt-Normal</vt:lpstr>
      <vt:lpstr>OPPOSans B</vt:lpstr>
      <vt:lpstr>思源黑体 CN Bold</vt:lpstr>
      <vt:lpstr>黑体</vt:lpstr>
      <vt:lpstr>思源黑体 CN Bold</vt:lpstr>
      <vt:lpstr>Gotham Rounded Book</vt:lpstr>
      <vt:lpstr>思源黑体 CN Regular</vt:lpstr>
      <vt:lpstr>思源黑体 CN Medium</vt:lpstr>
      <vt:lpstr>Times New Roman</vt:lpstr>
      <vt:lpstr>Noto Sans</vt:lpstr>
      <vt:lpstr>Noto Sans SC</vt:lpstr>
      <vt:lpstr>Wingdings</vt:lpstr>
      <vt:lpstr>Arial</vt:lpstr>
      <vt:lpstr>幼圆</vt:lpstr>
      <vt:lpstr>等线</vt:lpstr>
      <vt:lpstr>Arial Unicode MS</vt:lpstr>
      <vt:lpstr>等线 Light</vt:lpstr>
      <vt:lpstr>Calibri</vt:lpstr>
      <vt:lpstr>Segoe Print</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庄凌云(2020312270)</cp:lastModifiedBy>
  <cp:revision>650</cp:revision>
  <dcterms:created xsi:type="dcterms:W3CDTF">2024-03-19T02:18:00Z</dcterms:created>
  <dcterms:modified xsi:type="dcterms:W3CDTF">2025-06-12T05:42:54Z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4EB033C6F5DB4E3DA0BA6A42A82B8BB6_13</vt:lpwstr>
  </property>
  <property fmtid="{D5CDD505-2E9C-101B-9397-08002B2CF9AE}" pid="3" name="KSOProductBuildVer">
    <vt:lpwstr>2052-11.1.0.13703</vt:lpwstr>
  </property>
</Properties>
</file>